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95" r:id="rId2"/>
    <p:sldId id="466" r:id="rId3"/>
    <p:sldId id="376" r:id="rId4"/>
    <p:sldId id="277" r:id="rId5"/>
    <p:sldId id="308" r:id="rId6"/>
    <p:sldId id="475" r:id="rId7"/>
    <p:sldId id="313" r:id="rId8"/>
    <p:sldId id="314" r:id="rId9"/>
    <p:sldId id="315" r:id="rId10"/>
    <p:sldId id="316" r:id="rId11"/>
    <p:sldId id="467" r:id="rId12"/>
    <p:sldId id="327" r:id="rId13"/>
    <p:sldId id="476" r:id="rId14"/>
    <p:sldId id="305" r:id="rId15"/>
    <p:sldId id="334" r:id="rId16"/>
    <p:sldId id="335" r:id="rId17"/>
    <p:sldId id="337" r:id="rId18"/>
    <p:sldId id="336" r:id="rId19"/>
    <p:sldId id="317" r:id="rId20"/>
    <p:sldId id="319" r:id="rId21"/>
    <p:sldId id="472" r:id="rId22"/>
    <p:sldId id="321" r:id="rId23"/>
    <p:sldId id="322" r:id="rId24"/>
    <p:sldId id="257" r:id="rId25"/>
    <p:sldId id="258" r:id="rId26"/>
    <p:sldId id="259" r:id="rId27"/>
    <p:sldId id="290"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473" r:id="rId44"/>
    <p:sldId id="276" r:id="rId45"/>
    <p:sldId id="474" r:id="rId46"/>
    <p:sldId id="278" r:id="rId47"/>
    <p:sldId id="279" r:id="rId48"/>
    <p:sldId id="280" r:id="rId49"/>
    <p:sldId id="281" r:id="rId50"/>
    <p:sldId id="282" r:id="rId51"/>
    <p:sldId id="283" r:id="rId52"/>
    <p:sldId id="284" r:id="rId53"/>
    <p:sldId id="285" r:id="rId54"/>
  </p:sldIdLst>
  <p:sldSz cx="9144000" cy="6858000" type="screen4x3"/>
  <p:notesSz cx="6858000" cy="9144000"/>
  <p:defaultTextStyle>
    <a:defPPr>
      <a:defRPr lang="nl-NL"/>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D2"/>
    <a:srgbClr val="B7B7FF"/>
    <a:srgbClr val="EFEFFF"/>
    <a:srgbClr val="D1D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varScale="1">
        <p:scale>
          <a:sx n="74" d="100"/>
          <a:sy n="74" d="100"/>
        </p:scale>
        <p:origin x="16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nl-NL"/>
          </a:p>
        </p:txBody>
      </p:sp>
      <p:sp>
        <p:nvSpPr>
          <p:cNvPr id="1024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nl-NL"/>
          </a:p>
        </p:txBody>
      </p:sp>
      <p:sp>
        <p:nvSpPr>
          <p:cNvPr id="1024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nl-NL"/>
          </a:p>
        </p:txBody>
      </p:sp>
      <p:sp>
        <p:nvSpPr>
          <p:cNvPr id="1024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E7D054A-800E-40A8-A1E3-BFEB2F6CCF0B}" type="slidenum">
              <a:rPr lang="nl-NL"/>
              <a:pPr>
                <a:defRPr/>
              </a:pPr>
              <a:t>‹nr.›</a:t>
            </a:fld>
            <a:endParaRPr 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77CE0D3-A033-4013-83CB-80FA49F9A117}" type="datetimeFigureOut">
              <a:rPr lang="nl-NL"/>
              <a:pPr>
                <a:defRPr/>
              </a:pPr>
              <a:t>2-3-2020</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FE96C52-6178-4CAE-B146-692489E9C4A3}"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1FE96C52-6178-4CAE-B146-692489E9C4A3}" type="slidenum">
              <a:rPr lang="nl-NL" smtClean="0"/>
              <a:pPr>
                <a:defRPr/>
              </a:pPr>
              <a:t>18</a:t>
            </a:fld>
            <a:endParaRPr lang="nl-NL"/>
          </a:p>
        </p:txBody>
      </p:sp>
    </p:spTree>
    <p:extLst>
      <p:ext uri="{BB962C8B-B14F-4D97-AF65-F5344CB8AC3E}">
        <p14:creationId xmlns:p14="http://schemas.microsoft.com/office/powerpoint/2010/main" val="411542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1FE96C52-6178-4CAE-B146-692489E9C4A3}" type="slidenum">
              <a:rPr lang="nl-NL" smtClean="0"/>
              <a:pPr>
                <a:defRPr/>
              </a:pPr>
              <a:t>27</a:t>
            </a:fld>
            <a:endParaRPr lang="nl-NL"/>
          </a:p>
        </p:txBody>
      </p:sp>
    </p:spTree>
    <p:extLst>
      <p:ext uri="{BB962C8B-B14F-4D97-AF65-F5344CB8AC3E}">
        <p14:creationId xmlns:p14="http://schemas.microsoft.com/office/powerpoint/2010/main" val="285016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1FE96C52-6178-4CAE-B146-692489E9C4A3}" type="slidenum">
              <a:rPr lang="nl-NL" smtClean="0"/>
              <a:pPr>
                <a:defRPr/>
              </a:pPr>
              <a:t>36</a:t>
            </a:fld>
            <a:endParaRPr lang="nl-NL"/>
          </a:p>
        </p:txBody>
      </p:sp>
    </p:spTree>
    <p:extLst>
      <p:ext uri="{BB962C8B-B14F-4D97-AF65-F5344CB8AC3E}">
        <p14:creationId xmlns:p14="http://schemas.microsoft.com/office/powerpoint/2010/main" val="58125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C594C85-CE38-4F41-9E22-EA6C1C1F3F5A}" type="slidenum">
              <a:rPr lang="nl-NL"/>
              <a:pPr>
                <a:defRPr/>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24895BB-028F-43A4-BB96-1BB83086DBE4}"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F29F3DD-AC35-4707-9570-98B6A8926FB0}"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6C051D8-EBA0-4D4D-8FD6-F39A61F6A38E}"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974035B-31DF-4BCD-A319-A0923C168553}"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8F44D83-1BF0-4F2C-9329-4225D1C64B5D}"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1A64E2AA-4303-4358-8632-2B73847658E8}"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12D1D3A0-482C-4D94-BB79-77741A6522F1}"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406245BD-2DAF-4ACA-8A3F-5DE6AAD90991}"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2D88C641-597B-4FBC-92E9-0106981C6DD2}"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43E7E5B3-06FE-4D47-99E5-91CD703C2AB2}"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ltLang="en-US"/>
              <a:t>Klik om het opmaakprofiel van de modeltitel te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ltLang="en-US"/>
              <a:t>Klik om de opmaakprofielen van de modeltekst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2FB3E6-6CC4-4D5A-A78B-DA07D4F90913}"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48.gif"/><Relationship Id="rId7" Type="http://schemas.openxmlformats.org/officeDocument/2006/relationships/image" Target="../media/image52.gi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wereldbol respect.jpg"/>
          <p:cNvPicPr>
            <a:picLocks noChangeAspect="1"/>
          </p:cNvPicPr>
          <p:nvPr/>
        </p:nvPicPr>
        <p:blipFill>
          <a:blip r:embed="rId2" cstate="print"/>
          <a:stretch>
            <a:fillRect/>
          </a:stretch>
        </p:blipFill>
        <p:spPr>
          <a:xfrm>
            <a:off x="1547664" y="0"/>
            <a:ext cx="6480721" cy="5420239"/>
          </a:xfrm>
          <a:prstGeom prst="rect">
            <a:avLst/>
          </a:prstGeom>
        </p:spPr>
      </p:pic>
      <p:sp>
        <p:nvSpPr>
          <p:cNvPr id="3" name="Ondertitel 2"/>
          <p:cNvSpPr>
            <a:spLocks noGrp="1"/>
          </p:cNvSpPr>
          <p:nvPr>
            <p:ph type="subTitle" idx="1"/>
          </p:nvPr>
        </p:nvSpPr>
        <p:spPr>
          <a:xfrm>
            <a:off x="1403648" y="6281936"/>
            <a:ext cx="4032448" cy="576064"/>
          </a:xfrm>
        </p:spPr>
        <p:txBody>
          <a:bodyPr>
            <a:normAutofit/>
          </a:bodyPr>
          <a:lstStyle/>
          <a:p>
            <a:r>
              <a:rPr lang="nl-NL" sz="2000" dirty="0">
                <a:solidFill>
                  <a:schemeClr val="accent2">
                    <a:lumMod val="75000"/>
                  </a:schemeClr>
                </a:solidFill>
              </a:rPr>
              <a:t>Volksuniversiteit  Zwolle</a:t>
            </a:r>
          </a:p>
        </p:txBody>
      </p:sp>
      <p:sp>
        <p:nvSpPr>
          <p:cNvPr id="5" name="Titel 1"/>
          <p:cNvSpPr>
            <a:spLocks noGrp="1"/>
          </p:cNvSpPr>
          <p:nvPr>
            <p:ph type="ctrTitle"/>
          </p:nvPr>
        </p:nvSpPr>
        <p:spPr>
          <a:xfrm>
            <a:off x="0" y="5420239"/>
            <a:ext cx="9144000" cy="846938"/>
          </a:xfrm>
        </p:spPr>
        <p:txBody>
          <a:bodyPr>
            <a:noAutofit/>
          </a:bodyPr>
          <a:lstStyle/>
          <a:p>
            <a:r>
              <a:rPr lang="nl-NL" sz="2400" b="1" dirty="0">
                <a:solidFill>
                  <a:srgbClr val="FF0000"/>
                </a:solidFill>
              </a:rPr>
              <a:t>bij de NLP-vervolgcursus </a:t>
            </a:r>
            <a:br>
              <a:rPr lang="nl-NL" sz="2400" b="1" dirty="0">
                <a:solidFill>
                  <a:srgbClr val="FF0000"/>
                </a:solidFill>
              </a:rPr>
            </a:br>
            <a:r>
              <a:rPr lang="nl-NL" sz="2400" b="1" dirty="0">
                <a:solidFill>
                  <a:srgbClr val="FF0000"/>
                </a:solidFill>
              </a:rPr>
              <a:t>“Je ongekende vermogens nog beter ontwikkelen”</a:t>
            </a:r>
          </a:p>
        </p:txBody>
      </p:sp>
      <p:sp>
        <p:nvSpPr>
          <p:cNvPr id="6" name="Ondertitel 2"/>
          <p:cNvSpPr txBox="1">
            <a:spLocks/>
          </p:cNvSpPr>
          <p:nvPr/>
        </p:nvSpPr>
        <p:spPr>
          <a:xfrm>
            <a:off x="5724128" y="6281936"/>
            <a:ext cx="2232248" cy="576064"/>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nl-NL" sz="2400" b="1" dirty="0">
                <a:solidFill>
                  <a:srgbClr val="0000FF"/>
                </a:solidFill>
              </a:rPr>
              <a:t>Week</a:t>
            </a:r>
            <a:r>
              <a:rPr lang="nl-NL" sz="2800" b="1" dirty="0">
                <a:solidFill>
                  <a:srgbClr val="0000FF"/>
                </a:solidFill>
              </a:rPr>
              <a:t> 7</a:t>
            </a:r>
            <a:endParaRPr kumimoji="0" lang="nl-NL" b="1" i="0" u="none" strike="noStrike" kern="1200" cap="none" spc="0" normalizeH="0" baseline="0" noProof="0" dirty="0">
              <a:ln>
                <a:noFill/>
              </a:ln>
              <a:solidFill>
                <a:srgbClr val="0000FF"/>
              </a:solidFill>
              <a:effectLst/>
              <a:uLnTx/>
              <a:uFillTx/>
              <a:latin typeface="+mn-lt"/>
              <a:ea typeface="+mn-ea"/>
              <a:cs typeface="+mn-cs"/>
            </a:endParaRPr>
          </a:p>
        </p:txBody>
      </p:sp>
      <p:sp>
        <p:nvSpPr>
          <p:cNvPr id="9" name="Rechthoek 8"/>
          <p:cNvSpPr/>
          <p:nvPr/>
        </p:nvSpPr>
        <p:spPr>
          <a:xfrm rot="20349446">
            <a:off x="972612" y="2251777"/>
            <a:ext cx="7274748" cy="2308324"/>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4800" b="1" i="1" spc="50" dirty="0">
                <a:ln w="11430"/>
                <a:solidFill>
                  <a:srgbClr val="FF0000"/>
                </a:solidFill>
                <a:latin typeface="Comic Sans MS" pitchFamily="66" charset="0"/>
              </a:rPr>
              <a:t>Nog meer spreken als </a:t>
            </a:r>
          </a:p>
          <a:p>
            <a:pPr algn="ctr"/>
            <a:r>
              <a:rPr lang="nl-NL" sz="4800" b="1" i="1" spc="50" dirty="0">
                <a:ln w="11430"/>
                <a:solidFill>
                  <a:srgbClr val="FF0000"/>
                </a:solidFill>
                <a:latin typeface="Comic Sans MS" pitchFamily="66" charset="0"/>
              </a:rPr>
              <a:t>Giraffe?</a:t>
            </a:r>
          </a:p>
          <a:p>
            <a:pPr algn="ctr"/>
            <a:endParaRPr lang="nl-NL" sz="4800" b="1" i="1" spc="50" dirty="0">
              <a:ln w="1143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build="p"/>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bwMode="auto">
          <a:xfrm>
            <a:off x="0" y="2492375"/>
            <a:ext cx="2987675" cy="2239963"/>
          </a:xfrm>
          <a:prstGeom prst="rect">
            <a:avLst/>
          </a:prstGeom>
          <a:noFill/>
          <a:ln w="9525">
            <a:noFill/>
            <a:miter lim="800000"/>
            <a:headEnd/>
            <a:tailEnd/>
          </a:ln>
        </p:spPr>
        <p:txBody>
          <a:bodyPr/>
          <a:lstStyle/>
          <a:p>
            <a:pPr marL="342900" indent="-342900" eaLnBrk="0" hangingPunct="0">
              <a:spcBef>
                <a:spcPct val="20000"/>
              </a:spcBef>
              <a:defRPr/>
            </a:pPr>
            <a:r>
              <a:rPr lang="nl-NL" sz="4000" kern="0" dirty="0">
                <a:solidFill>
                  <a:schemeClr val="accent6">
                    <a:lumMod val="40000"/>
                    <a:lumOff val="60000"/>
                  </a:schemeClr>
                </a:solidFill>
                <a:latin typeface="+mn-lt"/>
              </a:rPr>
              <a:t>1 Liefde</a:t>
            </a:r>
          </a:p>
          <a:p>
            <a:pPr marL="342900" indent="-342900" eaLnBrk="0" hangingPunct="0">
              <a:spcBef>
                <a:spcPct val="20000"/>
              </a:spcBef>
              <a:defRPr/>
            </a:pPr>
            <a:r>
              <a:rPr lang="nl-NL" sz="4000" kern="0" dirty="0">
                <a:solidFill>
                  <a:schemeClr val="accent6">
                    <a:lumMod val="40000"/>
                    <a:lumOff val="60000"/>
                  </a:schemeClr>
                </a:solidFill>
                <a:latin typeface="+mn-lt"/>
              </a:rPr>
              <a:t>2 Veiligheid</a:t>
            </a:r>
          </a:p>
          <a:p>
            <a:pPr marL="342900" indent="-342900" eaLnBrk="0" hangingPunct="0">
              <a:spcBef>
                <a:spcPct val="20000"/>
              </a:spcBef>
              <a:defRPr/>
            </a:pPr>
            <a:r>
              <a:rPr lang="nl-NL" sz="4000" b="1" kern="0" dirty="0">
                <a:solidFill>
                  <a:srgbClr val="0000FF"/>
                </a:solidFill>
                <a:latin typeface="+mn-lt"/>
              </a:rPr>
              <a:t>3 Erkenning</a:t>
            </a:r>
          </a:p>
        </p:txBody>
      </p:sp>
      <p:sp>
        <p:nvSpPr>
          <p:cNvPr id="22531" name="Titel 1"/>
          <p:cNvSpPr>
            <a:spLocks noGrp="1"/>
          </p:cNvSpPr>
          <p:nvPr>
            <p:ph type="title"/>
          </p:nvPr>
        </p:nvSpPr>
        <p:spPr>
          <a:xfrm>
            <a:off x="539750" y="115888"/>
            <a:ext cx="7772400" cy="1143000"/>
          </a:xfrm>
        </p:spPr>
        <p:txBody>
          <a:bodyPr/>
          <a:lstStyle/>
          <a:p>
            <a:r>
              <a:rPr lang="nl-NL" altLang="en-US" b="1">
                <a:solidFill>
                  <a:srgbClr val="0000FF"/>
                </a:solidFill>
              </a:rPr>
              <a:t>Basisbehoeften </a:t>
            </a:r>
            <a:br>
              <a:rPr lang="nl-NL" altLang="en-US" b="1">
                <a:solidFill>
                  <a:srgbClr val="0000FF"/>
                </a:solidFill>
              </a:rPr>
            </a:br>
            <a:r>
              <a:rPr lang="nl-NL" altLang="en-US" sz="1800">
                <a:solidFill>
                  <a:srgbClr val="0000FF"/>
                </a:solidFill>
              </a:rPr>
              <a:t>(Avi Butava)</a:t>
            </a:r>
            <a:endParaRPr lang="nl-NL" altLang="en-US">
              <a:solidFill>
                <a:srgbClr val="0000FF"/>
              </a:solidFill>
            </a:endParaRPr>
          </a:p>
        </p:txBody>
      </p:sp>
      <p:pic>
        <p:nvPicPr>
          <p:cNvPr id="22533" name="Picture 2" descr="http://www.vrouwen-ondernemen.nl/Portals/1/dreamstime_smart.jpg"/>
          <p:cNvPicPr>
            <a:picLocks noChangeAspect="1" noChangeArrowheads="1"/>
          </p:cNvPicPr>
          <p:nvPr/>
        </p:nvPicPr>
        <p:blipFill>
          <a:blip r:embed="rId2" cstate="print"/>
          <a:srcRect/>
          <a:stretch>
            <a:fillRect/>
          </a:stretch>
        </p:blipFill>
        <p:spPr bwMode="auto">
          <a:xfrm>
            <a:off x="3276600" y="1800225"/>
            <a:ext cx="4498975" cy="5057775"/>
          </a:xfrm>
          <a:prstGeom prst="rect">
            <a:avLst/>
          </a:prstGeom>
          <a:noFill/>
          <a:ln w="9525">
            <a:noFill/>
            <a:miter lim="800000"/>
            <a:headEnd/>
            <a:tailEnd/>
          </a:ln>
        </p:spPr>
      </p:pic>
      <p:pic>
        <p:nvPicPr>
          <p:cNvPr id="22532" name="Picture 3" descr="J:\Foto´s\2013\17 Israel-Palestina maart\19 Dror Jeruzalem\CIMG8684.JPG"/>
          <p:cNvPicPr>
            <a:picLocks noChangeAspect="1" noChangeArrowheads="1"/>
          </p:cNvPicPr>
          <p:nvPr/>
        </p:nvPicPr>
        <p:blipFill>
          <a:blip r:embed="rId3" cstate="print">
            <a:lum contrast="30000"/>
          </a:blip>
          <a:srcRect l="62350" t="45348" r="18321" b="24585"/>
          <a:stretch>
            <a:fillRect/>
          </a:stretch>
        </p:blipFill>
        <p:spPr bwMode="auto">
          <a:xfrm>
            <a:off x="7235825" y="0"/>
            <a:ext cx="1908175" cy="2225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0-#ppt_w/2"/>
                                          </p:val>
                                        </p:tav>
                                        <p:tav tm="100000">
                                          <p:val>
                                            <p:strVal val="#ppt_x"/>
                                          </p:val>
                                        </p:tav>
                                      </p:tavLst>
                                    </p:anim>
                                    <p:anim calcmode="lin" valueType="num">
                                      <p:cBhvr additive="base">
                                        <p:cTn id="8"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0-#ppt_w/2"/>
                                          </p:val>
                                        </p:tav>
                                        <p:tav tm="100000">
                                          <p:val>
                                            <p:strVal val="#ppt_x"/>
                                          </p:val>
                                        </p:tav>
                                      </p:tavLst>
                                    </p:anim>
                                    <p:anim calcmode="lin" valueType="num">
                                      <p:cBhvr additive="base">
                                        <p:cTn id="32"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3D477-4BAB-41AB-BD56-75DCBA0D98F3}"/>
              </a:ext>
            </a:extLst>
          </p:cNvPr>
          <p:cNvSpPr>
            <a:spLocks noGrp="1"/>
          </p:cNvSpPr>
          <p:nvPr>
            <p:ph type="title"/>
          </p:nvPr>
        </p:nvSpPr>
        <p:spPr>
          <a:xfrm>
            <a:off x="0" y="-27384"/>
            <a:ext cx="8964488" cy="731168"/>
          </a:xfrm>
        </p:spPr>
        <p:txBody>
          <a:bodyPr/>
          <a:lstStyle/>
          <a:p>
            <a:r>
              <a:rPr lang="nl-NL" sz="4800" b="1" dirty="0">
                <a:solidFill>
                  <a:srgbClr val="0000FF"/>
                </a:solidFill>
                <a:latin typeface="Arial Nova" panose="020B0504020202020204" pitchFamily="34" charset="0"/>
              </a:rPr>
              <a:t>Behoefte opsporen</a:t>
            </a:r>
          </a:p>
        </p:txBody>
      </p:sp>
      <p:sp>
        <p:nvSpPr>
          <p:cNvPr id="3" name="Tijdelijke aanduiding voor inhoud 2">
            <a:extLst>
              <a:ext uri="{FF2B5EF4-FFF2-40B4-BE49-F238E27FC236}">
                <a16:creationId xmlns:a16="http://schemas.microsoft.com/office/drawing/2014/main" id="{5527F5EA-0C5B-4272-8D85-DBD51CBE994F}"/>
              </a:ext>
            </a:extLst>
          </p:cNvPr>
          <p:cNvSpPr>
            <a:spLocks noGrp="1"/>
          </p:cNvSpPr>
          <p:nvPr>
            <p:ph idx="1"/>
          </p:nvPr>
        </p:nvSpPr>
        <p:spPr>
          <a:xfrm>
            <a:off x="152400" y="1556792"/>
            <a:ext cx="9100120" cy="5301208"/>
          </a:xfrm>
        </p:spPr>
        <p:txBody>
          <a:bodyPr/>
          <a:lstStyle/>
          <a:p>
            <a:pPr marL="0" indent="0">
              <a:buNone/>
            </a:pPr>
            <a:r>
              <a:rPr lang="nl-NL" sz="2400" dirty="0">
                <a:solidFill>
                  <a:srgbClr val="0000D2"/>
                </a:solidFill>
                <a:latin typeface="Calibri" panose="020F0502020204030204" pitchFamily="34" charset="0"/>
                <a:cs typeface="Calibri" panose="020F0502020204030204" pitchFamily="34" charset="0"/>
              </a:rPr>
              <a:t>‘Wat voor behoefte vervult roken voor je?’</a:t>
            </a:r>
          </a:p>
          <a:p>
            <a:pPr marL="0" indent="0">
              <a:buNone/>
            </a:pPr>
            <a:r>
              <a:rPr lang="nl-NL" sz="2400" i="1" dirty="0">
                <a:solidFill>
                  <a:srgbClr val="0000D2"/>
                </a:solidFill>
                <a:latin typeface="Calibri" panose="020F0502020204030204" pitchFamily="34" charset="0"/>
                <a:cs typeface="Calibri" panose="020F0502020204030204" pitchFamily="34" charset="0"/>
              </a:rPr>
              <a:t>‘Het stopt mijn hunkering naar een sigaret.’ </a:t>
            </a:r>
          </a:p>
          <a:p>
            <a:pPr marL="0" indent="0">
              <a:buNone/>
            </a:pPr>
            <a:r>
              <a:rPr lang="nl-NL" sz="2400" b="1" i="1" dirty="0">
                <a:solidFill>
                  <a:srgbClr val="FF0000"/>
                </a:solidFill>
                <a:latin typeface="Calibri" panose="020F0502020204030204" pitchFamily="34" charset="0"/>
                <a:cs typeface="Calibri" panose="020F0502020204030204" pitchFamily="34" charset="0"/>
              </a:rPr>
              <a:t>Behoeftes: gemak</a:t>
            </a:r>
          </a:p>
          <a:p>
            <a:pPr marL="0" indent="0">
              <a:buNone/>
            </a:pPr>
            <a:r>
              <a:rPr lang="nl-NL" sz="2400" dirty="0">
                <a:solidFill>
                  <a:srgbClr val="0000D2"/>
                </a:solidFill>
                <a:latin typeface="Calibri" panose="020F0502020204030204" pitchFamily="34" charset="0"/>
                <a:cs typeface="Calibri" panose="020F0502020204030204" pitchFamily="34" charset="0"/>
              </a:rPr>
              <a:t>‘Wat levert dat voor je op?’</a:t>
            </a:r>
          </a:p>
          <a:p>
            <a:pPr marL="0" indent="0">
              <a:buNone/>
            </a:pPr>
            <a:r>
              <a:rPr lang="nl-NL" sz="2400" i="1" dirty="0">
                <a:solidFill>
                  <a:srgbClr val="0000D2"/>
                </a:solidFill>
                <a:latin typeface="Calibri" panose="020F0502020204030204" pitchFamily="34" charset="0"/>
                <a:cs typeface="Calibri" panose="020F0502020204030204" pitchFamily="34" charset="0"/>
              </a:rPr>
              <a:t>‘Ik voel me meer ontspannen.’ </a:t>
            </a:r>
          </a:p>
          <a:p>
            <a:pPr marL="0" indent="0">
              <a:buNone/>
            </a:pPr>
            <a:r>
              <a:rPr lang="nl-NL" sz="2400" b="1" i="1" dirty="0">
                <a:solidFill>
                  <a:srgbClr val="FF0000"/>
                </a:solidFill>
                <a:latin typeface="Calibri" panose="020F0502020204030204" pitchFamily="34" charset="0"/>
                <a:cs typeface="Calibri" panose="020F0502020204030204" pitchFamily="34" charset="0"/>
              </a:rPr>
              <a:t>Behoefte: ontspannen</a:t>
            </a:r>
          </a:p>
          <a:p>
            <a:pPr marL="0" indent="0">
              <a:buNone/>
            </a:pPr>
            <a:r>
              <a:rPr lang="nl-NL" sz="2400" dirty="0">
                <a:solidFill>
                  <a:srgbClr val="0000D2"/>
                </a:solidFill>
                <a:latin typeface="Calibri" panose="020F0502020204030204" pitchFamily="34" charset="0"/>
                <a:cs typeface="Calibri" panose="020F0502020204030204" pitchFamily="34" charset="0"/>
              </a:rPr>
              <a:t>‘Wat levert ontspanning voor je op?’</a:t>
            </a:r>
          </a:p>
          <a:p>
            <a:pPr marL="0" indent="0">
              <a:buNone/>
            </a:pPr>
            <a:r>
              <a:rPr lang="nl-NL" sz="2400" i="1" dirty="0">
                <a:solidFill>
                  <a:srgbClr val="0000D2"/>
                </a:solidFill>
                <a:latin typeface="Calibri" panose="020F0502020204030204" pitchFamily="34" charset="0"/>
                <a:cs typeface="Calibri" panose="020F0502020204030204" pitchFamily="34" charset="0"/>
              </a:rPr>
              <a:t>‘Ik voel me beter in staat om helder te denken.’ </a:t>
            </a:r>
          </a:p>
          <a:p>
            <a:pPr marL="0" indent="0">
              <a:buNone/>
            </a:pPr>
            <a:r>
              <a:rPr lang="nl-NL" sz="2400" b="1" i="1" dirty="0">
                <a:solidFill>
                  <a:srgbClr val="FF0000"/>
                </a:solidFill>
                <a:latin typeface="Calibri" panose="020F0502020204030204" pitchFamily="34" charset="0"/>
                <a:cs typeface="Calibri" panose="020F0502020204030204" pitchFamily="34" charset="0"/>
              </a:rPr>
              <a:t>Behoefte: helder denken</a:t>
            </a:r>
            <a:endParaRPr lang="nl-NL" sz="2400" b="1" i="1" dirty="0">
              <a:solidFill>
                <a:srgbClr val="FF0000"/>
              </a:solidFill>
              <a:latin typeface="Calibri" panose="020F0502020204030204" pitchFamily="34" charset="0"/>
              <a:cs typeface="Calibri" panose="020F0502020204030204" pitchFamily="34" charset="0"/>
              <a:sym typeface="Wingdings" panose="05000000000000000000" pitchFamily="2" charset="2"/>
            </a:endParaRPr>
          </a:p>
          <a:p>
            <a:pPr marL="0" indent="0">
              <a:buNone/>
            </a:pPr>
            <a:r>
              <a:rPr lang="nl-NL" sz="2400" dirty="0">
                <a:solidFill>
                  <a:srgbClr val="0000D2"/>
                </a:solidFill>
                <a:latin typeface="Calibri" panose="020F0502020204030204" pitchFamily="34" charset="0"/>
                <a:cs typeface="Calibri" panose="020F0502020204030204" pitchFamily="34" charset="0"/>
                <a:sym typeface="Wingdings" panose="05000000000000000000" pitchFamily="2" charset="2"/>
              </a:rPr>
              <a:t>‘Wat levert helder denken voor je op?’</a:t>
            </a:r>
          </a:p>
          <a:p>
            <a:pPr marL="0" indent="0">
              <a:buNone/>
            </a:pPr>
            <a:r>
              <a:rPr lang="nl-NL" sz="2400" i="1" dirty="0">
                <a:solidFill>
                  <a:srgbClr val="0000D2"/>
                </a:solidFill>
                <a:latin typeface="Calibri" panose="020F0502020204030204" pitchFamily="34" charset="0"/>
                <a:cs typeface="Calibri" panose="020F0502020204030204" pitchFamily="34" charset="0"/>
                <a:sym typeface="Wingdings" panose="05000000000000000000" pitchFamily="2" charset="2"/>
              </a:rPr>
              <a:t>‘Ik voel me meer creatief.‘</a:t>
            </a:r>
          </a:p>
          <a:p>
            <a:pPr marL="0" indent="0">
              <a:buNone/>
            </a:pPr>
            <a:r>
              <a:rPr lang="nl-NL" sz="2400" b="1" i="1" dirty="0">
                <a:solidFill>
                  <a:srgbClr val="FF0000"/>
                </a:solidFill>
                <a:latin typeface="Calibri" panose="020F0502020204030204" pitchFamily="34" charset="0"/>
                <a:cs typeface="Calibri" panose="020F0502020204030204" pitchFamily="34" charset="0"/>
                <a:sym typeface="Wingdings" panose="05000000000000000000" pitchFamily="2" charset="2"/>
              </a:rPr>
              <a:t>Behoefte: creativiteit  (upchunken)  Erkenning</a:t>
            </a:r>
            <a:endParaRPr lang="nl-NL" sz="2400" b="1" dirty="0">
              <a:solidFill>
                <a:srgbClr val="0000D2"/>
              </a:solidFill>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715AC498-D853-4CAB-A7FC-19FDB63EAEDE}"/>
              </a:ext>
            </a:extLst>
          </p:cNvPr>
          <p:cNvSpPr txBox="1">
            <a:spLocks/>
          </p:cNvSpPr>
          <p:nvPr/>
        </p:nvSpPr>
        <p:spPr bwMode="auto">
          <a:xfrm>
            <a:off x="152400" y="548680"/>
            <a:ext cx="8964488" cy="116321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nl-NL" sz="3200" b="1" kern="0" dirty="0">
                <a:solidFill>
                  <a:srgbClr val="0000FF"/>
                </a:solidFill>
                <a:latin typeface="Arial Nova" panose="020B0504020202020204" pitchFamily="34" charset="0"/>
              </a:rPr>
              <a:t>Door upchunken naar een basisbehoefte: Liefde, Veiligheid en Erkenning</a:t>
            </a:r>
          </a:p>
        </p:txBody>
      </p:sp>
    </p:spTree>
    <p:extLst>
      <p:ext uri="{BB962C8B-B14F-4D97-AF65-F5344CB8AC3E}">
        <p14:creationId xmlns:p14="http://schemas.microsoft.com/office/powerpoint/2010/main" val="14719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 calcmode="lin" valueType="num">
                                      <p:cBhvr additive="base">
                                        <p:cTn id="7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 calcmode="lin" valueType="num">
                                      <p:cBhvr additive="base">
                                        <p:cTn id="79"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B6445-1759-4043-972D-5BF517EA7DF9}"/>
              </a:ext>
            </a:extLst>
          </p:cNvPr>
          <p:cNvSpPr>
            <a:spLocks noGrp="1"/>
          </p:cNvSpPr>
          <p:nvPr>
            <p:ph type="title"/>
          </p:nvPr>
        </p:nvSpPr>
        <p:spPr>
          <a:xfrm>
            <a:off x="-36512" y="190500"/>
            <a:ext cx="9361040" cy="1143000"/>
          </a:xfrm>
        </p:spPr>
        <p:txBody>
          <a:bodyPr/>
          <a:lstStyle/>
          <a:p>
            <a:r>
              <a:rPr lang="nl-NL" sz="3200" dirty="0">
                <a:solidFill>
                  <a:srgbClr val="0000FF"/>
                </a:solidFill>
                <a:latin typeface="Arial" panose="020B0604020202020204" pitchFamily="34" charset="0"/>
                <a:cs typeface="Arial" panose="020B0604020202020204" pitchFamily="34" charset="0"/>
              </a:rPr>
              <a:t>Oefening 31</a:t>
            </a:r>
            <a:br>
              <a:rPr lang="nl-NL" dirty="0">
                <a:solidFill>
                  <a:srgbClr val="0000FF"/>
                </a:solidFill>
                <a:latin typeface="Arial" panose="020B0604020202020204" pitchFamily="34" charset="0"/>
                <a:cs typeface="Arial" panose="020B0604020202020204" pitchFamily="34" charset="0"/>
              </a:rPr>
            </a:br>
            <a:r>
              <a:rPr lang="nl-NL" dirty="0">
                <a:solidFill>
                  <a:srgbClr val="0000FF"/>
                </a:solidFill>
                <a:latin typeface="Arial" panose="020B0604020202020204" pitchFamily="34" charset="0"/>
                <a:cs typeface="Arial" panose="020B0604020202020204" pitchFamily="34" charset="0"/>
              </a:rPr>
              <a:t>Bewust worden van mijn behoeften</a:t>
            </a:r>
          </a:p>
        </p:txBody>
      </p:sp>
      <p:sp>
        <p:nvSpPr>
          <p:cNvPr id="3" name="Tijdelijke aanduiding voor inhoud 2">
            <a:extLst>
              <a:ext uri="{FF2B5EF4-FFF2-40B4-BE49-F238E27FC236}">
                <a16:creationId xmlns:a16="http://schemas.microsoft.com/office/drawing/2014/main" id="{1E92E33F-0ED8-46E9-BC33-C4B5BFF3F91C}"/>
              </a:ext>
            </a:extLst>
          </p:cNvPr>
          <p:cNvSpPr>
            <a:spLocks noGrp="1"/>
          </p:cNvSpPr>
          <p:nvPr>
            <p:ph idx="1"/>
          </p:nvPr>
        </p:nvSpPr>
        <p:spPr>
          <a:xfrm>
            <a:off x="685800" y="1772816"/>
            <a:ext cx="8278688" cy="4248472"/>
          </a:xfrm>
        </p:spPr>
        <p:txBody>
          <a:bodyPr/>
          <a:lstStyle/>
          <a:p>
            <a:pPr>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Wat verlang je ten diepste?</a:t>
            </a:r>
          </a:p>
          <a:p>
            <a:pPr>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Houd deze behoefte vast.  </a:t>
            </a:r>
          </a:p>
          <a:p>
            <a:pPr lvl="0">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Momenten uit je verleden, toen je je bewust was van deze behoeften? </a:t>
            </a:r>
          </a:p>
          <a:p>
            <a:pPr>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Hoe uiten deze behoeften zich nu in je leven? </a:t>
            </a:r>
          </a:p>
          <a:p>
            <a:pPr lvl="0">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Bewust ademhalen, in contact met je lijf. </a:t>
            </a:r>
          </a:p>
          <a:p>
            <a:pPr lvl="0">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Let op wanneer je de oefening wilt beëindigen. Neem nog even pauze en haal  adem. </a:t>
            </a:r>
          </a:p>
          <a:p>
            <a:pPr>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Hoe voel je je nu? </a:t>
            </a:r>
          </a:p>
          <a:p>
            <a:pPr>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Ben je je bewust van vervulde of onvervulde behoeften? </a:t>
            </a:r>
          </a:p>
          <a:p>
            <a:pPr>
              <a:lnSpc>
                <a:spcPct val="150000"/>
              </a:lnSpc>
              <a:buFont typeface="+mj-lt"/>
              <a:buAutoNum type="arabicPeriod"/>
            </a:pPr>
            <a:r>
              <a:rPr lang="nl-NL" sz="1600" dirty="0">
                <a:solidFill>
                  <a:srgbClr val="0000FF"/>
                </a:solidFill>
                <a:latin typeface="Arial" panose="020B0604020202020204" pitchFamily="34" charset="0"/>
                <a:cs typeface="Arial" panose="020B0604020202020204" pitchFamily="34" charset="0"/>
              </a:rPr>
              <a:t>Kom terug in het hier en nu.</a:t>
            </a:r>
            <a:br>
              <a:rPr lang="nl-NL" sz="3600" dirty="0">
                <a:solidFill>
                  <a:srgbClr val="0000FF"/>
                </a:solidFill>
              </a:rPr>
            </a:br>
            <a:r>
              <a:rPr lang="nl-NL" sz="3600" dirty="0">
                <a:solidFill>
                  <a:srgbClr val="0000FF"/>
                </a:solidFill>
              </a:rPr>
              <a:t> </a:t>
            </a:r>
          </a:p>
          <a:p>
            <a:pPr marL="0" indent="0">
              <a:lnSpc>
                <a:spcPct val="150000"/>
              </a:lnSpc>
              <a:buNone/>
            </a:pPr>
            <a:endParaRPr lang="nl-NL" sz="1400" dirty="0">
              <a:solidFill>
                <a:srgbClr val="0000FF"/>
              </a:solidFill>
            </a:endParaRPr>
          </a:p>
        </p:txBody>
      </p:sp>
    </p:spTree>
    <p:extLst>
      <p:ext uri="{BB962C8B-B14F-4D97-AF65-F5344CB8AC3E}">
        <p14:creationId xmlns:p14="http://schemas.microsoft.com/office/powerpoint/2010/main" val="2573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9268F-FC0B-46AC-994B-C75C8D44E0B9}"/>
              </a:ext>
            </a:extLst>
          </p:cNvPr>
          <p:cNvSpPr>
            <a:spLocks noGrp="1"/>
          </p:cNvSpPr>
          <p:nvPr>
            <p:ph type="title"/>
          </p:nvPr>
        </p:nvSpPr>
        <p:spPr>
          <a:xfrm>
            <a:off x="685800" y="188640"/>
            <a:ext cx="7772400" cy="1143000"/>
          </a:xfrm>
        </p:spPr>
        <p:txBody>
          <a:bodyPr/>
          <a:lstStyle/>
          <a:p>
            <a:r>
              <a:rPr lang="nl-NL" dirty="0">
                <a:solidFill>
                  <a:srgbClr val="0000FF"/>
                </a:solidFill>
              </a:rPr>
              <a:t>Gevoelens en behoeftes</a:t>
            </a:r>
          </a:p>
        </p:txBody>
      </p:sp>
      <p:sp>
        <p:nvSpPr>
          <p:cNvPr id="3" name="Tijdelijke aanduiding voor inhoud 2">
            <a:extLst>
              <a:ext uri="{FF2B5EF4-FFF2-40B4-BE49-F238E27FC236}">
                <a16:creationId xmlns:a16="http://schemas.microsoft.com/office/drawing/2014/main" id="{DF0A0782-6B13-4CA6-B1DF-BDEBAB24D1B9}"/>
              </a:ext>
            </a:extLst>
          </p:cNvPr>
          <p:cNvSpPr>
            <a:spLocks noGrp="1"/>
          </p:cNvSpPr>
          <p:nvPr>
            <p:ph idx="1"/>
          </p:nvPr>
        </p:nvSpPr>
        <p:spPr>
          <a:xfrm>
            <a:off x="179512" y="1981200"/>
            <a:ext cx="8820472" cy="4114800"/>
          </a:xfrm>
        </p:spPr>
        <p:txBody>
          <a:bodyPr/>
          <a:lstStyle/>
          <a:p>
            <a:pPr marL="0" indent="0">
              <a:buNone/>
            </a:pPr>
            <a:r>
              <a:rPr lang="nl-NL" sz="2800" dirty="0">
                <a:solidFill>
                  <a:srgbClr val="0000FF"/>
                </a:solidFill>
              </a:rPr>
              <a:t>Welke gevoelens heb je als je behoefte niet vervuld is?</a:t>
            </a:r>
          </a:p>
          <a:p>
            <a:pPr marL="0" indent="0">
              <a:buNone/>
            </a:pPr>
            <a:r>
              <a:rPr lang="nl-NL" sz="2800" dirty="0">
                <a:solidFill>
                  <a:srgbClr val="0000FF"/>
                </a:solidFill>
              </a:rPr>
              <a:t>Kies er 5 uit de lijsten van blz 39.</a:t>
            </a:r>
          </a:p>
          <a:p>
            <a:pPr marL="0" indent="0">
              <a:buNone/>
            </a:pPr>
            <a:endParaRPr lang="nl-NL" sz="2800" dirty="0">
              <a:solidFill>
                <a:srgbClr val="0000FF"/>
              </a:solidFill>
            </a:endParaRPr>
          </a:p>
          <a:p>
            <a:pPr marL="0" indent="0">
              <a:buNone/>
            </a:pPr>
            <a:r>
              <a:rPr lang="nl-NL" sz="2800" dirty="0">
                <a:solidFill>
                  <a:srgbClr val="0000FF"/>
                </a:solidFill>
              </a:rPr>
              <a:t>Welke gevoelens heb je als je behoefte vervuld is?</a:t>
            </a:r>
          </a:p>
          <a:p>
            <a:pPr marL="0" indent="0">
              <a:buNone/>
            </a:pPr>
            <a:r>
              <a:rPr lang="nl-NL" sz="2800" dirty="0">
                <a:solidFill>
                  <a:srgbClr val="0000FF"/>
                </a:solidFill>
              </a:rPr>
              <a:t>Kies er 5 uit de lijsten van blz 39.</a:t>
            </a:r>
          </a:p>
        </p:txBody>
      </p:sp>
    </p:spTree>
    <p:extLst>
      <p:ext uri="{BB962C8B-B14F-4D97-AF65-F5344CB8AC3E}">
        <p14:creationId xmlns:p14="http://schemas.microsoft.com/office/powerpoint/2010/main" val="979759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80112" y="647402"/>
            <a:ext cx="3563888" cy="1341438"/>
          </a:xfrm>
        </p:spPr>
        <p:txBody>
          <a:bodyPr/>
          <a:lstStyle/>
          <a:p>
            <a:pPr>
              <a:defRPr/>
            </a:pPr>
            <a:r>
              <a:rPr lang="nl-NL" sz="4000" b="1" dirty="0">
                <a:solidFill>
                  <a:schemeClr val="accent6"/>
                </a:solidFill>
                <a:latin typeface="Calibri" pitchFamily="34" charset="0"/>
              </a:rPr>
              <a:t>De stappen </a:t>
            </a:r>
            <a:br>
              <a:rPr lang="nl-NL" sz="4000" b="1" dirty="0">
                <a:solidFill>
                  <a:schemeClr val="accent6"/>
                </a:solidFill>
                <a:latin typeface="Calibri" pitchFamily="34" charset="0"/>
              </a:rPr>
            </a:br>
            <a:r>
              <a:rPr lang="nl-NL" sz="4000" b="1" dirty="0">
                <a:solidFill>
                  <a:schemeClr val="accent6"/>
                </a:solidFill>
                <a:latin typeface="Calibri" pitchFamily="34" charset="0"/>
              </a:rPr>
              <a:t>van de Giraf</a:t>
            </a:r>
          </a:p>
        </p:txBody>
      </p:sp>
      <p:pic>
        <p:nvPicPr>
          <p:cNvPr id="17" name="Afbeelding 16" descr="giraffe1.jpg"/>
          <p:cNvPicPr>
            <a:picLocks noChangeAspect="1"/>
          </p:cNvPicPr>
          <p:nvPr/>
        </p:nvPicPr>
        <p:blipFill>
          <a:blip r:embed="rId2" cstate="print"/>
          <a:srcRect l="17239" r="18501"/>
          <a:stretch>
            <a:fillRect/>
          </a:stretch>
        </p:blipFill>
        <p:spPr bwMode="auto">
          <a:xfrm>
            <a:off x="35496" y="1989112"/>
            <a:ext cx="2376693" cy="4896272"/>
          </a:xfrm>
          <a:prstGeom prst="rect">
            <a:avLst/>
          </a:prstGeom>
          <a:noFill/>
          <a:ln w="9525">
            <a:noFill/>
            <a:miter lim="800000"/>
            <a:headEnd/>
            <a:tailEnd/>
          </a:ln>
        </p:spPr>
      </p:pic>
      <p:sp>
        <p:nvSpPr>
          <p:cNvPr id="13" name="Tekstvak 12"/>
          <p:cNvSpPr txBox="1">
            <a:spLocks noChangeArrowheads="1"/>
          </p:cNvSpPr>
          <p:nvPr/>
        </p:nvSpPr>
        <p:spPr bwMode="auto">
          <a:xfrm>
            <a:off x="1944365" y="716503"/>
            <a:ext cx="3059683" cy="1200329"/>
          </a:xfrm>
          <a:prstGeom prst="rect">
            <a:avLst/>
          </a:prstGeom>
          <a:solidFill>
            <a:srgbClr val="EFEFFF"/>
          </a:solidFill>
          <a:ln w="9525">
            <a:noFill/>
            <a:miter lim="800000"/>
            <a:headEnd/>
            <a:tailEnd/>
          </a:ln>
        </p:spPr>
        <p:txBody>
          <a:bodyPr wrap="square">
            <a:spAutoFit/>
          </a:bodyPr>
          <a:lstStyle/>
          <a:p>
            <a:pPr marL="457200" indent="-457200">
              <a:buFontTx/>
              <a:buAutoNum type="arabicPeriod"/>
            </a:pPr>
            <a:r>
              <a:rPr lang="nl-NL" b="1" dirty="0">
                <a:solidFill>
                  <a:srgbClr val="0000FF"/>
                </a:solidFill>
                <a:latin typeface="Arial" charset="0"/>
                <a:cs typeface="Arial" charset="0"/>
              </a:rPr>
              <a:t>Waarnemen</a:t>
            </a:r>
          </a:p>
          <a:p>
            <a:pPr marL="457200" indent="-457200"/>
            <a:r>
              <a:rPr lang="nl-NL" sz="1600" dirty="0">
                <a:solidFill>
                  <a:srgbClr val="0000FF"/>
                </a:solidFill>
                <a:latin typeface="Arial" charset="0"/>
                <a:cs typeface="Arial" charset="0"/>
              </a:rPr>
              <a:t>Zonder oordeel of interpretatie</a:t>
            </a:r>
          </a:p>
          <a:p>
            <a:pPr marL="457200" indent="-457200"/>
            <a:r>
              <a:rPr lang="nl-NL" sz="1600" dirty="0">
                <a:solidFill>
                  <a:srgbClr val="0000FF"/>
                </a:solidFill>
                <a:latin typeface="Arial" charset="0"/>
                <a:cs typeface="Arial" charset="0"/>
              </a:rPr>
              <a:t>“Ik zie …… “</a:t>
            </a:r>
          </a:p>
          <a:p>
            <a:pPr marL="457200" indent="-457200"/>
            <a:r>
              <a:rPr lang="nl-NL" sz="1600" dirty="0">
                <a:solidFill>
                  <a:srgbClr val="0000FF"/>
                </a:solidFill>
                <a:latin typeface="Arial" charset="0"/>
                <a:cs typeface="Arial" charset="0"/>
              </a:rPr>
              <a:t>“Ik hoor ……”</a:t>
            </a:r>
          </a:p>
        </p:txBody>
      </p:sp>
      <p:sp>
        <p:nvSpPr>
          <p:cNvPr id="14" name="Tekstvak 13"/>
          <p:cNvSpPr txBox="1">
            <a:spLocks noChangeArrowheads="1"/>
          </p:cNvSpPr>
          <p:nvPr/>
        </p:nvSpPr>
        <p:spPr bwMode="auto">
          <a:xfrm>
            <a:off x="2844081" y="1940818"/>
            <a:ext cx="3240087" cy="1200150"/>
          </a:xfrm>
          <a:prstGeom prst="rect">
            <a:avLst/>
          </a:prstGeom>
          <a:solidFill>
            <a:srgbClr val="EFEFFF"/>
          </a:solidFill>
          <a:ln w="9525">
            <a:noFill/>
            <a:miter lim="800000"/>
            <a:headEnd/>
            <a:tailEnd/>
          </a:ln>
        </p:spPr>
        <p:txBody>
          <a:bodyPr>
            <a:spAutoFit/>
          </a:bodyPr>
          <a:lstStyle/>
          <a:p>
            <a:pPr marL="457200" indent="-457200"/>
            <a:r>
              <a:rPr lang="nl-NL" b="1">
                <a:solidFill>
                  <a:srgbClr val="0000FF"/>
                </a:solidFill>
                <a:latin typeface="Arial" charset="0"/>
                <a:cs typeface="Arial" charset="0"/>
              </a:rPr>
              <a:t>2.  Voelen</a:t>
            </a:r>
          </a:p>
          <a:p>
            <a:pPr marL="457200" indent="-457200"/>
            <a:r>
              <a:rPr lang="nl-NL" sz="1600">
                <a:solidFill>
                  <a:srgbClr val="0000FF"/>
                </a:solidFill>
                <a:latin typeface="Arial" charset="0"/>
                <a:cs typeface="Arial" charset="0"/>
              </a:rPr>
              <a:t>Herken jouw gevoelens</a:t>
            </a:r>
          </a:p>
          <a:p>
            <a:pPr marL="457200" indent="-457200"/>
            <a:r>
              <a:rPr lang="nl-NL" sz="1600">
                <a:solidFill>
                  <a:srgbClr val="0000FF"/>
                </a:solidFill>
                <a:latin typeface="Arial" charset="0"/>
                <a:cs typeface="Arial" charset="0"/>
              </a:rPr>
              <a:t>Erken jouw gevoelens</a:t>
            </a:r>
          </a:p>
          <a:p>
            <a:pPr marL="457200" indent="-457200"/>
            <a:r>
              <a:rPr lang="nl-NL" sz="1600">
                <a:solidFill>
                  <a:srgbClr val="0000FF"/>
                </a:solidFill>
                <a:latin typeface="Arial" charset="0"/>
                <a:cs typeface="Arial" charset="0"/>
              </a:rPr>
              <a:t>“Ik voel me daarbij …………. “</a:t>
            </a:r>
          </a:p>
        </p:txBody>
      </p:sp>
      <p:sp>
        <p:nvSpPr>
          <p:cNvPr id="15" name="Tekstvak 14"/>
          <p:cNvSpPr txBox="1"/>
          <p:nvPr/>
        </p:nvSpPr>
        <p:spPr>
          <a:xfrm>
            <a:off x="3275856" y="3139758"/>
            <a:ext cx="3600797" cy="1200329"/>
          </a:xfrm>
          <a:prstGeom prst="rect">
            <a:avLst/>
          </a:prstGeom>
          <a:solidFill>
            <a:srgbClr val="EFEFFF"/>
          </a:solidFill>
        </p:spPr>
        <p:txBody>
          <a:bodyPr wrap="square">
            <a:spAutoFit/>
          </a:bodyPr>
          <a:lstStyle/>
          <a:p>
            <a:pPr marL="457200" indent="-457200">
              <a:buFontTx/>
              <a:buAutoNum type="arabicPeriod" startAt="3"/>
              <a:defRPr/>
            </a:pPr>
            <a:r>
              <a:rPr lang="nl-NL" b="1" dirty="0">
                <a:solidFill>
                  <a:srgbClr val="0000FF"/>
                </a:solidFill>
                <a:latin typeface="Arial" pitchFamily="34" charset="0"/>
                <a:cs typeface="Arial" pitchFamily="34" charset="0"/>
              </a:rPr>
              <a:t>Behoeftes erkennen</a:t>
            </a:r>
          </a:p>
          <a:p>
            <a:pPr marL="457200" indent="-457200">
              <a:defRPr/>
            </a:pPr>
            <a:r>
              <a:rPr lang="nl-NL" sz="1600" dirty="0">
                <a:solidFill>
                  <a:srgbClr val="0000FF"/>
                </a:solidFill>
                <a:latin typeface="Arial" pitchFamily="34" charset="0"/>
                <a:cs typeface="Arial" pitchFamily="34" charset="0"/>
              </a:rPr>
              <a:t>Verbind je gevoel met je behoefte</a:t>
            </a:r>
          </a:p>
          <a:p>
            <a:pPr>
              <a:defRPr/>
            </a:pPr>
            <a:r>
              <a:rPr lang="nl-NL" sz="1600" dirty="0">
                <a:solidFill>
                  <a:srgbClr val="0000FF"/>
                </a:solidFill>
                <a:latin typeface="Arial" pitchFamily="34" charset="0"/>
                <a:cs typeface="Arial" pitchFamily="34" charset="0"/>
              </a:rPr>
              <a:t>“Ik voel me ……  omdat ik behoefte heb aan ………“</a:t>
            </a:r>
          </a:p>
        </p:txBody>
      </p:sp>
      <p:sp>
        <p:nvSpPr>
          <p:cNvPr id="16" name="Tekstvak 15"/>
          <p:cNvSpPr txBox="1"/>
          <p:nvPr/>
        </p:nvSpPr>
        <p:spPr>
          <a:xfrm>
            <a:off x="4500563" y="4317082"/>
            <a:ext cx="3240087" cy="1200150"/>
          </a:xfrm>
          <a:prstGeom prst="rect">
            <a:avLst/>
          </a:prstGeom>
          <a:solidFill>
            <a:srgbClr val="EFEFFF"/>
          </a:solidFill>
        </p:spPr>
        <p:txBody>
          <a:bodyPr>
            <a:spAutoFit/>
          </a:bodyPr>
          <a:lstStyle/>
          <a:p>
            <a:pPr marL="457200" indent="-457200">
              <a:defRPr/>
            </a:pPr>
            <a:r>
              <a:rPr lang="nl-NL" b="1" dirty="0">
                <a:solidFill>
                  <a:srgbClr val="0000FF"/>
                </a:solidFill>
                <a:latin typeface="Arial" pitchFamily="34" charset="0"/>
                <a:cs typeface="Arial" pitchFamily="34" charset="0"/>
              </a:rPr>
              <a:t>4.  Opties</a:t>
            </a:r>
          </a:p>
          <a:p>
            <a:pPr>
              <a:defRPr/>
            </a:pPr>
            <a:r>
              <a:rPr lang="nl-NL" sz="1600" dirty="0">
                <a:solidFill>
                  <a:srgbClr val="0000FF"/>
                </a:solidFill>
                <a:latin typeface="Arial" pitchFamily="34" charset="0"/>
                <a:cs typeface="Arial" pitchFamily="34" charset="0"/>
              </a:rPr>
              <a:t>Welke verschillende mogelijkheden heb je om aan jouw behoeftes te voldoen?</a:t>
            </a:r>
          </a:p>
        </p:txBody>
      </p:sp>
      <p:sp>
        <p:nvSpPr>
          <p:cNvPr id="18" name="Tekstvak 17"/>
          <p:cNvSpPr txBox="1"/>
          <p:nvPr/>
        </p:nvSpPr>
        <p:spPr>
          <a:xfrm>
            <a:off x="5724525" y="5489575"/>
            <a:ext cx="3240088" cy="1323975"/>
          </a:xfrm>
          <a:prstGeom prst="rect">
            <a:avLst/>
          </a:prstGeom>
          <a:solidFill>
            <a:srgbClr val="EFEFFF"/>
          </a:solidFill>
        </p:spPr>
        <p:txBody>
          <a:bodyPr>
            <a:spAutoFit/>
          </a:bodyPr>
          <a:lstStyle/>
          <a:p>
            <a:pPr>
              <a:defRPr/>
            </a:pPr>
            <a:r>
              <a:rPr lang="nl-NL" b="1" dirty="0">
                <a:solidFill>
                  <a:srgbClr val="0000FF"/>
                </a:solidFill>
                <a:latin typeface="Arial" pitchFamily="34" charset="0"/>
                <a:cs typeface="Arial" pitchFamily="34" charset="0"/>
              </a:rPr>
              <a:t>5. Verzoek doen of actie ondernemen</a:t>
            </a:r>
            <a:endParaRPr lang="nl-NL" sz="1600" dirty="0">
              <a:solidFill>
                <a:srgbClr val="0000FF"/>
              </a:solidFill>
              <a:latin typeface="Arial" pitchFamily="34" charset="0"/>
              <a:cs typeface="Arial" pitchFamily="34" charset="0"/>
            </a:endParaRPr>
          </a:p>
          <a:p>
            <a:pPr marL="457200" indent="-457200">
              <a:defRPr/>
            </a:pPr>
            <a:r>
              <a:rPr lang="nl-NL" sz="1600" dirty="0">
                <a:solidFill>
                  <a:srgbClr val="0000FF"/>
                </a:solidFill>
                <a:latin typeface="Arial" pitchFamily="34" charset="0"/>
                <a:cs typeface="Arial" pitchFamily="34" charset="0"/>
              </a:rPr>
              <a:t>“Zou je ……… willen doen?“</a:t>
            </a:r>
          </a:p>
          <a:p>
            <a:pPr marL="457200" indent="-457200">
              <a:defRPr/>
            </a:pPr>
            <a:r>
              <a:rPr lang="nl-NL" sz="1600" dirty="0">
                <a:solidFill>
                  <a:srgbClr val="0000FF"/>
                </a:solidFill>
                <a:latin typeface="Arial" pitchFamily="34" charset="0"/>
                <a:cs typeface="Arial" pitchFamily="34" charset="0"/>
              </a:rPr>
              <a:t>“Ik ga …… doen.”</a:t>
            </a:r>
          </a:p>
        </p:txBody>
      </p:sp>
      <p:grpSp>
        <p:nvGrpSpPr>
          <p:cNvPr id="3" name="Groep 23"/>
          <p:cNvGrpSpPr>
            <a:grpSpLocks/>
          </p:cNvGrpSpPr>
          <p:nvPr/>
        </p:nvGrpSpPr>
        <p:grpSpPr bwMode="auto">
          <a:xfrm>
            <a:off x="2195736" y="4509120"/>
            <a:ext cx="1728465" cy="2348880"/>
            <a:chOff x="7020272" y="3068960"/>
            <a:chExt cx="1368152" cy="1944216"/>
          </a:xfrm>
        </p:grpSpPr>
        <p:pic>
          <p:nvPicPr>
            <p:cNvPr id="25610" name="Picture 14" descr="http://pngimg.com/upload/hands_PNG905.png"/>
            <p:cNvPicPr>
              <a:picLocks noChangeAspect="1" noChangeArrowheads="1"/>
            </p:cNvPicPr>
            <p:nvPr/>
          </p:nvPicPr>
          <p:blipFill>
            <a:blip r:embed="rId3" cstate="print"/>
            <a:srcRect/>
            <a:stretch>
              <a:fillRect/>
            </a:stretch>
          </p:blipFill>
          <p:spPr bwMode="auto">
            <a:xfrm>
              <a:off x="7092280" y="3284984"/>
              <a:ext cx="1296144" cy="1728192"/>
            </a:xfrm>
            <a:prstGeom prst="rect">
              <a:avLst/>
            </a:prstGeom>
            <a:noFill/>
            <a:ln w="9525">
              <a:noFill/>
              <a:miter lim="800000"/>
              <a:headEnd/>
              <a:tailEnd/>
            </a:ln>
          </p:spPr>
        </p:pic>
        <p:sp>
          <p:nvSpPr>
            <p:cNvPr id="25611" name="Tekstvak 18"/>
            <p:cNvSpPr txBox="1">
              <a:spLocks noChangeArrowheads="1"/>
            </p:cNvSpPr>
            <p:nvPr/>
          </p:nvSpPr>
          <p:spPr bwMode="auto">
            <a:xfrm>
              <a:off x="7020272" y="3429000"/>
              <a:ext cx="216024" cy="307777"/>
            </a:xfrm>
            <a:prstGeom prst="rect">
              <a:avLst/>
            </a:prstGeom>
            <a:noFill/>
            <a:ln w="9525">
              <a:noFill/>
              <a:miter lim="800000"/>
              <a:headEnd/>
              <a:tailEnd/>
            </a:ln>
          </p:spPr>
          <p:txBody>
            <a:bodyPr>
              <a:spAutoFit/>
            </a:bodyPr>
            <a:lstStyle/>
            <a:p>
              <a:r>
                <a:rPr lang="nl-NL" sz="1400" b="1">
                  <a:latin typeface="Arial" charset="0"/>
                  <a:cs typeface="Arial" charset="0"/>
                </a:rPr>
                <a:t>1</a:t>
              </a:r>
            </a:p>
          </p:txBody>
        </p:sp>
        <p:sp>
          <p:nvSpPr>
            <p:cNvPr id="25612" name="Tekstvak 19"/>
            <p:cNvSpPr txBox="1">
              <a:spLocks noChangeArrowheads="1"/>
            </p:cNvSpPr>
            <p:nvPr/>
          </p:nvSpPr>
          <p:spPr bwMode="auto">
            <a:xfrm>
              <a:off x="7236296" y="3140968"/>
              <a:ext cx="216024" cy="307777"/>
            </a:xfrm>
            <a:prstGeom prst="rect">
              <a:avLst/>
            </a:prstGeom>
            <a:noFill/>
            <a:ln w="9525">
              <a:noFill/>
              <a:miter lim="800000"/>
              <a:headEnd/>
              <a:tailEnd/>
            </a:ln>
          </p:spPr>
          <p:txBody>
            <a:bodyPr>
              <a:spAutoFit/>
            </a:bodyPr>
            <a:lstStyle/>
            <a:p>
              <a:r>
                <a:rPr lang="nl-NL" sz="1400" b="1">
                  <a:latin typeface="Arial" charset="0"/>
                  <a:cs typeface="Arial" charset="0"/>
                </a:rPr>
                <a:t>2</a:t>
              </a:r>
            </a:p>
          </p:txBody>
        </p:sp>
        <p:sp>
          <p:nvSpPr>
            <p:cNvPr id="25613" name="Tekstvak 20"/>
            <p:cNvSpPr txBox="1">
              <a:spLocks noChangeArrowheads="1"/>
            </p:cNvSpPr>
            <p:nvPr/>
          </p:nvSpPr>
          <p:spPr bwMode="auto">
            <a:xfrm>
              <a:off x="7452320" y="3068960"/>
              <a:ext cx="216024" cy="307777"/>
            </a:xfrm>
            <a:prstGeom prst="rect">
              <a:avLst/>
            </a:prstGeom>
            <a:noFill/>
            <a:ln w="9525">
              <a:noFill/>
              <a:miter lim="800000"/>
              <a:headEnd/>
              <a:tailEnd/>
            </a:ln>
          </p:spPr>
          <p:txBody>
            <a:bodyPr>
              <a:spAutoFit/>
            </a:bodyPr>
            <a:lstStyle/>
            <a:p>
              <a:r>
                <a:rPr lang="nl-NL" sz="1400" b="1">
                  <a:latin typeface="Arial" charset="0"/>
                  <a:cs typeface="Arial" charset="0"/>
                </a:rPr>
                <a:t>3</a:t>
              </a:r>
            </a:p>
          </p:txBody>
        </p:sp>
        <p:sp>
          <p:nvSpPr>
            <p:cNvPr id="25614" name="Tekstvak 21"/>
            <p:cNvSpPr txBox="1">
              <a:spLocks noChangeArrowheads="1"/>
            </p:cNvSpPr>
            <p:nvPr/>
          </p:nvSpPr>
          <p:spPr bwMode="auto">
            <a:xfrm>
              <a:off x="7812360" y="3121223"/>
              <a:ext cx="216024" cy="307777"/>
            </a:xfrm>
            <a:prstGeom prst="rect">
              <a:avLst/>
            </a:prstGeom>
            <a:noFill/>
            <a:ln w="9525">
              <a:noFill/>
              <a:miter lim="800000"/>
              <a:headEnd/>
              <a:tailEnd/>
            </a:ln>
          </p:spPr>
          <p:txBody>
            <a:bodyPr>
              <a:spAutoFit/>
            </a:bodyPr>
            <a:lstStyle/>
            <a:p>
              <a:r>
                <a:rPr lang="nl-NL" sz="1400" b="1">
                  <a:latin typeface="Arial" charset="0"/>
                  <a:cs typeface="Arial" charset="0"/>
                </a:rPr>
                <a:t>4</a:t>
              </a:r>
            </a:p>
          </p:txBody>
        </p:sp>
        <p:sp>
          <p:nvSpPr>
            <p:cNvPr id="25615" name="Tekstvak 22"/>
            <p:cNvSpPr txBox="1">
              <a:spLocks noChangeArrowheads="1"/>
            </p:cNvSpPr>
            <p:nvPr/>
          </p:nvSpPr>
          <p:spPr bwMode="auto">
            <a:xfrm>
              <a:off x="8172400" y="3625279"/>
              <a:ext cx="216024" cy="307777"/>
            </a:xfrm>
            <a:prstGeom prst="rect">
              <a:avLst/>
            </a:prstGeom>
            <a:noFill/>
            <a:ln w="9525">
              <a:noFill/>
              <a:miter lim="800000"/>
              <a:headEnd/>
              <a:tailEnd/>
            </a:ln>
          </p:spPr>
          <p:txBody>
            <a:bodyPr>
              <a:spAutoFit/>
            </a:bodyPr>
            <a:lstStyle/>
            <a:p>
              <a:r>
                <a:rPr lang="nl-NL" sz="1400" b="1">
                  <a:latin typeface="Arial" charset="0"/>
                  <a:cs typeface="Arial" charset="0"/>
                </a:rPr>
                <a:t>5</a:t>
              </a:r>
            </a:p>
          </p:txBody>
        </p:sp>
      </p:grpSp>
      <p:sp>
        <p:nvSpPr>
          <p:cNvPr id="20" name="Text Box 7"/>
          <p:cNvSpPr txBox="1">
            <a:spLocks noChangeArrowheads="1"/>
          </p:cNvSpPr>
          <p:nvPr/>
        </p:nvSpPr>
        <p:spPr bwMode="auto">
          <a:xfrm>
            <a:off x="1" y="-27384"/>
            <a:ext cx="9144000" cy="646112"/>
          </a:xfrm>
          <a:prstGeom prst="rect">
            <a:avLst/>
          </a:prstGeom>
          <a:solidFill>
            <a:srgbClr val="B7B7FF"/>
          </a:solidFill>
          <a:ln w="9525">
            <a:noFill/>
            <a:miter lim="800000"/>
            <a:headEnd/>
            <a:tailEnd/>
          </a:ln>
          <a:effectLst/>
        </p:spPr>
        <p:txBody>
          <a:bodyPr wrap="square">
            <a:spAutoFit/>
          </a:bodyPr>
          <a:lstStyle/>
          <a:p>
            <a:pPr algn="ctr">
              <a:spcBef>
                <a:spcPct val="50000"/>
              </a:spcBef>
              <a:defRPr/>
            </a:pPr>
            <a:r>
              <a:rPr lang="nl-NL" sz="3600" b="1" dirty="0">
                <a:solidFill>
                  <a:schemeClr val="accent6"/>
                </a:solidFill>
                <a:latin typeface="Arial" pitchFamily="34" charset="0"/>
              </a:rPr>
              <a:t>Geweldloos Communiceren</a:t>
            </a:r>
          </a:p>
        </p:txBody>
      </p:sp>
      <p:sp>
        <p:nvSpPr>
          <p:cNvPr id="21" name="Gekromde PIJL-LINKS 20"/>
          <p:cNvSpPr/>
          <p:nvPr/>
        </p:nvSpPr>
        <p:spPr>
          <a:xfrm>
            <a:off x="5220072" y="1268760"/>
            <a:ext cx="720080" cy="1368152"/>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Gekromde PIJL-LINKS 21"/>
          <p:cNvSpPr/>
          <p:nvPr/>
        </p:nvSpPr>
        <p:spPr>
          <a:xfrm>
            <a:off x="6588224" y="2564904"/>
            <a:ext cx="720080" cy="1368152"/>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Gekromde PIJL-LINKS 22"/>
          <p:cNvSpPr/>
          <p:nvPr/>
        </p:nvSpPr>
        <p:spPr>
          <a:xfrm>
            <a:off x="7236296" y="3789040"/>
            <a:ext cx="720080" cy="1368152"/>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Gekromde PIJL-LINKS 23"/>
          <p:cNvSpPr/>
          <p:nvPr/>
        </p:nvSpPr>
        <p:spPr>
          <a:xfrm>
            <a:off x="8423920" y="5085184"/>
            <a:ext cx="720080" cy="1368152"/>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1+#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1+#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0-#ppt_w/2"/>
                                          </p:val>
                                        </p:tav>
                                        <p:tav tm="100000">
                                          <p:val>
                                            <p:strVal val="#ppt_x"/>
                                          </p:val>
                                        </p:tav>
                                      </p:tavLst>
                                    </p:anim>
                                    <p:anim calcmode="lin" valueType="num">
                                      <p:cBhvr additive="base">
                                        <p:cTn id="62" dur="500" fill="hold"/>
                                        <p:tgtEl>
                                          <p:spTgt spid="18"/>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1+#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16" grpId="0" animBg="1"/>
      <p:bldP spid="18"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B759FD7-B08D-4E91-B717-E55D7214F229}"/>
              </a:ext>
            </a:extLst>
          </p:cNvPr>
          <p:cNvSpPr txBox="1"/>
          <p:nvPr/>
        </p:nvSpPr>
        <p:spPr>
          <a:xfrm>
            <a:off x="1259632" y="408993"/>
            <a:ext cx="6120680" cy="461665"/>
          </a:xfrm>
          <a:prstGeom prst="rect">
            <a:avLst/>
          </a:prstGeom>
          <a:noFill/>
        </p:spPr>
        <p:txBody>
          <a:bodyPr wrap="square" rtlCol="0">
            <a:spAutoFit/>
          </a:bodyPr>
          <a:lstStyle/>
          <a:p>
            <a:pPr>
              <a:spcBef>
                <a:spcPts val="300"/>
              </a:spcBef>
              <a:spcAft>
                <a:spcPts val="300"/>
              </a:spcAft>
            </a:pPr>
            <a:r>
              <a:rPr lang="nl-NL" dirty="0">
                <a:solidFill>
                  <a:srgbClr val="0000FF"/>
                </a:solidFill>
                <a:latin typeface="Arial Rounded MT Bold" panose="020F0704030504030204" pitchFamily="34" charset="0"/>
              </a:rPr>
              <a:t>1. WAARNEMING of INTERPRETATIE? </a:t>
            </a:r>
          </a:p>
        </p:txBody>
      </p:sp>
      <p:sp>
        <p:nvSpPr>
          <p:cNvPr id="5" name="Tekstvak 4">
            <a:extLst>
              <a:ext uri="{FF2B5EF4-FFF2-40B4-BE49-F238E27FC236}">
                <a16:creationId xmlns:a16="http://schemas.microsoft.com/office/drawing/2014/main" id="{32BCFA65-1ECB-4E19-B4DD-FE3879F8CDB3}"/>
              </a:ext>
            </a:extLst>
          </p:cNvPr>
          <p:cNvSpPr txBox="1"/>
          <p:nvPr/>
        </p:nvSpPr>
        <p:spPr>
          <a:xfrm>
            <a:off x="251520" y="5753343"/>
            <a:ext cx="6408712" cy="461665"/>
          </a:xfrm>
          <a:prstGeom prst="rect">
            <a:avLst/>
          </a:prstGeom>
          <a:noFill/>
        </p:spPr>
        <p:txBody>
          <a:bodyPr wrap="square" rtlCol="0">
            <a:spAutoFit/>
          </a:bodyPr>
          <a:lstStyle/>
          <a:p>
            <a:pPr>
              <a:spcAft>
                <a:spcPts val="0"/>
              </a:spcAft>
              <a:tabLst>
                <a:tab pos="215900" algn="l"/>
              </a:tabLst>
            </a:pPr>
            <a:r>
              <a:rPr lang="nl-NL" dirty="0">
                <a:solidFill>
                  <a:srgbClr val="0000FF"/>
                </a:solidFill>
              </a:rPr>
              <a:t>10. De kinderen zeurden om een langere pauze.</a:t>
            </a:r>
            <a:endParaRPr lang="nl-NL" dirty="0">
              <a:solidFill>
                <a:srgbClr val="0000FF"/>
              </a:solidFill>
              <a:ea typeface="Times New Roman" panose="02020603050405020304" pitchFamily="18" charset="0"/>
            </a:endParaRPr>
          </a:p>
        </p:txBody>
      </p:sp>
      <p:sp>
        <p:nvSpPr>
          <p:cNvPr id="6" name="Tekstvak 5">
            <a:extLst>
              <a:ext uri="{FF2B5EF4-FFF2-40B4-BE49-F238E27FC236}">
                <a16:creationId xmlns:a16="http://schemas.microsoft.com/office/drawing/2014/main" id="{E45BD4C3-D67A-4F60-82B0-B5D5A4EC9E8A}"/>
              </a:ext>
            </a:extLst>
          </p:cNvPr>
          <p:cNvSpPr txBox="1"/>
          <p:nvPr/>
        </p:nvSpPr>
        <p:spPr>
          <a:xfrm>
            <a:off x="251520" y="4739676"/>
            <a:ext cx="7920880" cy="461665"/>
          </a:xfrm>
          <a:prstGeom prst="rect">
            <a:avLst/>
          </a:prstGeom>
          <a:noFill/>
        </p:spPr>
        <p:txBody>
          <a:bodyPr wrap="square" rtlCol="0">
            <a:spAutoFit/>
          </a:bodyPr>
          <a:lstStyle/>
          <a:p>
            <a:pPr>
              <a:spcAft>
                <a:spcPts val="0"/>
              </a:spcAft>
              <a:tabLst>
                <a:tab pos="215900" algn="l"/>
              </a:tabLst>
            </a:pPr>
            <a:r>
              <a:rPr lang="nl-NL" dirty="0">
                <a:solidFill>
                  <a:srgbClr val="0000FF"/>
                </a:solidFill>
              </a:rPr>
              <a:t>8. De kinderen luisteren vaak niet als ik ze vraag stil te zijn.</a:t>
            </a:r>
          </a:p>
        </p:txBody>
      </p:sp>
      <p:sp>
        <p:nvSpPr>
          <p:cNvPr id="7" name="Rechthoek 6">
            <a:extLst>
              <a:ext uri="{FF2B5EF4-FFF2-40B4-BE49-F238E27FC236}">
                <a16:creationId xmlns:a16="http://schemas.microsoft.com/office/drawing/2014/main" id="{57C730D7-D7D0-498A-BD46-14F141AB2F03}"/>
              </a:ext>
            </a:extLst>
          </p:cNvPr>
          <p:cNvSpPr/>
          <p:nvPr/>
        </p:nvSpPr>
        <p:spPr>
          <a:xfrm>
            <a:off x="251520" y="3726006"/>
            <a:ext cx="2448106" cy="461665"/>
          </a:xfrm>
          <a:prstGeom prst="rect">
            <a:avLst/>
          </a:prstGeom>
        </p:spPr>
        <p:txBody>
          <a:bodyPr wrap="none">
            <a:spAutoFit/>
          </a:bodyPr>
          <a:lstStyle/>
          <a:p>
            <a:pPr>
              <a:spcAft>
                <a:spcPts val="0"/>
              </a:spcAft>
              <a:tabLst>
                <a:tab pos="215900" algn="l"/>
              </a:tabLst>
            </a:pPr>
            <a:r>
              <a:rPr lang="nl-NL" dirty="0">
                <a:solidFill>
                  <a:srgbClr val="0000FF"/>
                </a:solidFill>
              </a:rPr>
              <a:t>6.Rick is agressief</a:t>
            </a:r>
            <a:endParaRPr lang="nl-NL" dirty="0">
              <a:solidFill>
                <a:srgbClr val="0000FF"/>
              </a:solidFill>
              <a:ea typeface="Times New Roman" panose="02020603050405020304" pitchFamily="18" charset="0"/>
            </a:endParaRPr>
          </a:p>
        </p:txBody>
      </p:sp>
      <p:sp>
        <p:nvSpPr>
          <p:cNvPr id="8" name="Rechthoek 7">
            <a:extLst>
              <a:ext uri="{FF2B5EF4-FFF2-40B4-BE49-F238E27FC236}">
                <a16:creationId xmlns:a16="http://schemas.microsoft.com/office/drawing/2014/main" id="{8C47EE92-22E2-40C1-B683-2788003EBE4E}"/>
              </a:ext>
            </a:extLst>
          </p:cNvPr>
          <p:cNvSpPr/>
          <p:nvPr/>
        </p:nvSpPr>
        <p:spPr>
          <a:xfrm>
            <a:off x="251520" y="1698666"/>
            <a:ext cx="9073008" cy="461665"/>
          </a:xfrm>
          <a:prstGeom prst="rect">
            <a:avLst/>
          </a:prstGeom>
        </p:spPr>
        <p:txBody>
          <a:bodyPr wrap="square">
            <a:spAutoFit/>
          </a:bodyPr>
          <a:lstStyle/>
          <a:p>
            <a:pPr>
              <a:spcAft>
                <a:spcPts val="0"/>
              </a:spcAft>
              <a:tabLst>
                <a:tab pos="215900" algn="l"/>
              </a:tabLst>
            </a:pPr>
            <a:r>
              <a:rPr lang="nl-NL" dirty="0">
                <a:solidFill>
                  <a:srgbClr val="0000FF"/>
                </a:solidFill>
              </a:rPr>
              <a:t>2. Vanmorgen beet Nynke op haar nagels, terwijl ik een verhaal vertelde.</a:t>
            </a:r>
            <a:endParaRPr lang="nl-NL" dirty="0">
              <a:solidFill>
                <a:srgbClr val="0000FF"/>
              </a:solidFill>
              <a:ea typeface="Times New Roman" panose="02020603050405020304" pitchFamily="18" charset="0"/>
            </a:endParaRPr>
          </a:p>
        </p:txBody>
      </p:sp>
      <p:sp>
        <p:nvSpPr>
          <p:cNvPr id="9" name="Rechthoek 8">
            <a:extLst>
              <a:ext uri="{FF2B5EF4-FFF2-40B4-BE49-F238E27FC236}">
                <a16:creationId xmlns:a16="http://schemas.microsoft.com/office/drawing/2014/main" id="{2B742030-E8CF-44D7-AB05-953D2ADC9839}"/>
              </a:ext>
            </a:extLst>
          </p:cNvPr>
          <p:cNvSpPr/>
          <p:nvPr/>
        </p:nvSpPr>
        <p:spPr>
          <a:xfrm>
            <a:off x="251520" y="3219171"/>
            <a:ext cx="3160096" cy="461665"/>
          </a:xfrm>
          <a:prstGeom prst="rect">
            <a:avLst/>
          </a:prstGeom>
        </p:spPr>
        <p:txBody>
          <a:bodyPr wrap="none">
            <a:spAutoFit/>
          </a:bodyPr>
          <a:lstStyle/>
          <a:p>
            <a:pPr>
              <a:spcAft>
                <a:spcPts val="0"/>
              </a:spcAft>
              <a:tabLst>
                <a:tab pos="215900" algn="l"/>
              </a:tabLst>
            </a:pPr>
            <a:r>
              <a:rPr lang="nl-NL" dirty="0">
                <a:solidFill>
                  <a:srgbClr val="0000FF"/>
                </a:solidFill>
              </a:rPr>
              <a:t>5. Wouter werkt te hard.</a:t>
            </a:r>
            <a:endParaRPr lang="nl-NL" dirty="0">
              <a:solidFill>
                <a:srgbClr val="0000FF"/>
              </a:solidFill>
              <a:ea typeface="Times New Roman" panose="02020603050405020304" pitchFamily="18" charset="0"/>
            </a:endParaRPr>
          </a:p>
        </p:txBody>
      </p:sp>
      <p:sp>
        <p:nvSpPr>
          <p:cNvPr id="11" name="Rechthoek 10">
            <a:extLst>
              <a:ext uri="{FF2B5EF4-FFF2-40B4-BE49-F238E27FC236}">
                <a16:creationId xmlns:a16="http://schemas.microsoft.com/office/drawing/2014/main" id="{D4BC55D8-6770-4A60-A2CF-BB0A7756F812}"/>
              </a:ext>
            </a:extLst>
          </p:cNvPr>
          <p:cNvSpPr/>
          <p:nvPr/>
        </p:nvSpPr>
        <p:spPr>
          <a:xfrm>
            <a:off x="251520" y="2205501"/>
            <a:ext cx="6390456" cy="461665"/>
          </a:xfrm>
          <a:prstGeom prst="rect">
            <a:avLst/>
          </a:prstGeom>
        </p:spPr>
        <p:txBody>
          <a:bodyPr wrap="square">
            <a:spAutoFit/>
          </a:bodyPr>
          <a:lstStyle/>
          <a:p>
            <a:pPr>
              <a:spcAft>
                <a:spcPts val="0"/>
              </a:spcAft>
              <a:tabLst>
                <a:tab pos="215900" algn="l"/>
              </a:tabLst>
            </a:pPr>
            <a:r>
              <a:rPr lang="nl-NL" dirty="0">
                <a:solidFill>
                  <a:srgbClr val="0000FF"/>
                </a:solidFill>
              </a:rPr>
              <a:t>3. Linda vroeg mij de som nog eens uit te leggen.</a:t>
            </a:r>
          </a:p>
        </p:txBody>
      </p:sp>
      <p:sp>
        <p:nvSpPr>
          <p:cNvPr id="12" name="Rechthoek 11">
            <a:extLst>
              <a:ext uri="{FF2B5EF4-FFF2-40B4-BE49-F238E27FC236}">
                <a16:creationId xmlns:a16="http://schemas.microsoft.com/office/drawing/2014/main" id="{365510C6-5668-43CA-A862-F75397070ED6}"/>
              </a:ext>
            </a:extLst>
          </p:cNvPr>
          <p:cNvSpPr/>
          <p:nvPr/>
        </p:nvSpPr>
        <p:spPr>
          <a:xfrm>
            <a:off x="251520" y="4232841"/>
            <a:ext cx="9038916" cy="461665"/>
          </a:xfrm>
          <a:prstGeom prst="rect">
            <a:avLst/>
          </a:prstGeom>
        </p:spPr>
        <p:txBody>
          <a:bodyPr wrap="square">
            <a:spAutoFit/>
          </a:bodyPr>
          <a:lstStyle/>
          <a:p>
            <a:pPr>
              <a:spcAft>
                <a:spcPts val="0"/>
              </a:spcAft>
              <a:tabLst>
                <a:tab pos="215900" algn="l"/>
              </a:tabLst>
            </a:pPr>
            <a:r>
              <a:rPr lang="nl-NL" dirty="0">
                <a:solidFill>
                  <a:srgbClr val="0000FF"/>
                </a:solidFill>
              </a:rPr>
              <a:t>7. Patricia was deze week iedere dag als eerste op school.</a:t>
            </a:r>
            <a:endParaRPr lang="nl-NL" dirty="0">
              <a:solidFill>
                <a:srgbClr val="0000FF"/>
              </a:solidFill>
              <a:ea typeface="Times New Roman" panose="02020603050405020304" pitchFamily="18" charset="0"/>
            </a:endParaRPr>
          </a:p>
        </p:txBody>
      </p:sp>
      <p:sp>
        <p:nvSpPr>
          <p:cNvPr id="13" name="Rechthoek 12">
            <a:extLst>
              <a:ext uri="{FF2B5EF4-FFF2-40B4-BE49-F238E27FC236}">
                <a16:creationId xmlns:a16="http://schemas.microsoft.com/office/drawing/2014/main" id="{66E55D94-E16C-42DA-B337-C8A3992C34AA}"/>
              </a:ext>
            </a:extLst>
          </p:cNvPr>
          <p:cNvSpPr/>
          <p:nvPr/>
        </p:nvSpPr>
        <p:spPr>
          <a:xfrm>
            <a:off x="251520" y="1191831"/>
            <a:ext cx="7236296" cy="461665"/>
          </a:xfrm>
          <a:prstGeom prst="rect">
            <a:avLst/>
          </a:prstGeom>
        </p:spPr>
        <p:txBody>
          <a:bodyPr wrap="square">
            <a:spAutoFit/>
          </a:bodyPr>
          <a:lstStyle/>
          <a:p>
            <a:pPr>
              <a:spcAft>
                <a:spcPts val="0"/>
              </a:spcAft>
              <a:tabLst>
                <a:tab pos="215900" algn="l"/>
              </a:tabLst>
            </a:pPr>
            <a:r>
              <a:rPr lang="nl-NL" dirty="0">
                <a:solidFill>
                  <a:srgbClr val="0000FF"/>
                </a:solidFill>
              </a:rPr>
              <a:t>1. Gisteren deed Jan onredelijk tegen mij.</a:t>
            </a:r>
            <a:endParaRPr lang="nl-NL" dirty="0">
              <a:solidFill>
                <a:srgbClr val="0000FF"/>
              </a:solidFill>
              <a:ea typeface="Times New Roman" panose="02020603050405020304" pitchFamily="18" charset="0"/>
            </a:endParaRPr>
          </a:p>
        </p:txBody>
      </p:sp>
      <p:sp>
        <p:nvSpPr>
          <p:cNvPr id="14" name="Rechthoek 13">
            <a:extLst>
              <a:ext uri="{FF2B5EF4-FFF2-40B4-BE49-F238E27FC236}">
                <a16:creationId xmlns:a16="http://schemas.microsoft.com/office/drawing/2014/main" id="{C1143641-5C34-4A8C-BD84-F31E55AC7357}"/>
              </a:ext>
            </a:extLst>
          </p:cNvPr>
          <p:cNvSpPr/>
          <p:nvPr/>
        </p:nvSpPr>
        <p:spPr>
          <a:xfrm>
            <a:off x="251520" y="5246511"/>
            <a:ext cx="7966078" cy="461665"/>
          </a:xfrm>
          <a:prstGeom prst="rect">
            <a:avLst/>
          </a:prstGeom>
        </p:spPr>
        <p:txBody>
          <a:bodyPr wrap="square">
            <a:spAutoFit/>
          </a:bodyPr>
          <a:lstStyle/>
          <a:p>
            <a:pPr>
              <a:spcAft>
                <a:spcPts val="0"/>
              </a:spcAft>
              <a:tabLst>
                <a:tab pos="215900" algn="l"/>
              </a:tabLst>
            </a:pPr>
            <a:r>
              <a:rPr lang="nl-NL" dirty="0">
                <a:solidFill>
                  <a:srgbClr val="0000FF"/>
                </a:solidFill>
              </a:rPr>
              <a:t>9. Luuk vertelde me dat Robert hem expres geslagen had.</a:t>
            </a:r>
          </a:p>
        </p:txBody>
      </p:sp>
      <p:sp>
        <p:nvSpPr>
          <p:cNvPr id="15" name="Rechthoek 14">
            <a:extLst>
              <a:ext uri="{FF2B5EF4-FFF2-40B4-BE49-F238E27FC236}">
                <a16:creationId xmlns:a16="http://schemas.microsoft.com/office/drawing/2014/main" id="{16C39429-17B0-4241-9DBB-DEE51C94B141}"/>
              </a:ext>
            </a:extLst>
          </p:cNvPr>
          <p:cNvSpPr/>
          <p:nvPr/>
        </p:nvSpPr>
        <p:spPr>
          <a:xfrm>
            <a:off x="251520" y="2712336"/>
            <a:ext cx="3812262" cy="461665"/>
          </a:xfrm>
          <a:prstGeom prst="rect">
            <a:avLst/>
          </a:prstGeom>
        </p:spPr>
        <p:txBody>
          <a:bodyPr wrap="none">
            <a:spAutoFit/>
          </a:bodyPr>
          <a:lstStyle/>
          <a:p>
            <a:pPr>
              <a:spcAft>
                <a:spcPts val="0"/>
              </a:spcAft>
              <a:tabLst>
                <a:tab pos="215900" algn="l"/>
              </a:tabLst>
            </a:pPr>
            <a:r>
              <a:rPr lang="nl-NL" dirty="0">
                <a:solidFill>
                  <a:srgbClr val="0000FF"/>
                </a:solidFill>
              </a:rPr>
              <a:t>4. René is een goede leerling.</a:t>
            </a:r>
            <a:endParaRPr lang="nl-NL" dirty="0">
              <a:solidFill>
                <a:srgbClr val="0000FF"/>
              </a:solidFill>
              <a:ea typeface="Times New Roman" panose="02020603050405020304" pitchFamily="18" charset="0"/>
            </a:endParaRPr>
          </a:p>
        </p:txBody>
      </p:sp>
      <p:sp>
        <p:nvSpPr>
          <p:cNvPr id="16" name="Tekstvak 15">
            <a:extLst>
              <a:ext uri="{FF2B5EF4-FFF2-40B4-BE49-F238E27FC236}">
                <a16:creationId xmlns:a16="http://schemas.microsoft.com/office/drawing/2014/main" id="{E9AD652D-3B2D-410E-871F-44EA3810F58F}"/>
              </a:ext>
            </a:extLst>
          </p:cNvPr>
          <p:cNvSpPr txBox="1"/>
          <p:nvPr/>
        </p:nvSpPr>
        <p:spPr>
          <a:xfrm>
            <a:off x="3707904" y="6381328"/>
            <a:ext cx="4752528" cy="523220"/>
          </a:xfrm>
          <a:prstGeom prst="rect">
            <a:avLst/>
          </a:prstGeom>
          <a:noFill/>
        </p:spPr>
        <p:txBody>
          <a:bodyPr wrap="square" rtlCol="0">
            <a:spAutoFit/>
          </a:bodyPr>
          <a:lstStyle/>
          <a:p>
            <a:r>
              <a:rPr lang="nl-NL" sz="1400" dirty="0">
                <a:solidFill>
                  <a:srgbClr val="0000FF"/>
                </a:solidFill>
              </a:rPr>
              <a:t>Waarneming: 2,3,7,9</a:t>
            </a:r>
          </a:p>
          <a:p>
            <a:r>
              <a:rPr lang="nl-NL" sz="1400" dirty="0">
                <a:solidFill>
                  <a:srgbClr val="0000FF"/>
                </a:solidFill>
              </a:rPr>
              <a:t>Interpretaties: 1,4,5,6,8,10</a:t>
            </a:r>
          </a:p>
        </p:txBody>
      </p:sp>
    </p:spTree>
    <p:extLst>
      <p:ext uri="{BB962C8B-B14F-4D97-AF65-F5344CB8AC3E}">
        <p14:creationId xmlns:p14="http://schemas.microsoft.com/office/powerpoint/2010/main" val="54963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0-#ppt_w/2"/>
                                          </p:val>
                                        </p:tav>
                                        <p:tav tm="100000">
                                          <p:val>
                                            <p:strVal val="#ppt_x"/>
                                          </p:val>
                                        </p:tav>
                                      </p:tavLst>
                                    </p:anim>
                                    <p:anim calcmode="lin" valueType="num">
                                      <p:cBhvr additive="base">
                                        <p:cTn id="5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8424F7B-3938-4761-848E-0F904167EE0B}"/>
              </a:ext>
            </a:extLst>
          </p:cNvPr>
          <p:cNvSpPr/>
          <p:nvPr/>
        </p:nvSpPr>
        <p:spPr>
          <a:xfrm>
            <a:off x="179512" y="322772"/>
            <a:ext cx="6454203" cy="461665"/>
          </a:xfrm>
          <a:prstGeom prst="rect">
            <a:avLst/>
          </a:prstGeom>
        </p:spPr>
        <p:txBody>
          <a:bodyPr wrap="square">
            <a:spAutoFit/>
          </a:bodyPr>
          <a:lstStyle/>
          <a:p>
            <a:pPr>
              <a:spcBef>
                <a:spcPts val="300"/>
              </a:spcBef>
              <a:spcAft>
                <a:spcPts val="300"/>
              </a:spcAft>
            </a:pPr>
            <a:r>
              <a:rPr lang="nl-NL" dirty="0">
                <a:solidFill>
                  <a:srgbClr val="0000FF"/>
                </a:solidFill>
                <a:latin typeface="Arial Rounded MT Bold" panose="020F0704030504030204" pitchFamily="34" charset="0"/>
              </a:rPr>
              <a:t>2. GEVOELENS of SCHIJNGEVOELENS? </a:t>
            </a:r>
          </a:p>
        </p:txBody>
      </p:sp>
      <p:sp>
        <p:nvSpPr>
          <p:cNvPr id="4" name="Rechthoek 3">
            <a:extLst>
              <a:ext uri="{FF2B5EF4-FFF2-40B4-BE49-F238E27FC236}">
                <a16:creationId xmlns:a16="http://schemas.microsoft.com/office/drawing/2014/main" id="{AAF3F6E6-4B0E-4FEE-A003-8683672B8174}"/>
              </a:ext>
            </a:extLst>
          </p:cNvPr>
          <p:cNvSpPr/>
          <p:nvPr/>
        </p:nvSpPr>
        <p:spPr>
          <a:xfrm>
            <a:off x="183912" y="836712"/>
            <a:ext cx="8564551" cy="461665"/>
          </a:xfrm>
          <a:prstGeom prst="rect">
            <a:avLst/>
          </a:prstGeom>
        </p:spPr>
        <p:txBody>
          <a:bodyPr wrap="square">
            <a:spAutoFit/>
          </a:bodyPr>
          <a:lstStyle/>
          <a:p>
            <a:pPr marL="201930" indent="-180340">
              <a:spcAft>
                <a:spcPts val="0"/>
              </a:spcAft>
            </a:pPr>
            <a:r>
              <a:rPr lang="nl-NL" dirty="0">
                <a:solidFill>
                  <a:srgbClr val="0000FF"/>
                </a:solidFill>
              </a:rPr>
              <a:t>1. Het voelt alsof de ouders van Marit mij niet serieus nemen.</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6" name="Rechthoek 5">
            <a:extLst>
              <a:ext uri="{FF2B5EF4-FFF2-40B4-BE49-F238E27FC236}">
                <a16:creationId xmlns:a16="http://schemas.microsoft.com/office/drawing/2014/main" id="{51795A23-0828-4E5D-A267-B4F6F5BA685C}"/>
              </a:ext>
            </a:extLst>
          </p:cNvPr>
          <p:cNvSpPr/>
          <p:nvPr/>
        </p:nvSpPr>
        <p:spPr>
          <a:xfrm>
            <a:off x="183912" y="1921448"/>
            <a:ext cx="8564551" cy="461665"/>
          </a:xfrm>
          <a:prstGeom prst="rect">
            <a:avLst/>
          </a:prstGeom>
        </p:spPr>
        <p:txBody>
          <a:bodyPr wrap="square">
            <a:spAutoFit/>
          </a:bodyPr>
          <a:lstStyle/>
          <a:p>
            <a:pPr marL="180340" indent="-180340">
              <a:spcAft>
                <a:spcPts val="0"/>
              </a:spcAft>
            </a:pPr>
            <a:r>
              <a:rPr lang="nl-NL" dirty="0">
                <a:solidFill>
                  <a:srgbClr val="0000FF"/>
                </a:solidFill>
              </a:rPr>
              <a:t>3. Hugo gaat naar een andere school. Ik ben daar verdrietig om.</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7" name="Rechthoek 6">
            <a:extLst>
              <a:ext uri="{FF2B5EF4-FFF2-40B4-BE49-F238E27FC236}">
                <a16:creationId xmlns:a16="http://schemas.microsoft.com/office/drawing/2014/main" id="{5F5FB708-79D4-4665-A8C5-622C18EC5297}"/>
              </a:ext>
            </a:extLst>
          </p:cNvPr>
          <p:cNvSpPr/>
          <p:nvPr/>
        </p:nvSpPr>
        <p:spPr>
          <a:xfrm>
            <a:off x="183912" y="2463816"/>
            <a:ext cx="8042025" cy="461665"/>
          </a:xfrm>
          <a:prstGeom prst="rect">
            <a:avLst/>
          </a:prstGeom>
        </p:spPr>
        <p:txBody>
          <a:bodyPr wrap="square">
            <a:spAutoFit/>
          </a:bodyPr>
          <a:lstStyle/>
          <a:p>
            <a:pPr marL="180340" indent="-180340">
              <a:spcAft>
                <a:spcPts val="0"/>
              </a:spcAft>
            </a:pPr>
            <a:r>
              <a:rPr lang="nl-NL" dirty="0">
                <a:solidFill>
                  <a:srgbClr val="0000FF"/>
                </a:solidFill>
              </a:rPr>
              <a:t>4. Ik heb het helemaal gehad met jou. Ik ben het zo zat.</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9" name="Rechthoek 8">
            <a:extLst>
              <a:ext uri="{FF2B5EF4-FFF2-40B4-BE49-F238E27FC236}">
                <a16:creationId xmlns:a16="http://schemas.microsoft.com/office/drawing/2014/main" id="{97D2F966-8492-46DC-BACB-7E57F626434C}"/>
              </a:ext>
            </a:extLst>
          </p:cNvPr>
          <p:cNvSpPr/>
          <p:nvPr/>
        </p:nvSpPr>
        <p:spPr>
          <a:xfrm>
            <a:off x="183912" y="3548552"/>
            <a:ext cx="8065981" cy="461665"/>
          </a:xfrm>
          <a:prstGeom prst="rect">
            <a:avLst/>
          </a:prstGeom>
        </p:spPr>
        <p:txBody>
          <a:bodyPr wrap="square">
            <a:spAutoFit/>
          </a:bodyPr>
          <a:lstStyle/>
          <a:p>
            <a:pPr marL="201930" indent="-180340">
              <a:spcAft>
                <a:spcPts val="0"/>
              </a:spcAft>
            </a:pPr>
            <a:r>
              <a:rPr lang="nl-NL" dirty="0">
                <a:solidFill>
                  <a:srgbClr val="0000FF"/>
                </a:solidFill>
              </a:rPr>
              <a:t>6. Ik voel me verkeerd begrepen.</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10" name="Rechthoek 9">
            <a:extLst>
              <a:ext uri="{FF2B5EF4-FFF2-40B4-BE49-F238E27FC236}">
                <a16:creationId xmlns:a16="http://schemas.microsoft.com/office/drawing/2014/main" id="{89CB9B73-9F21-49E2-982B-19A06261FBB3}"/>
              </a:ext>
            </a:extLst>
          </p:cNvPr>
          <p:cNvSpPr/>
          <p:nvPr/>
        </p:nvSpPr>
        <p:spPr>
          <a:xfrm>
            <a:off x="183912" y="4090920"/>
            <a:ext cx="9050137" cy="830997"/>
          </a:xfrm>
          <a:prstGeom prst="rect">
            <a:avLst/>
          </a:prstGeom>
        </p:spPr>
        <p:txBody>
          <a:bodyPr wrap="square">
            <a:spAutoFit/>
          </a:bodyPr>
          <a:lstStyle/>
          <a:p>
            <a:pPr marL="201930" indent="-180340">
              <a:spcAft>
                <a:spcPts val="0"/>
              </a:spcAft>
            </a:pPr>
            <a:r>
              <a:rPr lang="nl-NL" dirty="0">
                <a:solidFill>
                  <a:srgbClr val="0000FF"/>
                </a:solidFill>
              </a:rPr>
              <a:t>7. Als ik niet voor die bijeenkomst wordt uitgenodigd, voel ik me verwaarloosd.</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11" name="Rechthoek 10">
            <a:extLst>
              <a:ext uri="{FF2B5EF4-FFF2-40B4-BE49-F238E27FC236}">
                <a16:creationId xmlns:a16="http://schemas.microsoft.com/office/drawing/2014/main" id="{01390CF3-CC3A-4FAE-A591-3C62D39382BD}"/>
              </a:ext>
            </a:extLst>
          </p:cNvPr>
          <p:cNvSpPr/>
          <p:nvPr/>
        </p:nvSpPr>
        <p:spPr>
          <a:xfrm>
            <a:off x="179512" y="4881123"/>
            <a:ext cx="8885940" cy="461665"/>
          </a:xfrm>
          <a:prstGeom prst="rect">
            <a:avLst/>
          </a:prstGeom>
        </p:spPr>
        <p:txBody>
          <a:bodyPr wrap="square">
            <a:spAutoFit/>
          </a:bodyPr>
          <a:lstStyle/>
          <a:p>
            <a:pPr marL="201930" indent="-180340">
              <a:spcAft>
                <a:spcPts val="0"/>
              </a:spcAft>
            </a:pPr>
            <a:r>
              <a:rPr lang="nl-NL" dirty="0">
                <a:solidFill>
                  <a:srgbClr val="0000FF"/>
                </a:solidFill>
              </a:rPr>
              <a:t>8. Ik voel me goed over wat jij voor me gedaan hebt.</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12" name="Rechthoek 11">
            <a:extLst>
              <a:ext uri="{FF2B5EF4-FFF2-40B4-BE49-F238E27FC236}">
                <a16:creationId xmlns:a16="http://schemas.microsoft.com/office/drawing/2014/main" id="{1B06DFC3-4A0E-4D77-ADF5-A2A353A088B0}"/>
              </a:ext>
            </a:extLst>
          </p:cNvPr>
          <p:cNvSpPr/>
          <p:nvPr/>
        </p:nvSpPr>
        <p:spPr>
          <a:xfrm>
            <a:off x="179512" y="5423491"/>
            <a:ext cx="15791320" cy="461665"/>
          </a:xfrm>
          <a:prstGeom prst="rect">
            <a:avLst/>
          </a:prstGeom>
        </p:spPr>
        <p:txBody>
          <a:bodyPr wrap="square">
            <a:spAutoFit/>
          </a:bodyPr>
          <a:lstStyle/>
          <a:p>
            <a:pPr marL="180340" indent="-180340">
              <a:spcAft>
                <a:spcPts val="0"/>
              </a:spcAft>
            </a:pPr>
            <a:r>
              <a:rPr lang="nl-NL" dirty="0">
                <a:solidFill>
                  <a:srgbClr val="0000FF"/>
                </a:solidFill>
              </a:rPr>
              <a:t>9. Ik ben blij dat de nieuwbouw door gaat.</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13" name="Rechthoek 12">
            <a:extLst>
              <a:ext uri="{FF2B5EF4-FFF2-40B4-BE49-F238E27FC236}">
                <a16:creationId xmlns:a16="http://schemas.microsoft.com/office/drawing/2014/main" id="{8E307DE0-37D7-444A-ADD6-FCF4F79FC375}"/>
              </a:ext>
            </a:extLst>
          </p:cNvPr>
          <p:cNvSpPr/>
          <p:nvPr/>
        </p:nvSpPr>
        <p:spPr>
          <a:xfrm>
            <a:off x="179512" y="5957865"/>
            <a:ext cx="15419217" cy="461665"/>
          </a:xfrm>
          <a:prstGeom prst="rect">
            <a:avLst/>
          </a:prstGeom>
        </p:spPr>
        <p:txBody>
          <a:bodyPr wrap="square">
            <a:spAutoFit/>
          </a:bodyPr>
          <a:lstStyle/>
          <a:p>
            <a:pPr marL="180340" indent="-180340">
              <a:spcAft>
                <a:spcPts val="0"/>
              </a:spcAft>
            </a:pPr>
            <a:r>
              <a:rPr lang="nl-NL" dirty="0">
                <a:solidFill>
                  <a:srgbClr val="0000FF"/>
                </a:solidFill>
              </a:rPr>
              <a:t>10. Ik voel me waardeloos, doordat jullie me buiten spel zetten.</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14" name="Rechthoek 13">
            <a:extLst>
              <a:ext uri="{FF2B5EF4-FFF2-40B4-BE49-F238E27FC236}">
                <a16:creationId xmlns:a16="http://schemas.microsoft.com/office/drawing/2014/main" id="{4300CC85-CC22-421F-9311-C46FCD169A8E}"/>
              </a:ext>
            </a:extLst>
          </p:cNvPr>
          <p:cNvSpPr/>
          <p:nvPr/>
        </p:nvSpPr>
        <p:spPr>
          <a:xfrm>
            <a:off x="183912" y="1379080"/>
            <a:ext cx="8564551" cy="461665"/>
          </a:xfrm>
          <a:prstGeom prst="rect">
            <a:avLst/>
          </a:prstGeom>
        </p:spPr>
        <p:txBody>
          <a:bodyPr wrap="square">
            <a:spAutoFit/>
          </a:bodyPr>
          <a:lstStyle/>
          <a:p>
            <a:pPr marL="180340" indent="-180340">
              <a:spcAft>
                <a:spcPts val="0"/>
              </a:spcAft>
            </a:pPr>
            <a:r>
              <a:rPr lang="nl-NL" dirty="0">
                <a:solidFill>
                  <a:srgbClr val="0000FF"/>
                </a:solidFill>
              </a:rPr>
              <a:t>2. Ik voel dat Sandra me voor de gek houdt.</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15" name="Rechthoek 14">
            <a:extLst>
              <a:ext uri="{FF2B5EF4-FFF2-40B4-BE49-F238E27FC236}">
                <a16:creationId xmlns:a16="http://schemas.microsoft.com/office/drawing/2014/main" id="{ABC5D820-BEF2-4BA0-AE9A-FC00EE1659AB}"/>
              </a:ext>
            </a:extLst>
          </p:cNvPr>
          <p:cNvSpPr/>
          <p:nvPr/>
        </p:nvSpPr>
        <p:spPr>
          <a:xfrm>
            <a:off x="183912" y="3006184"/>
            <a:ext cx="8042025" cy="461665"/>
          </a:xfrm>
          <a:prstGeom prst="rect">
            <a:avLst/>
          </a:prstGeom>
        </p:spPr>
        <p:txBody>
          <a:bodyPr wrap="square">
            <a:spAutoFit/>
          </a:bodyPr>
          <a:lstStyle/>
          <a:p>
            <a:pPr marL="180340" indent="-180340">
              <a:spcAft>
                <a:spcPts val="0"/>
              </a:spcAft>
            </a:pPr>
            <a:r>
              <a:rPr lang="nl-NL" dirty="0">
                <a:solidFill>
                  <a:srgbClr val="0000FF"/>
                </a:solidFill>
              </a:rPr>
              <a:t>5. Ik ben bang, als de kinderen gaan vechten</a:t>
            </a:r>
            <a:endParaRPr lang="nl-NL" sz="2000" dirty="0">
              <a:solidFill>
                <a:srgbClr val="0000FF"/>
              </a:solidFill>
              <a:latin typeface="Courier New" panose="02070309020205020404" pitchFamily="49" charset="0"/>
              <a:ea typeface="Times New Roman" panose="02020603050405020304" pitchFamily="18" charset="0"/>
            </a:endParaRPr>
          </a:p>
        </p:txBody>
      </p:sp>
      <p:sp>
        <p:nvSpPr>
          <p:cNvPr id="16" name="Tekstvak 15">
            <a:extLst>
              <a:ext uri="{FF2B5EF4-FFF2-40B4-BE49-F238E27FC236}">
                <a16:creationId xmlns:a16="http://schemas.microsoft.com/office/drawing/2014/main" id="{E3B97934-16D9-48E6-9023-26486FD96F67}"/>
              </a:ext>
            </a:extLst>
          </p:cNvPr>
          <p:cNvSpPr txBox="1"/>
          <p:nvPr/>
        </p:nvSpPr>
        <p:spPr>
          <a:xfrm>
            <a:off x="6426214" y="6354339"/>
            <a:ext cx="2925811" cy="523220"/>
          </a:xfrm>
          <a:prstGeom prst="rect">
            <a:avLst/>
          </a:prstGeom>
          <a:noFill/>
        </p:spPr>
        <p:txBody>
          <a:bodyPr wrap="square" rtlCol="0">
            <a:spAutoFit/>
          </a:bodyPr>
          <a:lstStyle/>
          <a:p>
            <a:r>
              <a:rPr lang="nl-NL" sz="1400" dirty="0">
                <a:solidFill>
                  <a:srgbClr val="0000FF"/>
                </a:solidFill>
              </a:rPr>
              <a:t>Gevoelens: 3,5,8,9</a:t>
            </a:r>
          </a:p>
          <a:p>
            <a:r>
              <a:rPr lang="nl-NL" sz="1400" dirty="0">
                <a:solidFill>
                  <a:srgbClr val="0000FF"/>
                </a:solidFill>
              </a:rPr>
              <a:t>Schijngevoelens: 1,2,4,6,7,10</a:t>
            </a:r>
          </a:p>
        </p:txBody>
      </p:sp>
    </p:spTree>
    <p:extLst>
      <p:ext uri="{BB962C8B-B14F-4D97-AF65-F5344CB8AC3E}">
        <p14:creationId xmlns:p14="http://schemas.microsoft.com/office/powerpoint/2010/main" val="371296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0-#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P spid="12"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E3F31482-921E-4FD4-B061-519AC5E876CA}"/>
              </a:ext>
            </a:extLst>
          </p:cNvPr>
          <p:cNvSpPr/>
          <p:nvPr/>
        </p:nvSpPr>
        <p:spPr>
          <a:xfrm>
            <a:off x="395536" y="260648"/>
            <a:ext cx="8496944" cy="1238801"/>
          </a:xfrm>
          <a:prstGeom prst="rect">
            <a:avLst/>
          </a:prstGeom>
        </p:spPr>
        <p:txBody>
          <a:bodyPr wrap="square">
            <a:spAutoFit/>
          </a:bodyPr>
          <a:lstStyle/>
          <a:p>
            <a:pPr>
              <a:spcBef>
                <a:spcPts val="300"/>
              </a:spcBef>
              <a:spcAft>
                <a:spcPts val="300"/>
              </a:spcAft>
            </a:pPr>
            <a:r>
              <a:rPr lang="nl-NL" sz="1800" dirty="0">
                <a:solidFill>
                  <a:srgbClr val="0000FF"/>
                </a:solidFill>
                <a:latin typeface="Arial Rounded MT Bold" panose="020F0704030504030204" pitchFamily="34" charset="0"/>
              </a:rPr>
              <a:t>3. Echte, Essentiële Menselijke Behoeftes of </a:t>
            </a:r>
          </a:p>
          <a:p>
            <a:pPr>
              <a:spcAft>
                <a:spcPts val="0"/>
              </a:spcAft>
              <a:tabLst>
                <a:tab pos="215900" algn="l"/>
              </a:tabLst>
            </a:pPr>
            <a:r>
              <a:rPr lang="nl-NL" sz="1800" dirty="0">
                <a:solidFill>
                  <a:srgbClr val="0000FF"/>
                </a:solidFill>
                <a:latin typeface="Arial Rounded MT Bold" panose="020F0704030504030204" pitchFamily="34" charset="0"/>
              </a:rPr>
              <a:t>Verzoeken,  (wil je….  )</a:t>
            </a:r>
          </a:p>
          <a:p>
            <a:pPr>
              <a:spcAft>
                <a:spcPts val="0"/>
              </a:spcAft>
              <a:tabLst>
                <a:tab pos="215900" algn="l"/>
              </a:tabLst>
            </a:pPr>
            <a:r>
              <a:rPr lang="nl-NL" sz="1800" dirty="0">
                <a:solidFill>
                  <a:srgbClr val="0000FF"/>
                </a:solidFill>
                <a:latin typeface="Arial Rounded MT Bold" panose="020F0704030504030204" pitchFamily="34" charset="0"/>
              </a:rPr>
              <a:t>Eisen,  (je moet ….)</a:t>
            </a:r>
          </a:p>
          <a:p>
            <a:pPr>
              <a:spcAft>
                <a:spcPts val="0"/>
              </a:spcAft>
              <a:tabLst>
                <a:tab pos="215900" algn="l"/>
              </a:tabLst>
            </a:pPr>
            <a:r>
              <a:rPr lang="nl-NL" sz="1800" dirty="0">
                <a:solidFill>
                  <a:srgbClr val="0000FF"/>
                </a:solidFill>
                <a:latin typeface="Arial Rounded MT Bold" panose="020F0704030504030204" pitchFamily="34" charset="0"/>
              </a:rPr>
              <a:t>Schijn-behoeftes, (ik heb de ‘behoefte’ dat jij dit doet). </a:t>
            </a:r>
            <a:endParaRPr lang="nl-NL" sz="1200" dirty="0">
              <a:solidFill>
                <a:srgbClr val="0000FF"/>
              </a:solidFill>
              <a:latin typeface="Arial Rounded MT Bold" panose="020F0704030504030204" pitchFamily="34" charset="0"/>
              <a:ea typeface="Times New Roman" panose="02020603050405020304" pitchFamily="18" charset="0"/>
            </a:endParaRPr>
          </a:p>
        </p:txBody>
      </p:sp>
      <p:sp>
        <p:nvSpPr>
          <p:cNvPr id="4" name="Rechthoek 3">
            <a:extLst>
              <a:ext uri="{FF2B5EF4-FFF2-40B4-BE49-F238E27FC236}">
                <a16:creationId xmlns:a16="http://schemas.microsoft.com/office/drawing/2014/main" id="{4AD210B0-397A-4FD8-9B59-8C677DEA42C5}"/>
              </a:ext>
            </a:extLst>
          </p:cNvPr>
          <p:cNvSpPr/>
          <p:nvPr/>
        </p:nvSpPr>
        <p:spPr>
          <a:xfrm>
            <a:off x="-60642" y="1628800"/>
            <a:ext cx="8524458" cy="461665"/>
          </a:xfrm>
          <a:prstGeom prst="rect">
            <a:avLst/>
          </a:prstGeom>
        </p:spPr>
        <p:txBody>
          <a:bodyPr wrap="square">
            <a:spAutoFit/>
          </a:bodyPr>
          <a:lstStyle/>
          <a:p>
            <a:pPr marL="342900" lvl="0" indent="-342900">
              <a:spcAft>
                <a:spcPts val="0"/>
              </a:spcAft>
              <a:buFont typeface="+mj-lt"/>
              <a:buAutoNum type="arabicPeriod"/>
            </a:pPr>
            <a:r>
              <a:rPr lang="nl-NL" dirty="0">
                <a:solidFill>
                  <a:srgbClr val="0000FF"/>
                </a:solidFill>
              </a:rPr>
              <a:t>Wil je gezien worden als mooi, heel, precies zoals je bent?</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5" name="Rechthoek 4">
            <a:extLst>
              <a:ext uri="{FF2B5EF4-FFF2-40B4-BE49-F238E27FC236}">
                <a16:creationId xmlns:a16="http://schemas.microsoft.com/office/drawing/2014/main" id="{392440FA-F992-448E-AFC0-FC6B5D9E310A}"/>
              </a:ext>
            </a:extLst>
          </p:cNvPr>
          <p:cNvSpPr/>
          <p:nvPr/>
        </p:nvSpPr>
        <p:spPr>
          <a:xfrm>
            <a:off x="-60642" y="2595154"/>
            <a:ext cx="8136904" cy="461665"/>
          </a:xfrm>
          <a:prstGeom prst="rect">
            <a:avLst/>
          </a:prstGeom>
        </p:spPr>
        <p:txBody>
          <a:bodyPr wrap="square">
            <a:spAutoFit/>
          </a:bodyPr>
          <a:lstStyle/>
          <a:p>
            <a:pPr lvl="0">
              <a:spcAft>
                <a:spcPts val="0"/>
              </a:spcAft>
            </a:pPr>
            <a:r>
              <a:rPr lang="nl-NL" dirty="0">
                <a:solidFill>
                  <a:srgbClr val="0000FF"/>
                </a:solidFill>
              </a:rPr>
              <a:t>3. Wil je kunnen zeggen wat je in je hart voelt?</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7" name="Rechthoek 6">
            <a:extLst>
              <a:ext uri="{FF2B5EF4-FFF2-40B4-BE49-F238E27FC236}">
                <a16:creationId xmlns:a16="http://schemas.microsoft.com/office/drawing/2014/main" id="{D1FFB0DB-8320-461D-A184-032A3007EFB5}"/>
              </a:ext>
            </a:extLst>
          </p:cNvPr>
          <p:cNvSpPr/>
          <p:nvPr/>
        </p:nvSpPr>
        <p:spPr>
          <a:xfrm>
            <a:off x="-60642" y="3561508"/>
            <a:ext cx="6318448" cy="461665"/>
          </a:xfrm>
          <a:prstGeom prst="rect">
            <a:avLst/>
          </a:prstGeom>
        </p:spPr>
        <p:txBody>
          <a:bodyPr wrap="square">
            <a:spAutoFit/>
          </a:bodyPr>
          <a:lstStyle/>
          <a:p>
            <a:pPr lvl="0">
              <a:spcAft>
                <a:spcPts val="0"/>
              </a:spcAft>
            </a:pPr>
            <a:r>
              <a:rPr lang="nl-NL" dirty="0">
                <a:solidFill>
                  <a:srgbClr val="0000FF"/>
                </a:solidFill>
              </a:rPr>
              <a:t>5. Je wilt graag zelf kiezen wat je wilt doen?</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8" name="Rechthoek 7">
            <a:extLst>
              <a:ext uri="{FF2B5EF4-FFF2-40B4-BE49-F238E27FC236}">
                <a16:creationId xmlns:a16="http://schemas.microsoft.com/office/drawing/2014/main" id="{B34DB048-87E0-4B11-B7C6-8C2A71F30609}"/>
              </a:ext>
            </a:extLst>
          </p:cNvPr>
          <p:cNvSpPr/>
          <p:nvPr/>
        </p:nvSpPr>
        <p:spPr>
          <a:xfrm>
            <a:off x="-60642" y="4527862"/>
            <a:ext cx="9087832" cy="461665"/>
          </a:xfrm>
          <a:prstGeom prst="rect">
            <a:avLst/>
          </a:prstGeom>
        </p:spPr>
        <p:txBody>
          <a:bodyPr wrap="square">
            <a:spAutoFit/>
          </a:bodyPr>
          <a:lstStyle/>
          <a:p>
            <a:pPr lvl="0">
              <a:spcAft>
                <a:spcPts val="0"/>
              </a:spcAft>
            </a:pPr>
            <a:r>
              <a:rPr lang="nl-NL" dirty="0">
                <a:solidFill>
                  <a:srgbClr val="0000FF"/>
                </a:solidFill>
              </a:rPr>
              <a:t>7. Je wilt graag ook een bijdrage in wat we gaan doen?</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9" name="Rechthoek 8">
            <a:extLst>
              <a:ext uri="{FF2B5EF4-FFF2-40B4-BE49-F238E27FC236}">
                <a16:creationId xmlns:a16="http://schemas.microsoft.com/office/drawing/2014/main" id="{73A7849C-7D56-4A91-919E-919F1E823FED}"/>
              </a:ext>
            </a:extLst>
          </p:cNvPr>
          <p:cNvSpPr/>
          <p:nvPr/>
        </p:nvSpPr>
        <p:spPr>
          <a:xfrm>
            <a:off x="-60642" y="5494216"/>
            <a:ext cx="6462464" cy="461665"/>
          </a:xfrm>
          <a:prstGeom prst="rect">
            <a:avLst/>
          </a:prstGeom>
        </p:spPr>
        <p:txBody>
          <a:bodyPr wrap="square">
            <a:spAutoFit/>
          </a:bodyPr>
          <a:lstStyle/>
          <a:p>
            <a:r>
              <a:rPr lang="nl-NL" dirty="0">
                <a:solidFill>
                  <a:srgbClr val="0000FF"/>
                </a:solidFill>
              </a:rPr>
              <a:t>9. Wil je graag weten dat het veilig is voor je?</a:t>
            </a:r>
          </a:p>
        </p:txBody>
      </p:sp>
      <p:sp>
        <p:nvSpPr>
          <p:cNvPr id="10" name="Rechthoek 9">
            <a:extLst>
              <a:ext uri="{FF2B5EF4-FFF2-40B4-BE49-F238E27FC236}">
                <a16:creationId xmlns:a16="http://schemas.microsoft.com/office/drawing/2014/main" id="{37CBDE80-9975-4A01-9B3B-659E8456376D}"/>
              </a:ext>
            </a:extLst>
          </p:cNvPr>
          <p:cNvSpPr/>
          <p:nvPr/>
        </p:nvSpPr>
        <p:spPr>
          <a:xfrm>
            <a:off x="-60642" y="2111977"/>
            <a:ext cx="8100003" cy="461665"/>
          </a:xfrm>
          <a:prstGeom prst="rect">
            <a:avLst/>
          </a:prstGeom>
        </p:spPr>
        <p:txBody>
          <a:bodyPr wrap="square">
            <a:spAutoFit/>
          </a:bodyPr>
          <a:lstStyle/>
          <a:p>
            <a:pPr lvl="0">
              <a:spcAft>
                <a:spcPts val="0"/>
              </a:spcAft>
            </a:pPr>
            <a:r>
              <a:rPr lang="nl-NL" dirty="0">
                <a:solidFill>
                  <a:srgbClr val="0000FF"/>
                </a:solidFill>
              </a:rPr>
              <a:t>2. Wil je dat ik je mooi vind?</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11" name="Rechthoek 10">
            <a:extLst>
              <a:ext uri="{FF2B5EF4-FFF2-40B4-BE49-F238E27FC236}">
                <a16:creationId xmlns:a16="http://schemas.microsoft.com/office/drawing/2014/main" id="{D2C5808E-6897-4360-8CD0-F939D08E903D}"/>
              </a:ext>
            </a:extLst>
          </p:cNvPr>
          <p:cNvSpPr/>
          <p:nvPr/>
        </p:nvSpPr>
        <p:spPr>
          <a:xfrm>
            <a:off x="-60642" y="3078331"/>
            <a:ext cx="8808191" cy="461665"/>
          </a:xfrm>
          <a:prstGeom prst="rect">
            <a:avLst/>
          </a:prstGeom>
        </p:spPr>
        <p:txBody>
          <a:bodyPr wrap="square">
            <a:spAutoFit/>
          </a:bodyPr>
          <a:lstStyle/>
          <a:p>
            <a:pPr lvl="0">
              <a:spcAft>
                <a:spcPts val="0"/>
              </a:spcAft>
            </a:pPr>
            <a:r>
              <a:rPr lang="nl-NL" dirty="0">
                <a:solidFill>
                  <a:srgbClr val="0000FF"/>
                </a:solidFill>
              </a:rPr>
              <a:t>4. Ik wil alles kunnen zeggen wat ik op mijn hart hebt.</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12" name="Rechthoek 11">
            <a:extLst>
              <a:ext uri="{FF2B5EF4-FFF2-40B4-BE49-F238E27FC236}">
                <a16:creationId xmlns:a16="http://schemas.microsoft.com/office/drawing/2014/main" id="{2E19FB98-98D9-4270-8EB0-8CE53A05392C}"/>
              </a:ext>
            </a:extLst>
          </p:cNvPr>
          <p:cNvSpPr/>
          <p:nvPr/>
        </p:nvSpPr>
        <p:spPr>
          <a:xfrm>
            <a:off x="-60642" y="4044685"/>
            <a:ext cx="9087831" cy="461665"/>
          </a:xfrm>
          <a:prstGeom prst="rect">
            <a:avLst/>
          </a:prstGeom>
        </p:spPr>
        <p:txBody>
          <a:bodyPr wrap="square">
            <a:spAutoFit/>
          </a:bodyPr>
          <a:lstStyle/>
          <a:p>
            <a:pPr lvl="0">
              <a:spcAft>
                <a:spcPts val="0"/>
              </a:spcAft>
            </a:pPr>
            <a:r>
              <a:rPr lang="nl-NL" dirty="0">
                <a:solidFill>
                  <a:srgbClr val="0000FF"/>
                </a:solidFill>
              </a:rPr>
              <a:t>6. Ik wil graag kiezen wat ik voor je  moet doen.</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13" name="Rechthoek 12">
            <a:extLst>
              <a:ext uri="{FF2B5EF4-FFF2-40B4-BE49-F238E27FC236}">
                <a16:creationId xmlns:a16="http://schemas.microsoft.com/office/drawing/2014/main" id="{213F92E4-90C4-46BF-A31D-293EC38EDF94}"/>
              </a:ext>
            </a:extLst>
          </p:cNvPr>
          <p:cNvSpPr/>
          <p:nvPr/>
        </p:nvSpPr>
        <p:spPr>
          <a:xfrm>
            <a:off x="-60642" y="5977390"/>
            <a:ext cx="8784976" cy="461665"/>
          </a:xfrm>
          <a:prstGeom prst="rect">
            <a:avLst/>
          </a:prstGeom>
        </p:spPr>
        <p:txBody>
          <a:bodyPr wrap="square">
            <a:spAutoFit/>
          </a:bodyPr>
          <a:lstStyle/>
          <a:p>
            <a:pPr lvl="0">
              <a:spcAft>
                <a:spcPts val="0"/>
              </a:spcAft>
            </a:pPr>
            <a:r>
              <a:rPr lang="nl-NL" dirty="0">
                <a:solidFill>
                  <a:srgbClr val="0000FF"/>
                </a:solidFill>
              </a:rPr>
              <a:t>10. Wil je graag weten dat we het veilig voor je maken?</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14" name="Rechthoek 13">
            <a:extLst>
              <a:ext uri="{FF2B5EF4-FFF2-40B4-BE49-F238E27FC236}">
                <a16:creationId xmlns:a16="http://schemas.microsoft.com/office/drawing/2014/main" id="{BF55A2EB-0705-4FA5-A792-3564F932D010}"/>
              </a:ext>
            </a:extLst>
          </p:cNvPr>
          <p:cNvSpPr/>
          <p:nvPr/>
        </p:nvSpPr>
        <p:spPr>
          <a:xfrm>
            <a:off x="-60642" y="5011039"/>
            <a:ext cx="8808192" cy="461665"/>
          </a:xfrm>
          <a:prstGeom prst="rect">
            <a:avLst/>
          </a:prstGeom>
        </p:spPr>
        <p:txBody>
          <a:bodyPr wrap="square">
            <a:spAutoFit/>
          </a:bodyPr>
          <a:lstStyle/>
          <a:p>
            <a:pPr lvl="0">
              <a:spcAft>
                <a:spcPts val="0"/>
              </a:spcAft>
            </a:pPr>
            <a:r>
              <a:rPr lang="nl-NL" dirty="0">
                <a:solidFill>
                  <a:srgbClr val="0000FF"/>
                </a:solidFill>
              </a:rPr>
              <a:t>8. Ik wil graag bepalen wat we gaan doen.</a:t>
            </a:r>
            <a:endParaRPr lang="nl-NL" sz="1600" dirty="0">
              <a:solidFill>
                <a:srgbClr val="0000FF"/>
              </a:solidFill>
              <a:latin typeface="Courier New" panose="02070309020205020404" pitchFamily="49" charset="0"/>
              <a:ea typeface="Times New Roman" panose="02020603050405020304" pitchFamily="18" charset="0"/>
            </a:endParaRPr>
          </a:p>
        </p:txBody>
      </p:sp>
      <p:sp>
        <p:nvSpPr>
          <p:cNvPr id="15" name="Tekstvak 14">
            <a:extLst>
              <a:ext uri="{FF2B5EF4-FFF2-40B4-BE49-F238E27FC236}">
                <a16:creationId xmlns:a16="http://schemas.microsoft.com/office/drawing/2014/main" id="{EF8336B2-AADF-44A9-9EB6-3C282CE2C569}"/>
              </a:ext>
            </a:extLst>
          </p:cNvPr>
          <p:cNvSpPr txBox="1"/>
          <p:nvPr/>
        </p:nvSpPr>
        <p:spPr>
          <a:xfrm>
            <a:off x="7037774" y="5868857"/>
            <a:ext cx="2106226" cy="954107"/>
          </a:xfrm>
          <a:prstGeom prst="rect">
            <a:avLst/>
          </a:prstGeom>
          <a:noFill/>
        </p:spPr>
        <p:txBody>
          <a:bodyPr wrap="square" rtlCol="0">
            <a:spAutoFit/>
          </a:bodyPr>
          <a:lstStyle/>
          <a:p>
            <a:r>
              <a:rPr lang="nl-NL" sz="1400" dirty="0">
                <a:solidFill>
                  <a:srgbClr val="0000FF"/>
                </a:solidFill>
              </a:rPr>
              <a:t>Echte behoeftes: 1,3,5,7,9</a:t>
            </a:r>
          </a:p>
          <a:p>
            <a:r>
              <a:rPr lang="nl-NL" sz="1400" dirty="0">
                <a:solidFill>
                  <a:srgbClr val="0000FF"/>
                </a:solidFill>
              </a:rPr>
              <a:t>Verzoek: 2,</a:t>
            </a:r>
          </a:p>
          <a:p>
            <a:r>
              <a:rPr lang="nl-NL" sz="1400" dirty="0">
                <a:solidFill>
                  <a:srgbClr val="0000FF"/>
                </a:solidFill>
              </a:rPr>
              <a:t>Eis: 4</a:t>
            </a:r>
          </a:p>
          <a:p>
            <a:r>
              <a:rPr lang="nl-NL" sz="1400" dirty="0">
                <a:solidFill>
                  <a:srgbClr val="0000FF"/>
                </a:solidFill>
              </a:rPr>
              <a:t>Schijnbehoefte: 6,8,10</a:t>
            </a:r>
          </a:p>
        </p:txBody>
      </p:sp>
    </p:spTree>
    <p:extLst>
      <p:ext uri="{BB962C8B-B14F-4D97-AF65-F5344CB8AC3E}">
        <p14:creationId xmlns:p14="http://schemas.microsoft.com/office/powerpoint/2010/main" val="7476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0-#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0-#ppt_w/2"/>
                                          </p:val>
                                        </p:tav>
                                        <p:tav tm="100000">
                                          <p:val>
                                            <p:strVal val="#ppt_x"/>
                                          </p:val>
                                        </p:tav>
                                      </p:tavLst>
                                    </p:anim>
                                    <p:anim calcmode="lin" valueType="num">
                                      <p:cBhvr additive="base">
                                        <p:cTn id="6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963E41C-7CEF-4FE9-BAA8-095DE7616D08}"/>
              </a:ext>
            </a:extLst>
          </p:cNvPr>
          <p:cNvSpPr/>
          <p:nvPr/>
        </p:nvSpPr>
        <p:spPr>
          <a:xfrm>
            <a:off x="0" y="260648"/>
            <a:ext cx="9144000" cy="646331"/>
          </a:xfrm>
          <a:prstGeom prst="rect">
            <a:avLst/>
          </a:prstGeom>
        </p:spPr>
        <p:txBody>
          <a:bodyPr wrap="square">
            <a:spAutoFit/>
          </a:bodyPr>
          <a:lstStyle/>
          <a:p>
            <a:pPr>
              <a:spcBef>
                <a:spcPts val="300"/>
              </a:spcBef>
              <a:spcAft>
                <a:spcPts val="300"/>
              </a:spcAft>
            </a:pPr>
            <a:r>
              <a:rPr lang="nl-NL" dirty="0">
                <a:solidFill>
                  <a:srgbClr val="0000FF"/>
                </a:solidFill>
                <a:latin typeface="Arial Rounded MT Bold" panose="020F0704030504030204" pitchFamily="34" charset="0"/>
              </a:rPr>
              <a:t>4. CONCREET VERZOEK of EIS / ONDUIDELIJK VERZOEK?</a:t>
            </a:r>
            <a:r>
              <a:rPr lang="nl-NL" sz="3600" dirty="0">
                <a:solidFill>
                  <a:srgbClr val="0000FF"/>
                </a:solidFill>
                <a:latin typeface="Arial Rounded MT Bold" panose="020F0704030504030204" pitchFamily="34" charset="0"/>
              </a:rPr>
              <a:t> </a:t>
            </a:r>
            <a:endParaRPr lang="nl-NL" sz="3600" dirty="0">
              <a:solidFill>
                <a:srgbClr val="0000FF"/>
              </a:solidFill>
              <a:latin typeface="Arial Rounded MT Bold" panose="020F0704030504030204" pitchFamily="34" charset="0"/>
              <a:ea typeface="Times New Roman" panose="02020603050405020304" pitchFamily="18" charset="0"/>
            </a:endParaRPr>
          </a:p>
        </p:txBody>
      </p:sp>
      <p:sp>
        <p:nvSpPr>
          <p:cNvPr id="4" name="Rechthoek 3">
            <a:extLst>
              <a:ext uri="{FF2B5EF4-FFF2-40B4-BE49-F238E27FC236}">
                <a16:creationId xmlns:a16="http://schemas.microsoft.com/office/drawing/2014/main" id="{A18F2C97-A8AF-4B18-B2A1-7B21CF4BF25B}"/>
              </a:ext>
            </a:extLst>
          </p:cNvPr>
          <p:cNvSpPr/>
          <p:nvPr/>
        </p:nvSpPr>
        <p:spPr>
          <a:xfrm>
            <a:off x="107504" y="2760161"/>
            <a:ext cx="7451957" cy="430887"/>
          </a:xfrm>
          <a:prstGeom prst="rect">
            <a:avLst/>
          </a:prstGeom>
        </p:spPr>
        <p:txBody>
          <a:bodyPr wrap="square">
            <a:spAutoFit/>
          </a:bodyPr>
          <a:lstStyle/>
          <a:p>
            <a:pPr marL="180340" indent="-180340">
              <a:spcAft>
                <a:spcPts val="0"/>
              </a:spcAft>
            </a:pPr>
            <a:r>
              <a:rPr lang="nl-NL" sz="2200" dirty="0">
                <a:solidFill>
                  <a:srgbClr val="0000FF"/>
                </a:solidFill>
              </a:rPr>
              <a:t>4. Ik wil dat je begrijpt wat ik tegen je zeg....</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5" name="Rechthoek 4">
            <a:extLst>
              <a:ext uri="{FF2B5EF4-FFF2-40B4-BE49-F238E27FC236}">
                <a16:creationId xmlns:a16="http://schemas.microsoft.com/office/drawing/2014/main" id="{DEF72BEC-8492-490B-A924-572FB506FC8A}"/>
              </a:ext>
            </a:extLst>
          </p:cNvPr>
          <p:cNvSpPr/>
          <p:nvPr/>
        </p:nvSpPr>
        <p:spPr>
          <a:xfrm>
            <a:off x="107504" y="3352774"/>
            <a:ext cx="6696744" cy="430887"/>
          </a:xfrm>
          <a:prstGeom prst="rect">
            <a:avLst/>
          </a:prstGeom>
        </p:spPr>
        <p:txBody>
          <a:bodyPr wrap="square">
            <a:spAutoFit/>
          </a:bodyPr>
          <a:lstStyle/>
          <a:p>
            <a:pPr marL="180340" indent="-180340">
              <a:spcAft>
                <a:spcPts val="0"/>
              </a:spcAft>
            </a:pPr>
            <a:r>
              <a:rPr lang="nl-NL" sz="2200" dirty="0">
                <a:solidFill>
                  <a:srgbClr val="0000FF"/>
                </a:solidFill>
              </a:rPr>
              <a:t>5. Ik wil dat je me met rust laat....</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6" name="Rechthoek 5">
            <a:extLst>
              <a:ext uri="{FF2B5EF4-FFF2-40B4-BE49-F238E27FC236}">
                <a16:creationId xmlns:a16="http://schemas.microsoft.com/office/drawing/2014/main" id="{D7E37421-6E75-485A-B15D-FA9417F14D94}"/>
              </a:ext>
            </a:extLst>
          </p:cNvPr>
          <p:cNvSpPr/>
          <p:nvPr/>
        </p:nvSpPr>
        <p:spPr>
          <a:xfrm>
            <a:off x="107504" y="982322"/>
            <a:ext cx="6964993" cy="430887"/>
          </a:xfrm>
          <a:prstGeom prst="rect">
            <a:avLst/>
          </a:prstGeom>
        </p:spPr>
        <p:txBody>
          <a:bodyPr wrap="square">
            <a:spAutoFit/>
          </a:bodyPr>
          <a:lstStyle/>
          <a:p>
            <a:pPr marL="180340" indent="-180340">
              <a:spcAft>
                <a:spcPts val="0"/>
              </a:spcAft>
            </a:pPr>
            <a:r>
              <a:rPr lang="nl-NL" sz="2200" dirty="0">
                <a:solidFill>
                  <a:srgbClr val="0000FF"/>
                </a:solidFill>
              </a:rPr>
              <a:t>1. Willen jullie ophouden met kletsen ?</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7" name="Rechthoek 6">
            <a:extLst>
              <a:ext uri="{FF2B5EF4-FFF2-40B4-BE49-F238E27FC236}">
                <a16:creationId xmlns:a16="http://schemas.microsoft.com/office/drawing/2014/main" id="{10F9F884-4954-461A-92C4-5030B271BE86}"/>
              </a:ext>
            </a:extLst>
          </p:cNvPr>
          <p:cNvSpPr/>
          <p:nvPr/>
        </p:nvSpPr>
        <p:spPr>
          <a:xfrm>
            <a:off x="107504" y="3945387"/>
            <a:ext cx="6264696" cy="430887"/>
          </a:xfrm>
          <a:prstGeom prst="rect">
            <a:avLst/>
          </a:prstGeom>
        </p:spPr>
        <p:txBody>
          <a:bodyPr wrap="square">
            <a:spAutoFit/>
          </a:bodyPr>
          <a:lstStyle/>
          <a:p>
            <a:pPr marL="180340" indent="-180340">
              <a:spcAft>
                <a:spcPts val="0"/>
              </a:spcAft>
            </a:pPr>
            <a:r>
              <a:rPr lang="nl-NL" sz="2200" dirty="0">
                <a:solidFill>
                  <a:srgbClr val="0000FF"/>
                </a:solidFill>
              </a:rPr>
              <a:t>6. Wil je eerlijk tegen me zijn?</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8" name="Rechthoek 7">
            <a:extLst>
              <a:ext uri="{FF2B5EF4-FFF2-40B4-BE49-F238E27FC236}">
                <a16:creationId xmlns:a16="http://schemas.microsoft.com/office/drawing/2014/main" id="{362B7E3E-524D-40BF-9696-E8568FB53588}"/>
              </a:ext>
            </a:extLst>
          </p:cNvPr>
          <p:cNvSpPr/>
          <p:nvPr/>
        </p:nvSpPr>
        <p:spPr>
          <a:xfrm>
            <a:off x="170477" y="5886140"/>
            <a:ext cx="7959706" cy="430887"/>
          </a:xfrm>
          <a:prstGeom prst="rect">
            <a:avLst/>
          </a:prstGeom>
        </p:spPr>
        <p:txBody>
          <a:bodyPr wrap="square">
            <a:spAutoFit/>
          </a:bodyPr>
          <a:lstStyle/>
          <a:p>
            <a:pPr lvl="0">
              <a:spcAft>
                <a:spcPts val="0"/>
              </a:spcAft>
            </a:pPr>
            <a:r>
              <a:rPr lang="nl-NL" sz="2200" dirty="0">
                <a:solidFill>
                  <a:srgbClr val="0000FF"/>
                </a:solidFill>
              </a:rPr>
              <a:t>11. Ik zou graag minder tijd besteden aan vergaderen...</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9" name="Rechthoek 8">
            <a:extLst>
              <a:ext uri="{FF2B5EF4-FFF2-40B4-BE49-F238E27FC236}">
                <a16:creationId xmlns:a16="http://schemas.microsoft.com/office/drawing/2014/main" id="{F808564A-ED1D-48EF-8944-9D0FC7181BEF}"/>
              </a:ext>
            </a:extLst>
          </p:cNvPr>
          <p:cNvSpPr/>
          <p:nvPr/>
        </p:nvSpPr>
        <p:spPr>
          <a:xfrm>
            <a:off x="162170" y="5444791"/>
            <a:ext cx="7959133" cy="430887"/>
          </a:xfrm>
          <a:prstGeom prst="rect">
            <a:avLst/>
          </a:prstGeom>
        </p:spPr>
        <p:txBody>
          <a:bodyPr wrap="square">
            <a:spAutoFit/>
          </a:bodyPr>
          <a:lstStyle/>
          <a:p>
            <a:pPr marL="180340" indent="-180340">
              <a:spcAft>
                <a:spcPts val="0"/>
              </a:spcAft>
            </a:pPr>
            <a:r>
              <a:rPr lang="nl-NL" sz="2200" dirty="0">
                <a:solidFill>
                  <a:srgbClr val="0000FF"/>
                </a:solidFill>
              </a:rPr>
              <a:t>10. Wil jij deze potloden naar juffrouw van Marten brengen?..</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10" name="Rechthoek 9">
            <a:extLst>
              <a:ext uri="{FF2B5EF4-FFF2-40B4-BE49-F238E27FC236}">
                <a16:creationId xmlns:a16="http://schemas.microsoft.com/office/drawing/2014/main" id="{412435F6-48FF-4C13-AAA2-AA06474D7A94}"/>
              </a:ext>
            </a:extLst>
          </p:cNvPr>
          <p:cNvSpPr/>
          <p:nvPr/>
        </p:nvSpPr>
        <p:spPr>
          <a:xfrm>
            <a:off x="107505" y="1574935"/>
            <a:ext cx="8424936" cy="430887"/>
          </a:xfrm>
          <a:prstGeom prst="rect">
            <a:avLst/>
          </a:prstGeom>
        </p:spPr>
        <p:txBody>
          <a:bodyPr wrap="square">
            <a:spAutoFit/>
          </a:bodyPr>
          <a:lstStyle/>
          <a:p>
            <a:pPr marL="180340" indent="-180340">
              <a:spcAft>
                <a:spcPts val="0"/>
              </a:spcAft>
            </a:pPr>
            <a:r>
              <a:rPr lang="nl-NL" sz="2200" dirty="0">
                <a:solidFill>
                  <a:srgbClr val="0000FF"/>
                </a:solidFill>
              </a:rPr>
              <a:t>2. Wil je me een ding vertellen dat ik heb gedaan waar je boos over bent?</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11" name="Rechthoek 10">
            <a:extLst>
              <a:ext uri="{FF2B5EF4-FFF2-40B4-BE49-F238E27FC236}">
                <a16:creationId xmlns:a16="http://schemas.microsoft.com/office/drawing/2014/main" id="{EEED51C4-8AE4-4A49-9ED6-2E33396E76DF}"/>
              </a:ext>
            </a:extLst>
          </p:cNvPr>
          <p:cNvSpPr/>
          <p:nvPr/>
        </p:nvSpPr>
        <p:spPr>
          <a:xfrm>
            <a:off x="107504" y="2167548"/>
            <a:ext cx="8013799" cy="430887"/>
          </a:xfrm>
          <a:prstGeom prst="rect">
            <a:avLst/>
          </a:prstGeom>
        </p:spPr>
        <p:txBody>
          <a:bodyPr wrap="square">
            <a:spAutoFit/>
          </a:bodyPr>
          <a:lstStyle/>
          <a:p>
            <a:pPr marL="180340" indent="-180340">
              <a:spcAft>
                <a:spcPts val="0"/>
              </a:spcAft>
            </a:pPr>
            <a:r>
              <a:rPr lang="nl-NL" sz="2200" dirty="0">
                <a:solidFill>
                  <a:srgbClr val="0000FF"/>
                </a:solidFill>
              </a:rPr>
              <a:t>3. Ik zou graag willen dat je meer zelfvertrouwen had</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12" name="Rechthoek 11">
            <a:extLst>
              <a:ext uri="{FF2B5EF4-FFF2-40B4-BE49-F238E27FC236}">
                <a16:creationId xmlns:a16="http://schemas.microsoft.com/office/drawing/2014/main" id="{25504759-7985-46ED-8D44-FFB732F922D6}"/>
              </a:ext>
            </a:extLst>
          </p:cNvPr>
          <p:cNvSpPr/>
          <p:nvPr/>
        </p:nvSpPr>
        <p:spPr>
          <a:xfrm>
            <a:off x="107504" y="4538000"/>
            <a:ext cx="7858590" cy="430887"/>
          </a:xfrm>
          <a:prstGeom prst="rect">
            <a:avLst/>
          </a:prstGeom>
        </p:spPr>
        <p:txBody>
          <a:bodyPr wrap="square">
            <a:spAutoFit/>
          </a:bodyPr>
          <a:lstStyle/>
          <a:p>
            <a:pPr marL="180340" indent="-180340">
              <a:spcAft>
                <a:spcPts val="0"/>
              </a:spcAft>
            </a:pPr>
            <a:r>
              <a:rPr lang="nl-NL" sz="2200" dirty="0">
                <a:solidFill>
                  <a:srgbClr val="0000FF"/>
                </a:solidFill>
              </a:rPr>
              <a:t>7. Willen jullie stoppen met schrijven om 5 over 3?</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13" name="Rechthoek 12">
            <a:extLst>
              <a:ext uri="{FF2B5EF4-FFF2-40B4-BE49-F238E27FC236}">
                <a16:creationId xmlns:a16="http://schemas.microsoft.com/office/drawing/2014/main" id="{A1D22DAA-4721-4B96-9A23-DECCE3C6461D}"/>
              </a:ext>
            </a:extLst>
          </p:cNvPr>
          <p:cNvSpPr/>
          <p:nvPr/>
        </p:nvSpPr>
        <p:spPr>
          <a:xfrm>
            <a:off x="161597" y="4978160"/>
            <a:ext cx="7590051" cy="430887"/>
          </a:xfrm>
          <a:prstGeom prst="rect">
            <a:avLst/>
          </a:prstGeom>
        </p:spPr>
        <p:txBody>
          <a:bodyPr wrap="square">
            <a:spAutoFit/>
          </a:bodyPr>
          <a:lstStyle/>
          <a:p>
            <a:pPr>
              <a:spcAft>
                <a:spcPts val="0"/>
              </a:spcAft>
            </a:pPr>
            <a:r>
              <a:rPr lang="nl-NL" sz="2200" dirty="0">
                <a:solidFill>
                  <a:srgbClr val="0000FF"/>
                </a:solidFill>
              </a:rPr>
              <a:t>9. Zullen we afspreken elkaar te respecteren?</a:t>
            </a:r>
            <a:endParaRPr lang="nl-NL" sz="2200" dirty="0">
              <a:solidFill>
                <a:srgbClr val="0000FF"/>
              </a:solidFill>
              <a:latin typeface="Courier New" panose="02070309020205020404" pitchFamily="49" charset="0"/>
              <a:ea typeface="Times New Roman" panose="02020603050405020304" pitchFamily="18" charset="0"/>
            </a:endParaRPr>
          </a:p>
        </p:txBody>
      </p:sp>
      <p:sp>
        <p:nvSpPr>
          <p:cNvPr id="14" name="Tekstvak 13">
            <a:extLst>
              <a:ext uri="{FF2B5EF4-FFF2-40B4-BE49-F238E27FC236}">
                <a16:creationId xmlns:a16="http://schemas.microsoft.com/office/drawing/2014/main" id="{C3343F55-71DF-4990-8A0E-29C408F48748}"/>
              </a:ext>
            </a:extLst>
          </p:cNvPr>
          <p:cNvSpPr txBox="1"/>
          <p:nvPr/>
        </p:nvSpPr>
        <p:spPr>
          <a:xfrm>
            <a:off x="5796136" y="6354339"/>
            <a:ext cx="3555889" cy="523220"/>
          </a:xfrm>
          <a:prstGeom prst="rect">
            <a:avLst/>
          </a:prstGeom>
          <a:noFill/>
        </p:spPr>
        <p:txBody>
          <a:bodyPr wrap="square" rtlCol="0">
            <a:spAutoFit/>
          </a:bodyPr>
          <a:lstStyle/>
          <a:p>
            <a:r>
              <a:rPr lang="nl-NL" sz="1400" dirty="0">
                <a:solidFill>
                  <a:srgbClr val="0000FF"/>
                </a:solidFill>
              </a:rPr>
              <a:t>Concreet verzoek: 2,7,10</a:t>
            </a:r>
          </a:p>
          <a:p>
            <a:r>
              <a:rPr lang="nl-NL" sz="1400" dirty="0">
                <a:solidFill>
                  <a:srgbClr val="0000FF"/>
                </a:solidFill>
              </a:rPr>
              <a:t>Eis of onduidelijk verzoek: 1,3,4,5,6,8,9</a:t>
            </a:r>
          </a:p>
        </p:txBody>
      </p:sp>
    </p:spTree>
    <p:extLst>
      <p:ext uri="{BB962C8B-B14F-4D97-AF65-F5344CB8AC3E}">
        <p14:creationId xmlns:p14="http://schemas.microsoft.com/office/powerpoint/2010/main" val="255648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0-#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0" y="0"/>
            <a:ext cx="4643438" cy="908050"/>
          </a:xfrm>
        </p:spPr>
        <p:txBody>
          <a:bodyPr/>
          <a:lstStyle/>
          <a:p>
            <a:r>
              <a:rPr lang="nl-NL" altLang="en-US" b="1">
                <a:solidFill>
                  <a:srgbClr val="0000FF"/>
                </a:solidFill>
              </a:rPr>
              <a:t>Wat zegt NLP ? </a:t>
            </a:r>
            <a:endParaRPr lang="nl-NL" altLang="en-US">
              <a:solidFill>
                <a:srgbClr val="0000FF"/>
              </a:solidFill>
            </a:endParaRPr>
          </a:p>
        </p:txBody>
      </p:sp>
      <p:sp>
        <p:nvSpPr>
          <p:cNvPr id="3" name="Tijdelijke aanduiding voor inhoud 2"/>
          <p:cNvSpPr>
            <a:spLocks noGrp="1"/>
          </p:cNvSpPr>
          <p:nvPr>
            <p:ph idx="1"/>
          </p:nvPr>
        </p:nvSpPr>
        <p:spPr>
          <a:xfrm>
            <a:off x="179388" y="1341438"/>
            <a:ext cx="8640762" cy="5516562"/>
          </a:xfrm>
        </p:spPr>
        <p:txBody>
          <a:bodyPr/>
          <a:lstStyle/>
          <a:p>
            <a:pPr marL="0" indent="0">
              <a:buFontTx/>
              <a:buNone/>
              <a:defRPr/>
            </a:pPr>
            <a:r>
              <a:rPr lang="nl-NL" sz="2800" dirty="0">
                <a:solidFill>
                  <a:srgbClr val="0000FF"/>
                </a:solidFill>
              </a:rPr>
              <a:t>Zeg in plaats van “Ja maar …..”   de woorden “Ja, en …..” </a:t>
            </a:r>
          </a:p>
          <a:p>
            <a:pPr marL="0" indent="0">
              <a:buFontTx/>
              <a:buNone/>
              <a:defRPr/>
            </a:pPr>
            <a:r>
              <a:rPr lang="nl-NL" sz="2800" dirty="0">
                <a:solidFill>
                  <a:srgbClr val="0000FF"/>
                </a:solidFill>
              </a:rPr>
              <a:t>Het woord van de vorige spreker wordt dan niet ontkent</a:t>
            </a:r>
          </a:p>
          <a:p>
            <a:pPr marL="0" indent="0">
              <a:buFontTx/>
              <a:buNone/>
              <a:defRPr/>
            </a:pPr>
            <a:r>
              <a:rPr lang="nl-NL" sz="2800" dirty="0">
                <a:solidFill>
                  <a:srgbClr val="0000FF"/>
                </a:solidFill>
              </a:rPr>
              <a:t>Je eigen ervaring komt er naast te staan. </a:t>
            </a:r>
          </a:p>
          <a:p>
            <a:pPr marL="0" indent="0">
              <a:buFontTx/>
              <a:buNone/>
              <a:defRPr/>
            </a:pPr>
            <a:r>
              <a:rPr lang="nl-NL" sz="2800" dirty="0">
                <a:solidFill>
                  <a:srgbClr val="0000FF"/>
                </a:solidFill>
              </a:rPr>
              <a:t>Het is niet of, of, maar en, en.</a:t>
            </a:r>
          </a:p>
          <a:p>
            <a:pPr>
              <a:buFontTx/>
              <a:buNone/>
              <a:defRPr/>
            </a:pPr>
            <a:endParaRPr lang="nl-NL" dirty="0">
              <a:solidFill>
                <a:srgbClr val="0000FF"/>
              </a:solidFill>
            </a:endParaRPr>
          </a:p>
          <a:p>
            <a:pPr>
              <a:buFontTx/>
              <a:buNone/>
              <a:defRPr/>
            </a:pPr>
            <a:r>
              <a:rPr lang="nl-NL" b="1" dirty="0">
                <a:solidFill>
                  <a:srgbClr val="0000FF"/>
                </a:solidFill>
              </a:rPr>
              <a:t>…… </a:t>
            </a:r>
            <a:r>
              <a:rPr lang="nl-NL" b="1" dirty="0">
                <a:solidFill>
                  <a:srgbClr val="FF0000"/>
                </a:solidFill>
              </a:rPr>
              <a:t>Ja, maar </a:t>
            </a:r>
            <a:r>
              <a:rPr lang="nl-NL" b="1" dirty="0">
                <a:solidFill>
                  <a:srgbClr val="0000FF"/>
                </a:solidFill>
              </a:rPr>
              <a:t>……… </a:t>
            </a:r>
            <a:r>
              <a:rPr lang="nl-NL" b="1" dirty="0">
                <a:solidFill>
                  <a:srgbClr val="0000FF"/>
                </a:solidFill>
                <a:sym typeface="Wingdings"/>
              </a:rPr>
              <a:t></a:t>
            </a:r>
            <a:r>
              <a:rPr lang="nl-NL" dirty="0">
                <a:solidFill>
                  <a:srgbClr val="0000FF"/>
                </a:solidFill>
              </a:rPr>
              <a:t>   </a:t>
            </a:r>
            <a:r>
              <a:rPr lang="nl-NL" sz="4000" b="1" dirty="0">
                <a:solidFill>
                  <a:srgbClr val="0000FF"/>
                </a:solidFill>
              </a:rPr>
              <a:t>Ja, en ……</a:t>
            </a:r>
            <a:endParaRPr lang="nl-NL" b="1" dirty="0">
              <a:solidFill>
                <a:srgbClr val="0000FF"/>
              </a:solidFill>
            </a:endParaRPr>
          </a:p>
          <a:p>
            <a:pPr>
              <a:buFontTx/>
              <a:buNone/>
              <a:defRPr/>
            </a:pPr>
            <a:endParaRPr lang="nl-NL" b="1" dirty="0">
              <a:solidFill>
                <a:srgbClr val="0000FF"/>
              </a:solidFill>
            </a:endParaRPr>
          </a:p>
          <a:p>
            <a:pPr>
              <a:buFontTx/>
              <a:buNone/>
              <a:defRPr/>
            </a:pPr>
            <a:r>
              <a:rPr lang="nl-NL" dirty="0">
                <a:solidFill>
                  <a:srgbClr val="0000FF"/>
                </a:solidFill>
              </a:rPr>
              <a:t> </a:t>
            </a:r>
            <a:r>
              <a:rPr lang="nl-NL" dirty="0" err="1">
                <a:solidFill>
                  <a:srgbClr val="0000FF"/>
                </a:solidFill>
              </a:rPr>
              <a:t>Marshall</a:t>
            </a:r>
            <a:r>
              <a:rPr lang="nl-NL" dirty="0">
                <a:solidFill>
                  <a:srgbClr val="0000FF"/>
                </a:solidFill>
              </a:rPr>
              <a:t> </a:t>
            </a:r>
            <a:r>
              <a:rPr lang="nl-NL" dirty="0" err="1">
                <a:solidFill>
                  <a:srgbClr val="0000FF"/>
                </a:solidFill>
              </a:rPr>
              <a:t>Rosenberg</a:t>
            </a:r>
            <a:r>
              <a:rPr lang="nl-NL" dirty="0">
                <a:solidFill>
                  <a:srgbClr val="0000FF"/>
                </a:solidFill>
              </a:rPr>
              <a:t>:</a:t>
            </a:r>
          </a:p>
          <a:p>
            <a:pPr>
              <a:buFontTx/>
              <a:buNone/>
              <a:defRPr/>
            </a:pPr>
            <a:r>
              <a:rPr lang="en-US" i="1" dirty="0">
                <a:solidFill>
                  <a:srgbClr val="0000FF"/>
                </a:solidFill>
              </a:rPr>
              <a:t>“</a:t>
            </a:r>
            <a:r>
              <a:rPr lang="en-US" b="1" i="1" dirty="0">
                <a:solidFill>
                  <a:srgbClr val="0000FF"/>
                </a:solidFill>
              </a:rPr>
              <a:t>Never say a ‘but’ in an angry face”</a:t>
            </a:r>
            <a:endParaRPr lang="nl-NL" b="1" dirty="0">
              <a:solidFill>
                <a:srgbClr val="0000FF"/>
              </a:solidFill>
            </a:endParaRPr>
          </a:p>
        </p:txBody>
      </p:sp>
      <p:sp>
        <p:nvSpPr>
          <p:cNvPr id="4" name="Titel 1"/>
          <p:cNvSpPr txBox="1">
            <a:spLocks/>
          </p:cNvSpPr>
          <p:nvPr/>
        </p:nvSpPr>
        <p:spPr bwMode="auto">
          <a:xfrm>
            <a:off x="971550" y="692150"/>
            <a:ext cx="7772400" cy="649288"/>
          </a:xfrm>
          <a:prstGeom prst="rect">
            <a:avLst/>
          </a:prstGeom>
          <a:noFill/>
          <a:ln w="9525">
            <a:noFill/>
            <a:miter lim="800000"/>
            <a:headEnd/>
            <a:tailEnd/>
          </a:ln>
        </p:spPr>
        <p:txBody>
          <a:bodyPr anchor="ctr"/>
          <a:lstStyle/>
          <a:p>
            <a:pPr algn="ctr" eaLnBrk="0" hangingPunct="0">
              <a:defRPr/>
            </a:pPr>
            <a:r>
              <a:rPr lang="nl-NL" altLang="en-US" sz="4400" b="1" kern="0" dirty="0">
                <a:solidFill>
                  <a:srgbClr val="FF0000"/>
                </a:solidFill>
                <a:latin typeface="+mj-lt"/>
                <a:ea typeface="+mj-ea"/>
                <a:cs typeface="+mj-cs"/>
              </a:rPr>
              <a:t>Ja, maar </a:t>
            </a:r>
            <a:r>
              <a:rPr lang="nl-NL" altLang="en-US" sz="4400" b="1" kern="0" dirty="0">
                <a:solidFill>
                  <a:srgbClr val="0000FF"/>
                </a:solidFill>
                <a:latin typeface="+mj-lt"/>
                <a:ea typeface="+mj-ea"/>
                <a:cs typeface="+mj-cs"/>
              </a:rPr>
              <a:t>…… of Ja, en ……?</a:t>
            </a:r>
            <a:endParaRPr lang="nl-NL" altLang="en-US" sz="4400"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http://knowledgeoverflow.com/wp-content/uploads/2012/06/happy-smiley-4.jpg?b867bc"/>
          <p:cNvPicPr>
            <a:picLocks noChangeAspect="1" noChangeArrowheads="1"/>
          </p:cNvPicPr>
          <p:nvPr/>
        </p:nvPicPr>
        <p:blipFill>
          <a:blip r:embed="rId2" cstate="print"/>
          <a:srcRect/>
          <a:stretch>
            <a:fillRect/>
          </a:stretch>
        </p:blipFill>
        <p:spPr bwMode="auto">
          <a:xfrm>
            <a:off x="35496" y="188640"/>
            <a:ext cx="2389920" cy="2376264"/>
          </a:xfrm>
          <a:prstGeom prst="rect">
            <a:avLst/>
          </a:prstGeom>
          <a:noFill/>
        </p:spPr>
      </p:pic>
      <p:sp>
        <p:nvSpPr>
          <p:cNvPr id="2" name="Titel 1"/>
          <p:cNvSpPr>
            <a:spLocks noGrp="1"/>
          </p:cNvSpPr>
          <p:nvPr>
            <p:ph type="title"/>
          </p:nvPr>
        </p:nvSpPr>
        <p:spPr>
          <a:xfrm>
            <a:off x="3851920" y="620688"/>
            <a:ext cx="4104456" cy="504056"/>
          </a:xfrm>
        </p:spPr>
        <p:txBody>
          <a:bodyPr>
            <a:noAutofit/>
          </a:bodyPr>
          <a:lstStyle/>
          <a:p>
            <a:r>
              <a:rPr lang="en-US" b="1" dirty="0" err="1">
                <a:solidFill>
                  <a:srgbClr val="0000FF"/>
                </a:solidFill>
              </a:rPr>
              <a:t>Zonnestraaltjes</a:t>
            </a:r>
            <a:endParaRPr lang="nl-NL" b="1" dirty="0">
              <a:solidFill>
                <a:srgbClr val="0000FF"/>
              </a:solidFill>
            </a:endParaRPr>
          </a:p>
        </p:txBody>
      </p:sp>
      <p:grpSp>
        <p:nvGrpSpPr>
          <p:cNvPr id="7" name="Groep 6">
            <a:extLst>
              <a:ext uri="{FF2B5EF4-FFF2-40B4-BE49-F238E27FC236}">
                <a16:creationId xmlns:a16="http://schemas.microsoft.com/office/drawing/2014/main" id="{1C655C79-751A-4CCC-ACB5-D7C01F25502C}"/>
              </a:ext>
            </a:extLst>
          </p:cNvPr>
          <p:cNvGrpSpPr/>
          <p:nvPr/>
        </p:nvGrpSpPr>
        <p:grpSpPr>
          <a:xfrm>
            <a:off x="381903" y="1705974"/>
            <a:ext cx="8556459" cy="4198274"/>
            <a:chOff x="381903" y="1705974"/>
            <a:chExt cx="8556459" cy="4198274"/>
          </a:xfrm>
        </p:grpSpPr>
        <p:sp>
          <p:nvSpPr>
            <p:cNvPr id="17" name="PIJL-OMLAAG 16"/>
            <p:cNvSpPr/>
            <p:nvPr/>
          </p:nvSpPr>
          <p:spPr>
            <a:xfrm rot="17995293">
              <a:off x="5283749" y="41342"/>
              <a:ext cx="432048" cy="6877179"/>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OMLAAG 13"/>
            <p:cNvSpPr/>
            <p:nvPr/>
          </p:nvSpPr>
          <p:spPr>
            <a:xfrm rot="19973382">
              <a:off x="2100224" y="2492752"/>
              <a:ext cx="432048" cy="306617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OMLAAG 14"/>
            <p:cNvSpPr/>
            <p:nvPr/>
          </p:nvSpPr>
          <p:spPr>
            <a:xfrm>
              <a:off x="381903" y="2636912"/>
              <a:ext cx="432048" cy="273630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JL-OMLAAG 15"/>
            <p:cNvSpPr/>
            <p:nvPr/>
          </p:nvSpPr>
          <p:spPr>
            <a:xfrm rot="19030909">
              <a:off x="3418862" y="1705974"/>
              <a:ext cx="432048" cy="419827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OMLAAG 17"/>
            <p:cNvSpPr/>
            <p:nvPr/>
          </p:nvSpPr>
          <p:spPr>
            <a:xfrm rot="21046863">
              <a:off x="1233540" y="2667473"/>
              <a:ext cx="432048" cy="2699031"/>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PIJL-OMLAAG 26"/>
            <p:cNvSpPr/>
            <p:nvPr/>
          </p:nvSpPr>
          <p:spPr>
            <a:xfrm rot="18367347">
              <a:off x="4402237" y="923041"/>
              <a:ext cx="432048" cy="5415856"/>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PIJL-OMLAAG 28"/>
            <p:cNvSpPr/>
            <p:nvPr/>
          </p:nvSpPr>
          <p:spPr>
            <a:xfrm rot="19567209">
              <a:off x="2696238" y="2217905"/>
              <a:ext cx="432048" cy="343424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ijdelijke aanduiding voor inhoud 2"/>
          <p:cNvSpPr>
            <a:spLocks noGrp="1"/>
          </p:cNvSpPr>
          <p:nvPr>
            <p:ph idx="1"/>
          </p:nvPr>
        </p:nvSpPr>
        <p:spPr>
          <a:xfrm>
            <a:off x="179511" y="2423904"/>
            <a:ext cx="8947367" cy="976258"/>
          </a:xfrm>
        </p:spPr>
        <p:txBody>
          <a:bodyPr>
            <a:noAutofit/>
          </a:bodyPr>
          <a:lstStyle/>
          <a:p>
            <a:pPr marL="0" indent="0">
              <a:buNone/>
            </a:pPr>
            <a:r>
              <a:rPr lang="nl-NL" dirty="0">
                <a:solidFill>
                  <a:srgbClr val="0000FF"/>
                </a:solidFill>
                <a:latin typeface="Arial" panose="020B0604020202020204" pitchFamily="34" charset="0"/>
                <a:cs typeface="Arial" panose="020B0604020202020204" pitchFamily="34" charset="0"/>
              </a:rPr>
              <a:t>Focus op een recente gebeurtenis waarin je </a:t>
            </a:r>
            <a:r>
              <a:rPr lang="nl-NL" b="1" u="sng" dirty="0">
                <a:solidFill>
                  <a:srgbClr val="0000FF"/>
                </a:solidFill>
                <a:latin typeface="Arial" panose="020B0604020202020204" pitchFamily="34" charset="0"/>
                <a:cs typeface="Arial" panose="020B0604020202020204" pitchFamily="34" charset="0"/>
              </a:rPr>
              <a:t>energie, blijheid of geluk </a:t>
            </a:r>
            <a:r>
              <a:rPr lang="nl-NL" dirty="0">
                <a:solidFill>
                  <a:srgbClr val="0000FF"/>
                </a:solidFill>
                <a:latin typeface="Arial" panose="020B0604020202020204" pitchFamily="34" charset="0"/>
                <a:cs typeface="Arial" panose="020B0604020202020204" pitchFamily="34" charset="0"/>
              </a:rPr>
              <a:t>voelde.</a:t>
            </a:r>
          </a:p>
        </p:txBody>
      </p:sp>
      <p:grpSp>
        <p:nvGrpSpPr>
          <p:cNvPr id="6" name="Groep 5">
            <a:extLst>
              <a:ext uri="{FF2B5EF4-FFF2-40B4-BE49-F238E27FC236}">
                <a16:creationId xmlns:a16="http://schemas.microsoft.com/office/drawing/2014/main" id="{39B223CF-D235-4291-9099-D27829BAF72A}"/>
              </a:ext>
            </a:extLst>
          </p:cNvPr>
          <p:cNvGrpSpPr/>
          <p:nvPr/>
        </p:nvGrpSpPr>
        <p:grpSpPr>
          <a:xfrm>
            <a:off x="-17121" y="5421228"/>
            <a:ext cx="9197633" cy="1450513"/>
            <a:chOff x="-17121" y="5421228"/>
            <a:chExt cx="9197633" cy="1450513"/>
          </a:xfrm>
        </p:grpSpPr>
        <p:pic>
          <p:nvPicPr>
            <p:cNvPr id="22" name="Afbeelding 21" descr="blij2.JPG"/>
            <p:cNvPicPr>
              <a:picLocks noChangeAspect="1"/>
            </p:cNvPicPr>
            <p:nvPr/>
          </p:nvPicPr>
          <p:blipFill>
            <a:blip r:embed="rId3" cstate="print"/>
            <a:srcRect l="24491" r="17182" b="21780"/>
            <a:stretch>
              <a:fillRect/>
            </a:stretch>
          </p:blipFill>
          <p:spPr>
            <a:xfrm>
              <a:off x="5132239" y="5445224"/>
              <a:ext cx="1581209" cy="1412776"/>
            </a:xfrm>
            <a:prstGeom prst="rect">
              <a:avLst/>
            </a:prstGeom>
          </p:spPr>
        </p:pic>
        <p:pic>
          <p:nvPicPr>
            <p:cNvPr id="23" name="Afbeelding 22" descr="blij-4.jpg"/>
            <p:cNvPicPr>
              <a:picLocks noChangeAspect="1"/>
            </p:cNvPicPr>
            <p:nvPr/>
          </p:nvPicPr>
          <p:blipFill>
            <a:blip r:embed="rId4" cstate="print"/>
            <a:srcRect l="24677" r="25969"/>
            <a:stretch>
              <a:fillRect/>
            </a:stretch>
          </p:blipFill>
          <p:spPr>
            <a:xfrm>
              <a:off x="1331640" y="5422532"/>
              <a:ext cx="1354351" cy="1435468"/>
            </a:xfrm>
            <a:prstGeom prst="rect">
              <a:avLst/>
            </a:prstGeom>
          </p:spPr>
        </p:pic>
        <p:pic>
          <p:nvPicPr>
            <p:cNvPr id="28" name="Afbeelding 27" descr="blij 8.jpg"/>
            <p:cNvPicPr>
              <a:picLocks noChangeAspect="1"/>
            </p:cNvPicPr>
            <p:nvPr/>
          </p:nvPicPr>
          <p:blipFill>
            <a:blip r:embed="rId5" cstate="print"/>
            <a:srcRect l="38975" r="2751" b="4326"/>
            <a:stretch>
              <a:fillRect/>
            </a:stretch>
          </p:blipFill>
          <p:spPr>
            <a:xfrm>
              <a:off x="7452320" y="5439330"/>
              <a:ext cx="1728192" cy="1418670"/>
            </a:xfrm>
            <a:prstGeom prst="rect">
              <a:avLst/>
            </a:prstGeom>
          </p:spPr>
        </p:pic>
        <p:pic>
          <p:nvPicPr>
            <p:cNvPr id="20" name="Picture 2" descr="~Ruffles And Stuff~: &amp;quot;Field of Flowers&amp;quot; Vase">
              <a:extLst>
                <a:ext uri="{FF2B5EF4-FFF2-40B4-BE49-F238E27FC236}">
                  <a16:creationId xmlns:a16="http://schemas.microsoft.com/office/drawing/2014/main" id="{09D71D79-02BF-4322-AD89-C977F1A0462B}"/>
                </a:ext>
              </a:extLst>
            </p:cNvPr>
            <p:cNvPicPr>
              <a:picLocks noChangeAspect="1" noChangeArrowheads="1"/>
            </p:cNvPicPr>
            <p:nvPr/>
          </p:nvPicPr>
          <p:blipFill rotWithShape="1">
            <a:blip r:embed="rId6" cstate="print"/>
            <a:srcRect t="34836" r="85789" b="42443"/>
            <a:stretch/>
          </p:blipFill>
          <p:spPr bwMode="auto">
            <a:xfrm>
              <a:off x="-17121" y="5439330"/>
              <a:ext cx="1330306" cy="1418670"/>
            </a:xfrm>
            <a:prstGeom prst="rect">
              <a:avLst/>
            </a:prstGeom>
            <a:noFill/>
          </p:spPr>
        </p:pic>
        <p:pic>
          <p:nvPicPr>
            <p:cNvPr id="1026" name="Picture 2" descr="Zonnebloem - Wikipedia">
              <a:extLst>
                <a:ext uri="{FF2B5EF4-FFF2-40B4-BE49-F238E27FC236}">
                  <a16:creationId xmlns:a16="http://schemas.microsoft.com/office/drawing/2014/main" id="{4573F8F0-1DA2-4914-AB35-8BED250453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46" t="10306" r="17684"/>
            <a:stretch/>
          </p:blipFill>
          <p:spPr bwMode="auto">
            <a:xfrm>
              <a:off x="2658919" y="5426115"/>
              <a:ext cx="1084930" cy="143188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A988E90-ED1E-4A94-BEA3-BA5B83542CE1}"/>
                </a:ext>
              </a:extLst>
            </p:cNvPr>
            <p:cNvPicPr>
              <a:picLocks noChangeAspect="1"/>
            </p:cNvPicPr>
            <p:nvPr/>
          </p:nvPicPr>
          <p:blipFill rotWithShape="1">
            <a:blip r:embed="rId8"/>
            <a:srcRect l="36941" t="17367" r="6083" b="4315"/>
            <a:stretch/>
          </p:blipFill>
          <p:spPr>
            <a:xfrm>
              <a:off x="3762255" y="5439330"/>
              <a:ext cx="1439411" cy="1432411"/>
            </a:xfrm>
            <a:prstGeom prst="rect">
              <a:avLst/>
            </a:prstGeom>
          </p:spPr>
        </p:pic>
        <p:pic>
          <p:nvPicPr>
            <p:cNvPr id="5" name="Afbeelding 4">
              <a:extLst>
                <a:ext uri="{FF2B5EF4-FFF2-40B4-BE49-F238E27FC236}">
                  <a16:creationId xmlns:a16="http://schemas.microsoft.com/office/drawing/2014/main" id="{85353BD3-BCB0-40F9-950A-CC3F63D06E9B}"/>
                </a:ext>
              </a:extLst>
            </p:cNvPr>
            <p:cNvPicPr>
              <a:picLocks noChangeAspect="1"/>
            </p:cNvPicPr>
            <p:nvPr/>
          </p:nvPicPr>
          <p:blipFill>
            <a:blip r:embed="rId9"/>
            <a:stretch>
              <a:fillRect/>
            </a:stretch>
          </p:blipFill>
          <p:spPr>
            <a:xfrm flipH="1">
              <a:off x="6644020" y="5421228"/>
              <a:ext cx="900560" cy="1436772"/>
            </a:xfrm>
            <a:prstGeom prst="rect">
              <a:avLst/>
            </a:prstGeom>
          </p:spPr>
        </p:pic>
      </p:grpSp>
      <p:sp>
        <p:nvSpPr>
          <p:cNvPr id="26" name="Tijdelijke aanduiding voor inhoud 2">
            <a:extLst>
              <a:ext uri="{FF2B5EF4-FFF2-40B4-BE49-F238E27FC236}">
                <a16:creationId xmlns:a16="http://schemas.microsoft.com/office/drawing/2014/main" id="{A3D87686-5BAF-4E33-993A-5251AC16FBF4}"/>
              </a:ext>
            </a:extLst>
          </p:cNvPr>
          <p:cNvSpPr txBox="1">
            <a:spLocks/>
          </p:cNvSpPr>
          <p:nvPr/>
        </p:nvSpPr>
        <p:spPr>
          <a:xfrm>
            <a:off x="171623" y="3739461"/>
            <a:ext cx="8947367" cy="156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solidFill>
                  <a:srgbClr val="0000FF"/>
                </a:solidFill>
                <a:latin typeface="Arial" panose="020B0604020202020204" pitchFamily="34" charset="0"/>
                <a:cs typeface="Arial" panose="020B0604020202020204" pitchFamily="34" charset="0"/>
              </a:rPr>
              <a:t>In tweetallen, 2 minuten elk, de één luistert ander praat.</a:t>
            </a:r>
          </a:p>
          <a:p>
            <a:pPr marL="0" indent="0">
              <a:buFont typeface="Arial" pitchFamily="34" charset="0"/>
              <a:buNone/>
            </a:pPr>
            <a:r>
              <a:rPr lang="nl-NL" sz="2400" dirty="0">
                <a:solidFill>
                  <a:srgbClr val="0000FF"/>
                </a:solidFill>
                <a:latin typeface="Arial" panose="020B0604020202020204" pitchFamily="34" charset="0"/>
                <a:cs typeface="Arial" panose="020B0604020202020204" pitchFamily="34" charset="0"/>
              </a:rPr>
              <a:t>Deel in de hele groep de titel van jouw ervaring. </a:t>
            </a:r>
          </a:p>
          <a:p>
            <a:pPr marL="0" indent="0">
              <a:buFont typeface="Arial" pitchFamily="34" charset="0"/>
              <a:buNone/>
            </a:pPr>
            <a:r>
              <a:rPr lang="nl-NL" b="1" dirty="0">
                <a:solidFill>
                  <a:srgbClr val="0000FF"/>
                </a:solidFill>
                <a:latin typeface="Arial" panose="020B0604020202020204" pitchFamily="34" charset="0"/>
                <a:cs typeface="Arial" panose="020B0604020202020204" pitchFamily="34" charset="0"/>
              </a:rPr>
              <a:t>Laat je gevoelens op je gezicht zien.</a:t>
            </a:r>
          </a:p>
        </p:txBody>
      </p:sp>
    </p:spTree>
    <p:extLst>
      <p:ext uri="{BB962C8B-B14F-4D97-AF65-F5344CB8AC3E}">
        <p14:creationId xmlns:p14="http://schemas.microsoft.com/office/powerpoint/2010/main" val="352690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anim calcmode="lin" valueType="num">
                                      <p:cBhvr additive="base">
                                        <p:cTn id="31"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
                                            <p:txEl>
                                              <p:pRg st="1" end="1"/>
                                            </p:txEl>
                                          </p:spTgt>
                                        </p:tgtEl>
                                        <p:attrNameLst>
                                          <p:attrName>style.visibility</p:attrName>
                                        </p:attrNameLst>
                                      </p:cBhvr>
                                      <p:to>
                                        <p:strVal val="visible"/>
                                      </p:to>
                                    </p:set>
                                    <p:anim calcmode="lin" valueType="num">
                                      <p:cBhvr additive="base">
                                        <p:cTn id="37" dur="500" fill="hold"/>
                                        <p:tgtEl>
                                          <p:spTgt spid="26">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
                                            <p:txEl>
                                              <p:pRg st="2" end="2"/>
                                            </p:txEl>
                                          </p:spTgt>
                                        </p:tgtEl>
                                        <p:attrNameLst>
                                          <p:attrName>style.visibility</p:attrName>
                                        </p:attrNameLst>
                                      </p:cBhvr>
                                      <p:to>
                                        <p:strVal val="visible"/>
                                      </p:to>
                                    </p:set>
                                    <p:anim calcmode="lin" valueType="num">
                                      <p:cBhvr additive="base">
                                        <p:cTn id="43" dur="500" fill="hold"/>
                                        <p:tgtEl>
                                          <p:spTgt spid="26">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a:spLocks noChangeArrowheads="1"/>
          </p:cNvSpPr>
          <p:nvPr/>
        </p:nvSpPr>
        <p:spPr bwMode="auto">
          <a:xfrm>
            <a:off x="3131840" y="1988840"/>
            <a:ext cx="5832772" cy="1077218"/>
          </a:xfrm>
          <a:prstGeom prst="rect">
            <a:avLst/>
          </a:prstGeom>
          <a:noFill/>
          <a:ln w="9525">
            <a:noFill/>
            <a:miter lim="800000"/>
            <a:headEnd/>
            <a:tailEnd/>
          </a:ln>
        </p:spPr>
        <p:txBody>
          <a:bodyPr wrap="square">
            <a:spAutoFit/>
          </a:bodyPr>
          <a:lstStyle/>
          <a:p>
            <a:r>
              <a:rPr lang="nl-NL" altLang="en-US" sz="3200" dirty="0">
                <a:solidFill>
                  <a:srgbClr val="0000FF"/>
                </a:solidFill>
              </a:rPr>
              <a:t>Aan de kant van het gevolg is </a:t>
            </a:r>
            <a:r>
              <a:rPr lang="nl-NL" altLang="en-US" sz="3200" b="1" dirty="0">
                <a:solidFill>
                  <a:srgbClr val="0000FF"/>
                </a:solidFill>
              </a:rPr>
              <a:t>jakhalstaal.</a:t>
            </a:r>
            <a:endParaRPr lang="nl-NL" altLang="en-US" sz="3200" dirty="0">
              <a:solidFill>
                <a:srgbClr val="0000FF"/>
              </a:solidFill>
            </a:endParaRPr>
          </a:p>
        </p:txBody>
      </p:sp>
      <p:sp>
        <p:nvSpPr>
          <p:cNvPr id="5" name="Titel 1"/>
          <p:cNvSpPr txBox="1">
            <a:spLocks/>
          </p:cNvSpPr>
          <p:nvPr/>
        </p:nvSpPr>
        <p:spPr bwMode="auto">
          <a:xfrm>
            <a:off x="0" y="908720"/>
            <a:ext cx="9144000" cy="1080120"/>
          </a:xfrm>
          <a:prstGeom prst="rect">
            <a:avLst/>
          </a:prstGeom>
          <a:noFill/>
          <a:ln w="9525">
            <a:noFill/>
            <a:miter lim="800000"/>
            <a:headEnd/>
            <a:tailEnd/>
          </a:ln>
        </p:spPr>
        <p:txBody>
          <a:bodyPr anchor="ctr"/>
          <a:lstStyle/>
          <a:p>
            <a:pPr algn="ctr" eaLnBrk="0" hangingPunct="0">
              <a:defRPr/>
            </a:pPr>
            <a:r>
              <a:rPr lang="nl-NL" sz="2800" b="1" kern="0" dirty="0">
                <a:solidFill>
                  <a:srgbClr val="0000FF"/>
                </a:solidFill>
                <a:latin typeface="Arial" pitchFamily="34" charset="0"/>
                <a:ea typeface="+mj-ea"/>
                <a:cs typeface="Arial" pitchFamily="34" charset="0"/>
              </a:rPr>
              <a:t>Ga aan de kant van de oorzaak staan, neem verantwoordelijkheid voor je eigen gevoelens!</a:t>
            </a:r>
            <a:endParaRPr lang="nl-NL" sz="2800" kern="0" dirty="0">
              <a:solidFill>
                <a:srgbClr val="0000FF"/>
              </a:solidFill>
              <a:latin typeface="Arial" pitchFamily="34" charset="0"/>
              <a:ea typeface="+mj-ea"/>
              <a:cs typeface="Arial" pitchFamily="34" charset="0"/>
            </a:endParaRPr>
          </a:p>
        </p:txBody>
      </p:sp>
      <p:sp>
        <p:nvSpPr>
          <p:cNvPr id="6" name="Titel 1"/>
          <p:cNvSpPr txBox="1">
            <a:spLocks/>
          </p:cNvSpPr>
          <p:nvPr/>
        </p:nvSpPr>
        <p:spPr bwMode="auto">
          <a:xfrm>
            <a:off x="0" y="44451"/>
            <a:ext cx="9144000" cy="1080294"/>
          </a:xfrm>
          <a:prstGeom prst="rect">
            <a:avLst/>
          </a:prstGeom>
          <a:noFill/>
          <a:ln w="9525">
            <a:noFill/>
            <a:miter lim="800000"/>
            <a:headEnd/>
            <a:tailEnd/>
          </a:ln>
        </p:spPr>
        <p:txBody>
          <a:bodyPr anchor="ctr"/>
          <a:lstStyle/>
          <a:p>
            <a:pPr algn="ctr" eaLnBrk="0" hangingPunct="0">
              <a:defRPr/>
            </a:pPr>
            <a:r>
              <a:rPr lang="nl-NL" sz="5400" b="1" kern="0" dirty="0">
                <a:solidFill>
                  <a:srgbClr val="0000FF"/>
                </a:solidFill>
                <a:latin typeface="Arial" pitchFamily="34" charset="0"/>
                <a:ea typeface="+mj-ea"/>
                <a:cs typeface="Arial" pitchFamily="34" charset="0"/>
              </a:rPr>
              <a:t>Wat zegt NLP ? </a:t>
            </a:r>
          </a:p>
        </p:txBody>
      </p:sp>
      <p:sp>
        <p:nvSpPr>
          <p:cNvPr id="8" name="Rechthoek 7"/>
          <p:cNvSpPr>
            <a:spLocks noChangeArrowheads="1"/>
          </p:cNvSpPr>
          <p:nvPr/>
        </p:nvSpPr>
        <p:spPr bwMode="auto">
          <a:xfrm>
            <a:off x="3059832" y="4095070"/>
            <a:ext cx="5328592" cy="1077218"/>
          </a:xfrm>
          <a:prstGeom prst="rect">
            <a:avLst/>
          </a:prstGeom>
          <a:noFill/>
          <a:ln w="9525">
            <a:noFill/>
            <a:miter lim="800000"/>
            <a:headEnd/>
            <a:tailEnd/>
          </a:ln>
        </p:spPr>
        <p:txBody>
          <a:bodyPr wrap="square">
            <a:spAutoFit/>
          </a:bodyPr>
          <a:lstStyle/>
          <a:p>
            <a:r>
              <a:rPr lang="nl-NL" altLang="en-US" sz="3200" dirty="0">
                <a:solidFill>
                  <a:srgbClr val="0000FF"/>
                </a:solidFill>
              </a:rPr>
              <a:t>Aan de kant van de oorzaak is </a:t>
            </a:r>
            <a:r>
              <a:rPr lang="nl-NL" altLang="en-US" sz="3200" b="1" dirty="0" err="1">
                <a:solidFill>
                  <a:srgbClr val="0000FF"/>
                </a:solidFill>
              </a:rPr>
              <a:t>giraffetaal</a:t>
            </a:r>
            <a:r>
              <a:rPr lang="nl-NL" altLang="en-US" sz="3200" dirty="0">
                <a:solidFill>
                  <a:srgbClr val="0000FF"/>
                </a:solidFill>
              </a:rPr>
              <a:t>.</a:t>
            </a:r>
          </a:p>
        </p:txBody>
      </p:sp>
      <p:pic>
        <p:nvPicPr>
          <p:cNvPr id="9" name="Afbeelding 8" descr="giraffe1.jpg"/>
          <p:cNvPicPr>
            <a:picLocks noChangeAspect="1"/>
          </p:cNvPicPr>
          <p:nvPr/>
        </p:nvPicPr>
        <p:blipFill>
          <a:blip r:embed="rId2" cstate="print"/>
          <a:srcRect l="18501" r="17239"/>
          <a:stretch>
            <a:fillRect/>
          </a:stretch>
        </p:blipFill>
        <p:spPr bwMode="auto">
          <a:xfrm flipH="1">
            <a:off x="467544" y="3500710"/>
            <a:ext cx="2160240" cy="3240658"/>
          </a:xfrm>
          <a:prstGeom prst="rect">
            <a:avLst/>
          </a:prstGeom>
          <a:noFill/>
          <a:ln w="9525">
            <a:noFill/>
            <a:miter lim="800000"/>
            <a:headEnd/>
            <a:tailEnd/>
          </a:ln>
        </p:spPr>
      </p:pic>
      <p:pic>
        <p:nvPicPr>
          <p:cNvPr id="7" name="Afbeelding 7" descr="jackal.jpg"/>
          <p:cNvPicPr>
            <a:picLocks noChangeAspect="1"/>
          </p:cNvPicPr>
          <p:nvPr/>
        </p:nvPicPr>
        <p:blipFill>
          <a:blip r:embed="rId3" cstate="print">
            <a:clrChange>
              <a:clrFrom>
                <a:srgbClr val="F3F2F0"/>
              </a:clrFrom>
              <a:clrTo>
                <a:srgbClr val="F3F2F0">
                  <a:alpha val="0"/>
                </a:srgbClr>
              </a:clrTo>
            </a:clrChange>
            <a:lum contrast="10000"/>
          </a:blip>
          <a:srcRect l="13397" t="3638" r="8554" b="5418"/>
          <a:stretch>
            <a:fillRect/>
          </a:stretch>
        </p:blipFill>
        <p:spPr bwMode="auto">
          <a:xfrm>
            <a:off x="0" y="1988840"/>
            <a:ext cx="2484438" cy="1692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711B787-AEA0-4067-B2E0-7DE1A9B31C9C}"/>
              </a:ext>
            </a:extLst>
          </p:cNvPr>
          <p:cNvSpPr/>
          <p:nvPr/>
        </p:nvSpPr>
        <p:spPr>
          <a:xfrm>
            <a:off x="611560" y="620688"/>
            <a:ext cx="8280920" cy="1877437"/>
          </a:xfrm>
          <a:prstGeom prst="rect">
            <a:avLst/>
          </a:prstGeom>
        </p:spPr>
        <p:txBody>
          <a:bodyPr wrap="square">
            <a:spAutoFit/>
          </a:bodyPr>
          <a:lstStyle/>
          <a:p>
            <a:pPr algn="ctr"/>
            <a:r>
              <a:rPr lang="nl-NL" sz="2000" b="1" i="1" dirty="0">
                <a:solidFill>
                  <a:srgbClr val="0000D2"/>
                </a:solidFill>
              </a:rPr>
              <a:t>Oefening 33</a:t>
            </a:r>
          </a:p>
          <a:p>
            <a:r>
              <a:rPr lang="nl-NL" sz="3200" b="1" i="1" dirty="0">
                <a:solidFill>
                  <a:srgbClr val="0000D2"/>
                </a:solidFill>
              </a:rPr>
              <a:t>Bij een conflictsituatie waarbij jezelf betrokken was:</a:t>
            </a:r>
          </a:p>
          <a:p>
            <a:r>
              <a:rPr lang="nl-NL" sz="3200" b="1" i="1" dirty="0">
                <a:solidFill>
                  <a:srgbClr val="0000D2"/>
                </a:solidFill>
              </a:rPr>
              <a:t>Ga na welke behoeftes niet vervuld waren? </a:t>
            </a:r>
            <a:endParaRPr lang="nl-NL" sz="3200" dirty="0">
              <a:solidFill>
                <a:srgbClr val="0000D2"/>
              </a:solidFill>
            </a:endParaRPr>
          </a:p>
        </p:txBody>
      </p:sp>
    </p:spTree>
    <p:extLst>
      <p:ext uri="{BB962C8B-B14F-4D97-AF65-F5344CB8AC3E}">
        <p14:creationId xmlns:p14="http://schemas.microsoft.com/office/powerpoint/2010/main" val="178362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rgbClr val="0000FF"/>
                </a:solidFill>
                <a:latin typeface="Arial" pitchFamily="34" charset="0"/>
                <a:cs typeface="Arial" pitchFamily="34" charset="0"/>
              </a:rPr>
              <a:t>Oefening 38</a:t>
            </a:r>
            <a:br>
              <a:rPr lang="nl-NL" b="1" dirty="0">
                <a:solidFill>
                  <a:srgbClr val="0000FF"/>
                </a:solidFill>
                <a:latin typeface="Arial" pitchFamily="34" charset="0"/>
                <a:cs typeface="Arial" pitchFamily="34" charset="0"/>
              </a:rPr>
            </a:br>
            <a:r>
              <a:rPr lang="nl-NL" b="1" dirty="0">
                <a:solidFill>
                  <a:srgbClr val="0000FF"/>
                </a:solidFill>
                <a:latin typeface="Arial" pitchFamily="34" charset="0"/>
                <a:cs typeface="Arial" pitchFamily="34" charset="0"/>
              </a:rPr>
              <a:t>Hoe reageer je op een aanvallende uiting?</a:t>
            </a:r>
          </a:p>
        </p:txBody>
      </p:sp>
      <p:sp>
        <p:nvSpPr>
          <p:cNvPr id="3" name="Tijdelijke aanduiding voor inhoud 2"/>
          <p:cNvSpPr>
            <a:spLocks noGrp="1"/>
          </p:cNvSpPr>
          <p:nvPr>
            <p:ph idx="1"/>
          </p:nvPr>
        </p:nvSpPr>
        <p:spPr>
          <a:xfrm>
            <a:off x="685800" y="2492896"/>
            <a:ext cx="7772400" cy="1368152"/>
          </a:xfrm>
        </p:spPr>
        <p:txBody>
          <a:bodyPr/>
          <a:lstStyle/>
          <a:p>
            <a:pPr>
              <a:buNone/>
            </a:pPr>
            <a:r>
              <a:rPr lang="nl-NL" dirty="0">
                <a:solidFill>
                  <a:srgbClr val="0000FF"/>
                </a:solidFill>
              </a:rPr>
              <a:t>Wat is het onderliggende gevoel?</a:t>
            </a:r>
          </a:p>
          <a:p>
            <a:pPr>
              <a:buNone/>
            </a:pPr>
            <a:r>
              <a:rPr lang="nl-NL" dirty="0">
                <a:solidFill>
                  <a:srgbClr val="0000FF"/>
                </a:solidFill>
              </a:rPr>
              <a:t>En wat is de behoefte?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giraffe1.jpg"/>
          <p:cNvPicPr>
            <a:picLocks noChangeAspect="1"/>
          </p:cNvPicPr>
          <p:nvPr/>
        </p:nvPicPr>
        <p:blipFill>
          <a:blip r:embed="rId2" cstate="print"/>
          <a:srcRect l="18501" r="17239"/>
          <a:stretch>
            <a:fillRect/>
          </a:stretch>
        </p:blipFill>
        <p:spPr bwMode="auto">
          <a:xfrm>
            <a:off x="4957763" y="333375"/>
            <a:ext cx="4186237" cy="6264275"/>
          </a:xfrm>
          <a:prstGeom prst="rect">
            <a:avLst/>
          </a:prstGeom>
          <a:noFill/>
          <a:ln w="9525">
            <a:noFill/>
            <a:miter lim="800000"/>
            <a:headEnd/>
            <a:tailEnd/>
          </a:ln>
        </p:spPr>
      </p:pic>
      <p:sp>
        <p:nvSpPr>
          <p:cNvPr id="35843" name="Titel 1"/>
          <p:cNvSpPr>
            <a:spLocks noGrp="1"/>
          </p:cNvSpPr>
          <p:nvPr>
            <p:ph type="title"/>
          </p:nvPr>
        </p:nvSpPr>
        <p:spPr>
          <a:xfrm>
            <a:off x="0" y="333375"/>
            <a:ext cx="4932363" cy="2016125"/>
          </a:xfrm>
        </p:spPr>
        <p:txBody>
          <a:bodyPr/>
          <a:lstStyle/>
          <a:p>
            <a:r>
              <a:rPr lang="nl-NL" altLang="en-US" b="1">
                <a:solidFill>
                  <a:srgbClr val="0000FF"/>
                </a:solidFill>
                <a:latin typeface="Calibri" pitchFamily="34" charset="0"/>
              </a:rPr>
              <a:t>Welk lichaamsdeel van de Giraf hoort bij welke stap?</a:t>
            </a:r>
          </a:p>
        </p:txBody>
      </p:sp>
      <p:sp>
        <p:nvSpPr>
          <p:cNvPr id="3" name="Tijdelijke aanduiding voor inhoud 2"/>
          <p:cNvSpPr>
            <a:spLocks noGrp="1"/>
          </p:cNvSpPr>
          <p:nvPr>
            <p:ph idx="1"/>
          </p:nvPr>
        </p:nvSpPr>
        <p:spPr>
          <a:xfrm>
            <a:off x="6156325" y="404813"/>
            <a:ext cx="1296988" cy="655637"/>
          </a:xfrm>
        </p:spPr>
        <p:txBody>
          <a:bodyPr/>
          <a:lstStyle/>
          <a:p>
            <a:pPr>
              <a:buFontTx/>
              <a:buNone/>
            </a:pPr>
            <a:r>
              <a:rPr lang="nl-NL" altLang="en-US" sz="2800" b="1">
                <a:solidFill>
                  <a:srgbClr val="0000FF"/>
                </a:solidFill>
                <a:latin typeface="Calibri" pitchFamily="34" charset="0"/>
              </a:rPr>
              <a:t>Hoofd</a:t>
            </a:r>
          </a:p>
        </p:txBody>
      </p:sp>
      <p:sp>
        <p:nvSpPr>
          <p:cNvPr id="6" name="Tijdelijke aanduiding voor inhoud 2"/>
          <p:cNvSpPr txBox="1">
            <a:spLocks/>
          </p:cNvSpPr>
          <p:nvPr/>
        </p:nvSpPr>
        <p:spPr bwMode="auto">
          <a:xfrm>
            <a:off x="6300788" y="836613"/>
            <a:ext cx="1655762" cy="360362"/>
          </a:xfrm>
          <a:prstGeom prst="rect">
            <a:avLst/>
          </a:prstGeom>
          <a:noFill/>
          <a:ln w="9525">
            <a:noFill/>
            <a:miter lim="800000"/>
            <a:headEnd/>
            <a:tailEnd/>
          </a:ln>
        </p:spPr>
        <p:txBody>
          <a:bodyPr/>
          <a:lstStyle/>
          <a:p>
            <a:pPr marL="342900" indent="-342900" eaLnBrk="0" hangingPunct="0">
              <a:spcBef>
                <a:spcPct val="20000"/>
              </a:spcBef>
              <a:defRPr/>
            </a:pPr>
            <a:r>
              <a:rPr lang="nl-NL" sz="2000" b="1" kern="0" dirty="0">
                <a:solidFill>
                  <a:srgbClr val="0000FF"/>
                </a:solidFill>
                <a:latin typeface="Calibri" pitchFamily="34" charset="0"/>
              </a:rPr>
              <a:t>Waarnemen</a:t>
            </a:r>
          </a:p>
        </p:txBody>
      </p:sp>
      <p:sp>
        <p:nvSpPr>
          <p:cNvPr id="7" name="Tijdelijke aanduiding voor inhoud 2"/>
          <p:cNvSpPr txBox="1">
            <a:spLocks/>
          </p:cNvSpPr>
          <p:nvPr/>
        </p:nvSpPr>
        <p:spPr bwMode="auto">
          <a:xfrm>
            <a:off x="5508625" y="3284538"/>
            <a:ext cx="1295400" cy="655637"/>
          </a:xfrm>
          <a:prstGeom prst="rect">
            <a:avLst/>
          </a:prstGeom>
          <a:noFill/>
          <a:ln w="9525">
            <a:noFill/>
            <a:miter lim="800000"/>
            <a:headEnd/>
            <a:tailEnd/>
          </a:ln>
        </p:spPr>
        <p:txBody>
          <a:bodyPr/>
          <a:lstStyle/>
          <a:p>
            <a:pPr marL="342900" indent="-342900" eaLnBrk="0" hangingPunct="0">
              <a:spcBef>
                <a:spcPct val="20000"/>
              </a:spcBef>
              <a:defRPr/>
            </a:pPr>
            <a:r>
              <a:rPr lang="nl-NL" sz="2800" b="1" kern="0" dirty="0">
                <a:solidFill>
                  <a:srgbClr val="0000FF"/>
                </a:solidFill>
                <a:latin typeface="Calibri" pitchFamily="34" charset="0"/>
              </a:rPr>
              <a:t>Hart</a:t>
            </a:r>
          </a:p>
        </p:txBody>
      </p:sp>
      <p:sp>
        <p:nvSpPr>
          <p:cNvPr id="8" name="Tijdelijke aanduiding voor inhoud 2"/>
          <p:cNvSpPr txBox="1">
            <a:spLocks/>
          </p:cNvSpPr>
          <p:nvPr/>
        </p:nvSpPr>
        <p:spPr bwMode="auto">
          <a:xfrm>
            <a:off x="5507038" y="3716338"/>
            <a:ext cx="936625" cy="358775"/>
          </a:xfrm>
          <a:prstGeom prst="rect">
            <a:avLst/>
          </a:prstGeom>
          <a:noFill/>
          <a:ln w="9525">
            <a:noFill/>
            <a:miter lim="800000"/>
            <a:headEnd/>
            <a:tailEnd/>
          </a:ln>
        </p:spPr>
        <p:txBody>
          <a:bodyPr/>
          <a:lstStyle/>
          <a:p>
            <a:pPr marL="342900" indent="-342900" eaLnBrk="0" hangingPunct="0">
              <a:spcBef>
                <a:spcPct val="20000"/>
              </a:spcBef>
              <a:defRPr/>
            </a:pPr>
            <a:r>
              <a:rPr lang="nl-NL" sz="2000" b="1" kern="0" dirty="0">
                <a:solidFill>
                  <a:srgbClr val="0000FF"/>
                </a:solidFill>
                <a:latin typeface="Calibri" pitchFamily="34" charset="0"/>
              </a:rPr>
              <a:t>Voelen</a:t>
            </a:r>
          </a:p>
        </p:txBody>
      </p:sp>
      <p:sp>
        <p:nvSpPr>
          <p:cNvPr id="9" name="Tijdelijke aanduiding voor inhoud 2"/>
          <p:cNvSpPr txBox="1">
            <a:spLocks/>
          </p:cNvSpPr>
          <p:nvPr/>
        </p:nvSpPr>
        <p:spPr bwMode="auto">
          <a:xfrm>
            <a:off x="7164388" y="4365625"/>
            <a:ext cx="936625" cy="431800"/>
          </a:xfrm>
          <a:prstGeom prst="rect">
            <a:avLst/>
          </a:prstGeom>
          <a:noFill/>
          <a:ln w="9525">
            <a:noFill/>
            <a:miter lim="800000"/>
            <a:headEnd/>
            <a:tailEnd/>
          </a:ln>
        </p:spPr>
        <p:txBody>
          <a:bodyPr/>
          <a:lstStyle/>
          <a:p>
            <a:pPr marL="342900" indent="-342900" eaLnBrk="0" hangingPunct="0">
              <a:spcBef>
                <a:spcPct val="20000"/>
              </a:spcBef>
              <a:defRPr/>
            </a:pPr>
            <a:r>
              <a:rPr lang="nl-NL" sz="2800" b="1" kern="0" dirty="0">
                <a:solidFill>
                  <a:srgbClr val="0000FF"/>
                </a:solidFill>
                <a:latin typeface="Calibri" pitchFamily="34" charset="0"/>
              </a:rPr>
              <a:t>Buik</a:t>
            </a:r>
          </a:p>
        </p:txBody>
      </p:sp>
      <p:sp>
        <p:nvSpPr>
          <p:cNvPr id="10" name="Tijdelijke aanduiding voor inhoud 2"/>
          <p:cNvSpPr txBox="1">
            <a:spLocks/>
          </p:cNvSpPr>
          <p:nvPr/>
        </p:nvSpPr>
        <p:spPr bwMode="auto">
          <a:xfrm>
            <a:off x="7092950" y="4797425"/>
            <a:ext cx="1366838" cy="360363"/>
          </a:xfrm>
          <a:prstGeom prst="rect">
            <a:avLst/>
          </a:prstGeom>
          <a:noFill/>
          <a:ln w="9525">
            <a:noFill/>
            <a:miter lim="800000"/>
            <a:headEnd/>
            <a:tailEnd/>
          </a:ln>
        </p:spPr>
        <p:txBody>
          <a:bodyPr/>
          <a:lstStyle/>
          <a:p>
            <a:pPr marL="342900" indent="-342900" eaLnBrk="0" hangingPunct="0">
              <a:spcBef>
                <a:spcPct val="20000"/>
              </a:spcBef>
              <a:defRPr/>
            </a:pPr>
            <a:r>
              <a:rPr lang="nl-NL" sz="2000" b="1" kern="0" dirty="0">
                <a:solidFill>
                  <a:srgbClr val="0000FF"/>
                </a:solidFill>
                <a:latin typeface="Calibri" pitchFamily="34" charset="0"/>
              </a:rPr>
              <a:t>Behoeften</a:t>
            </a:r>
          </a:p>
        </p:txBody>
      </p:sp>
      <p:sp>
        <p:nvSpPr>
          <p:cNvPr id="11" name="Tijdelijke aanduiding voor inhoud 2"/>
          <p:cNvSpPr txBox="1">
            <a:spLocks/>
          </p:cNvSpPr>
          <p:nvPr/>
        </p:nvSpPr>
        <p:spPr bwMode="auto">
          <a:xfrm>
            <a:off x="5940425" y="5516563"/>
            <a:ext cx="1152525" cy="504825"/>
          </a:xfrm>
          <a:prstGeom prst="rect">
            <a:avLst/>
          </a:prstGeom>
          <a:noFill/>
          <a:ln w="9525">
            <a:noFill/>
            <a:miter lim="800000"/>
            <a:headEnd/>
            <a:tailEnd/>
          </a:ln>
        </p:spPr>
        <p:txBody>
          <a:bodyPr/>
          <a:lstStyle/>
          <a:p>
            <a:pPr marL="342900" indent="-342900" eaLnBrk="0" hangingPunct="0">
              <a:spcBef>
                <a:spcPct val="20000"/>
              </a:spcBef>
              <a:defRPr/>
            </a:pPr>
            <a:r>
              <a:rPr lang="nl-NL" sz="2800" b="1" kern="0" dirty="0">
                <a:solidFill>
                  <a:srgbClr val="0000FF"/>
                </a:solidFill>
                <a:latin typeface="Calibri" pitchFamily="34" charset="0"/>
              </a:rPr>
              <a:t>P</a:t>
            </a:r>
            <a:r>
              <a:rPr lang="nl-NL" sz="2800" b="1" kern="0" dirty="0" err="1">
                <a:solidFill>
                  <a:srgbClr val="0000FF"/>
                </a:solidFill>
                <a:latin typeface="Calibri" pitchFamily="34" charset="0"/>
              </a:rPr>
              <a:t>oten</a:t>
            </a:r>
            <a:endParaRPr lang="nl-NL" sz="2800" b="1" kern="0" dirty="0">
              <a:solidFill>
                <a:srgbClr val="0000FF"/>
              </a:solidFill>
              <a:latin typeface="Calibri" pitchFamily="34" charset="0"/>
            </a:endParaRPr>
          </a:p>
        </p:txBody>
      </p:sp>
      <p:sp>
        <p:nvSpPr>
          <p:cNvPr id="12" name="Tijdelijke aanduiding voor inhoud 2"/>
          <p:cNvSpPr txBox="1">
            <a:spLocks/>
          </p:cNvSpPr>
          <p:nvPr/>
        </p:nvSpPr>
        <p:spPr bwMode="auto">
          <a:xfrm>
            <a:off x="5508625" y="5949950"/>
            <a:ext cx="1511300" cy="647700"/>
          </a:xfrm>
          <a:prstGeom prst="rect">
            <a:avLst/>
          </a:prstGeom>
          <a:noFill/>
          <a:ln w="9525">
            <a:noFill/>
            <a:miter lim="800000"/>
            <a:headEnd/>
            <a:tailEnd/>
          </a:ln>
        </p:spPr>
        <p:txBody>
          <a:bodyPr/>
          <a:lstStyle/>
          <a:p>
            <a:pPr marL="342900" indent="-342900" eaLnBrk="0" hangingPunct="0">
              <a:spcBef>
                <a:spcPct val="20000"/>
              </a:spcBef>
              <a:defRPr/>
            </a:pPr>
            <a:r>
              <a:rPr lang="nl-NL" sz="2000" b="1" kern="0" dirty="0">
                <a:solidFill>
                  <a:srgbClr val="0000FF"/>
                </a:solidFill>
                <a:latin typeface="Calibri" pitchFamily="34" charset="0"/>
              </a:rPr>
              <a:t>Opties voor actie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rot="21054909">
            <a:off x="-301200" y="183031"/>
            <a:ext cx="9203877"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6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Verandering door submodaliteiten</a:t>
            </a:r>
          </a:p>
        </p:txBody>
      </p:sp>
      <p:pic>
        <p:nvPicPr>
          <p:cNvPr id="5" name="Picture 2" descr="http://blog.han.nl/vergrootjewereld/files/2013/02/Lachende-baby1.jpg"/>
          <p:cNvPicPr>
            <a:picLocks noChangeAspect="1" noChangeArrowheads="1"/>
          </p:cNvPicPr>
          <p:nvPr/>
        </p:nvPicPr>
        <p:blipFill>
          <a:blip r:embed="rId2" cstate="print">
            <a:lum bright="40000" contrast="-40000"/>
          </a:blip>
          <a:srcRect/>
          <a:stretch>
            <a:fillRect/>
          </a:stretch>
        </p:blipFill>
        <p:spPr bwMode="auto">
          <a:xfrm>
            <a:off x="1056118" y="3294366"/>
            <a:ext cx="1656184" cy="1242138"/>
          </a:xfrm>
          <a:prstGeom prst="rect">
            <a:avLst/>
          </a:prstGeom>
          <a:noFill/>
        </p:spPr>
      </p:pic>
      <p:pic>
        <p:nvPicPr>
          <p:cNvPr id="6" name="Picture 2" descr="http://blog.han.nl/vergrootjewereld/files/2013/02/Lachende-baby1.jpg"/>
          <p:cNvPicPr>
            <a:picLocks noChangeAspect="1" noChangeArrowheads="1"/>
          </p:cNvPicPr>
          <p:nvPr/>
        </p:nvPicPr>
        <p:blipFill>
          <a:blip r:embed="rId2" cstate="print">
            <a:lum bright="-10000" contrast="20000"/>
          </a:blip>
          <a:srcRect r="2147"/>
          <a:stretch>
            <a:fillRect/>
          </a:stretch>
        </p:blipFill>
        <p:spPr bwMode="auto">
          <a:xfrm>
            <a:off x="4968552" y="1988840"/>
            <a:ext cx="3851920" cy="2952328"/>
          </a:xfrm>
          <a:prstGeom prst="rect">
            <a:avLst/>
          </a:prstGeom>
          <a:noFill/>
        </p:spPr>
      </p:pic>
      <p:sp>
        <p:nvSpPr>
          <p:cNvPr id="7" name="PIJL-RECHTS 6"/>
          <p:cNvSpPr/>
          <p:nvPr/>
        </p:nvSpPr>
        <p:spPr>
          <a:xfrm>
            <a:off x="2808312" y="3600400"/>
            <a:ext cx="2016224" cy="6480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1115616" y="4869160"/>
            <a:ext cx="7200800" cy="461665"/>
          </a:xfrm>
          <a:prstGeom prst="rect">
            <a:avLst/>
          </a:prstGeom>
          <a:noFill/>
        </p:spPr>
        <p:txBody>
          <a:bodyPr wrap="square" rtlCol="0">
            <a:spAutoFit/>
          </a:bodyPr>
          <a:lstStyle/>
          <a:p>
            <a:r>
              <a:rPr lang="nl-NL" b="1" dirty="0">
                <a:solidFill>
                  <a:srgbClr val="0000FF"/>
                </a:solidFill>
                <a:latin typeface="Arial" pitchFamily="34" charset="0"/>
                <a:cs typeface="Arial" pitchFamily="34" charset="0"/>
              </a:rPr>
              <a:t>Welke submodaliteiten veranderen we hier?</a:t>
            </a:r>
          </a:p>
        </p:txBody>
      </p:sp>
      <p:sp>
        <p:nvSpPr>
          <p:cNvPr id="9" name="Tekstvak 8"/>
          <p:cNvSpPr txBox="1"/>
          <p:nvPr/>
        </p:nvSpPr>
        <p:spPr>
          <a:xfrm>
            <a:off x="1115616" y="5301208"/>
            <a:ext cx="7200800" cy="1569660"/>
          </a:xfrm>
          <a:prstGeom prst="rect">
            <a:avLst/>
          </a:prstGeom>
          <a:noFill/>
        </p:spPr>
        <p:txBody>
          <a:bodyPr wrap="square" rtlCol="0">
            <a:spAutoFit/>
          </a:bodyPr>
          <a:lstStyle/>
          <a:p>
            <a:r>
              <a:rPr lang="nl-NL" b="1" dirty="0">
                <a:solidFill>
                  <a:srgbClr val="0000FF"/>
                </a:solidFill>
                <a:latin typeface="Arial" pitchFamily="34" charset="0"/>
                <a:cs typeface="Arial" pitchFamily="34" charset="0"/>
              </a:rPr>
              <a:t>visuele submodaliteiten: </a:t>
            </a:r>
          </a:p>
          <a:p>
            <a:pPr marL="273050" indent="-273050">
              <a:buFont typeface="Arial" pitchFamily="34" charset="0"/>
              <a:buChar char="•"/>
            </a:pPr>
            <a:r>
              <a:rPr lang="nl-NL" b="1" dirty="0">
                <a:solidFill>
                  <a:srgbClr val="0000FF"/>
                </a:solidFill>
                <a:latin typeface="Arial" pitchFamily="34" charset="0"/>
                <a:cs typeface="Arial" pitchFamily="34" charset="0"/>
              </a:rPr>
              <a:t>grootte, </a:t>
            </a:r>
          </a:p>
          <a:p>
            <a:pPr marL="273050" indent="-273050">
              <a:buFont typeface="Arial" pitchFamily="34" charset="0"/>
              <a:buChar char="•"/>
            </a:pPr>
            <a:r>
              <a:rPr lang="nl-NL" b="1" dirty="0">
                <a:solidFill>
                  <a:srgbClr val="0000FF"/>
                </a:solidFill>
                <a:latin typeface="Arial" pitchFamily="34" charset="0"/>
                <a:cs typeface="Arial" pitchFamily="34" charset="0"/>
              </a:rPr>
              <a:t>contrast, </a:t>
            </a:r>
          </a:p>
          <a:p>
            <a:pPr marL="273050" indent="-273050">
              <a:buFont typeface="Arial" pitchFamily="34" charset="0"/>
              <a:buChar char="•"/>
            </a:pPr>
            <a:r>
              <a:rPr lang="nl-NL" b="1" dirty="0">
                <a:solidFill>
                  <a:srgbClr val="0000FF"/>
                </a:solidFill>
                <a:latin typeface="Arial" pitchFamily="34" charset="0"/>
                <a:cs typeface="Arial" pitchFamily="34" charset="0"/>
              </a:rPr>
              <a:t>helderheid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 calcmode="lin" valueType="num">
                                      <p:cBhvr additive="base">
                                        <p:cTn id="4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 calcmode="lin" valueType="num">
                                      <p:cBhvr additive="base">
                                        <p:cTn id="4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xEl>
                                              <p:pRg st="3" end="3"/>
                                            </p:txEl>
                                          </p:spTgt>
                                        </p:tgtEl>
                                        <p:attrNameLst>
                                          <p:attrName>style.visibility</p:attrName>
                                        </p:attrNameLst>
                                      </p:cBhvr>
                                      <p:to>
                                        <p:strVal val="visible"/>
                                      </p:to>
                                    </p:set>
                                    <p:anim calcmode="lin" valueType="num">
                                      <p:cBhvr additive="base">
                                        <p:cTn id="5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excellenceassured.com/wp-content/uploads/2011/08/Screen-shot-2011-08-30-at-13.18.401.png"/>
          <p:cNvPicPr>
            <a:picLocks noChangeAspect="1" noChangeArrowheads="1"/>
          </p:cNvPicPr>
          <p:nvPr/>
        </p:nvPicPr>
        <p:blipFill>
          <a:blip r:embed="rId2" cstate="print">
            <a:duotone>
              <a:schemeClr val="accent6">
                <a:shade val="45000"/>
                <a:satMod val="135000"/>
              </a:schemeClr>
              <a:prstClr val="white"/>
            </a:duotone>
            <a:lum bright="20000"/>
          </a:blip>
          <a:srcRect t="17249" r="60462" b="14832"/>
          <a:stretch>
            <a:fillRect/>
          </a:stretch>
        </p:blipFill>
        <p:spPr bwMode="auto">
          <a:xfrm flipH="1">
            <a:off x="6473956" y="2996952"/>
            <a:ext cx="1482420" cy="1872208"/>
          </a:xfrm>
          <a:prstGeom prst="rect">
            <a:avLst/>
          </a:prstGeom>
          <a:noFill/>
        </p:spPr>
      </p:pic>
      <p:pic>
        <p:nvPicPr>
          <p:cNvPr id="1028" name="Picture 4" descr="https://excellenceassured.com/wp-content/uploads/2011/08/Screen-shot-2011-08-30-at-13.18.401.png"/>
          <p:cNvPicPr>
            <a:picLocks noChangeAspect="1" noChangeArrowheads="1"/>
          </p:cNvPicPr>
          <p:nvPr/>
        </p:nvPicPr>
        <p:blipFill>
          <a:blip r:embed="rId2" cstate="print">
            <a:duotone>
              <a:schemeClr val="accent6">
                <a:shade val="45000"/>
                <a:satMod val="135000"/>
              </a:schemeClr>
              <a:prstClr val="white"/>
            </a:duotone>
          </a:blip>
          <a:srcRect l="40064" t="45459" r="38977" b="11838"/>
          <a:stretch>
            <a:fillRect/>
          </a:stretch>
        </p:blipFill>
        <p:spPr bwMode="auto">
          <a:xfrm>
            <a:off x="4745764" y="4653136"/>
            <a:ext cx="1656184" cy="2232248"/>
          </a:xfrm>
          <a:prstGeom prst="rect">
            <a:avLst/>
          </a:prstGeom>
          <a:noFill/>
        </p:spPr>
      </p:pic>
      <p:sp>
        <p:nvSpPr>
          <p:cNvPr id="9" name="Titel 1"/>
          <p:cNvSpPr txBox="1">
            <a:spLocks/>
          </p:cNvSpPr>
          <p:nvPr/>
        </p:nvSpPr>
        <p:spPr bwMode="auto">
          <a:xfrm>
            <a:off x="683568" y="0"/>
            <a:ext cx="7772400"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4400" b="0" i="0" u="none" strike="noStrike" kern="0" cap="none" spc="0" normalizeH="0" baseline="0" noProof="0" dirty="0">
                <a:ln>
                  <a:noFill/>
                </a:ln>
                <a:solidFill>
                  <a:srgbClr val="0000FF"/>
                </a:solidFill>
                <a:effectLst/>
                <a:uLnTx/>
                <a:uFillTx/>
                <a:latin typeface="Arial" pitchFamily="34" charset="0"/>
                <a:ea typeface="+mj-ea"/>
                <a:cs typeface="Arial" pitchFamily="34" charset="0"/>
              </a:rPr>
              <a:t>Submodaliteiten</a:t>
            </a:r>
          </a:p>
        </p:txBody>
      </p:sp>
      <p:pic>
        <p:nvPicPr>
          <p:cNvPr id="1029" name="Picture 5"/>
          <p:cNvPicPr>
            <a:picLocks noChangeAspect="1" noChangeArrowheads="1"/>
          </p:cNvPicPr>
          <p:nvPr/>
        </p:nvPicPr>
        <p:blipFill>
          <a:blip r:embed="rId3" cstate="print">
            <a:lum bright="-20000" contrast="40000"/>
          </a:blip>
          <a:srcRect l="11074"/>
          <a:stretch>
            <a:fillRect/>
          </a:stretch>
        </p:blipFill>
        <p:spPr bwMode="auto">
          <a:xfrm>
            <a:off x="862175" y="1340768"/>
            <a:ext cx="3811581" cy="5463504"/>
          </a:xfrm>
          <a:prstGeom prst="rect">
            <a:avLst/>
          </a:prstGeom>
          <a:noFill/>
          <a:ln w="9525">
            <a:noFill/>
            <a:miter lim="800000"/>
            <a:headEnd/>
            <a:tailEnd/>
          </a:ln>
        </p:spPr>
      </p:pic>
      <p:sp>
        <p:nvSpPr>
          <p:cNvPr id="2" name="Titel 1"/>
          <p:cNvSpPr>
            <a:spLocks noGrp="1"/>
          </p:cNvSpPr>
          <p:nvPr>
            <p:ph type="title"/>
          </p:nvPr>
        </p:nvSpPr>
        <p:spPr>
          <a:xfrm>
            <a:off x="0" y="764704"/>
            <a:ext cx="9144000" cy="648072"/>
          </a:xfrm>
          <a:solidFill>
            <a:srgbClr val="C9C9FF"/>
          </a:solidFill>
        </p:spPr>
        <p:txBody>
          <a:bodyPr/>
          <a:lstStyle/>
          <a:p>
            <a:r>
              <a:rPr lang="nl-NL" sz="2400" dirty="0">
                <a:solidFill>
                  <a:srgbClr val="0000FF"/>
                </a:solidFill>
                <a:latin typeface="Arial" pitchFamily="34" charset="0"/>
                <a:cs typeface="Arial" pitchFamily="34" charset="0"/>
              </a:rPr>
              <a:t>Hoe we de herinneringen coderen, ordenen en betekenis geven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0-#ppt_w/2"/>
                                          </p:val>
                                        </p:tav>
                                        <p:tav tm="100000">
                                          <p:val>
                                            <p:strVal val="#ppt_x"/>
                                          </p:val>
                                        </p:tav>
                                      </p:tavLst>
                                    </p:anim>
                                    <p:anim calcmode="lin" valueType="num">
                                      <p:cBhvr additive="base">
                                        <p:cTn id="14"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0-#ppt_w/2"/>
                                          </p:val>
                                        </p:tav>
                                        <p:tav tm="100000">
                                          <p:val>
                                            <p:strVal val="#ppt_x"/>
                                          </p:val>
                                        </p:tav>
                                      </p:tavLst>
                                    </p:anim>
                                    <p:anim calcmode="lin" valueType="num">
                                      <p:cBhvr additive="base">
                                        <p:cTn id="20"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 name="Tekstvak 26"/>
          <p:cNvSpPr txBox="1"/>
          <p:nvPr/>
        </p:nvSpPr>
        <p:spPr>
          <a:xfrm>
            <a:off x="7380312" y="620688"/>
            <a:ext cx="1907704" cy="6370975"/>
          </a:xfrm>
          <a:prstGeom prst="rect">
            <a:avLst/>
          </a:prstGeom>
          <a:solidFill>
            <a:schemeClr val="accent1">
              <a:lumMod val="40000"/>
              <a:lumOff val="60000"/>
            </a:schemeClr>
          </a:solidFill>
        </p:spPr>
        <p:txBody>
          <a:bodyPr wrap="square" rtlCol="0">
            <a:spAutoFit/>
          </a:bodyPr>
          <a:lstStyle/>
          <a:p>
            <a:pPr algn="ctr"/>
            <a:r>
              <a:rPr lang="en-US" sz="2400" b="1" dirty="0" err="1">
                <a:solidFill>
                  <a:srgbClr val="0070C0"/>
                </a:solidFill>
                <a:latin typeface="Calibri" pitchFamily="34" charset="0"/>
              </a:rPr>
              <a:t>Gebied</a:t>
            </a:r>
            <a:endParaRPr lang="en-US" sz="2400" b="1" dirty="0">
              <a:solidFill>
                <a:srgbClr val="0070C0"/>
              </a:solidFill>
              <a:latin typeface="Calibri" pitchFamily="34" charset="0"/>
            </a:endParaRPr>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nl-NL" b="1" dirty="0"/>
          </a:p>
        </p:txBody>
      </p:sp>
      <p:sp>
        <p:nvSpPr>
          <p:cNvPr id="26" name="Tekstvak 25"/>
          <p:cNvSpPr txBox="1"/>
          <p:nvPr/>
        </p:nvSpPr>
        <p:spPr>
          <a:xfrm>
            <a:off x="0" y="620688"/>
            <a:ext cx="2987824" cy="6370975"/>
          </a:xfrm>
          <a:prstGeom prst="rect">
            <a:avLst/>
          </a:prstGeom>
          <a:solidFill>
            <a:srgbClr val="FCAE96"/>
          </a:solidFill>
        </p:spPr>
        <p:txBody>
          <a:bodyPr wrap="square" rtlCol="0">
            <a:spAutoFit/>
          </a:bodyPr>
          <a:lstStyle/>
          <a:p>
            <a:r>
              <a:rPr lang="en-US" sz="2400" b="1" dirty="0" err="1">
                <a:solidFill>
                  <a:srgbClr val="FF0000"/>
                </a:solidFill>
                <a:latin typeface="Calibri" pitchFamily="34" charset="0"/>
              </a:rPr>
              <a:t>Kaart</a:t>
            </a:r>
            <a:endParaRPr lang="en-US" sz="2400" b="1" dirty="0">
              <a:solidFill>
                <a:srgbClr val="FF0000"/>
              </a:solidFill>
              <a:latin typeface="Calibri" pitchFamily="34" charset="0"/>
            </a:endParaRP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nl-NL" b="1" dirty="0"/>
          </a:p>
        </p:txBody>
      </p:sp>
      <p:sp>
        <p:nvSpPr>
          <p:cNvPr id="26626" name="Tijdelijke aanduiding voor dianummer 5"/>
          <p:cNvSpPr>
            <a:spLocks noGrp="1"/>
          </p:cNvSpPr>
          <p:nvPr>
            <p:ph type="sldNum" sz="quarter" idx="12"/>
          </p:nvPr>
        </p:nvSpPr>
        <p:spPr>
          <a:noFill/>
        </p:spPr>
        <p:txBody>
          <a:bodyPr/>
          <a:lstStyle/>
          <a:p>
            <a:fld id="{2EF5BAD4-7C8B-4193-A57F-214D6F602EAC}" type="slidenum">
              <a:rPr lang="nl-NL" smtClean="0"/>
              <a:pPr/>
              <a:t>26</a:t>
            </a:fld>
            <a:endParaRPr lang="nl-NL"/>
          </a:p>
        </p:txBody>
      </p:sp>
      <p:sp>
        <p:nvSpPr>
          <p:cNvPr id="23584" name="AutoShape 32"/>
          <p:cNvSpPr>
            <a:spLocks noChangeArrowheads="1"/>
          </p:cNvSpPr>
          <p:nvPr/>
        </p:nvSpPr>
        <p:spPr bwMode="auto">
          <a:xfrm>
            <a:off x="4430713" y="6069013"/>
            <a:ext cx="2519362" cy="717550"/>
          </a:xfrm>
          <a:prstGeom prst="roundRect">
            <a:avLst>
              <a:gd name="adj" fmla="val 16667"/>
            </a:avLst>
          </a:prstGeom>
          <a:solidFill>
            <a:srgbClr val="FFCC99"/>
          </a:solidFill>
          <a:ln w="9525">
            <a:solidFill>
              <a:schemeClr val="tx1"/>
            </a:solidFill>
            <a:round/>
            <a:headEnd/>
            <a:tailEnd/>
          </a:ln>
        </p:spPr>
        <p:txBody>
          <a:bodyPr wrap="none" anchor="ctr"/>
          <a:lstStyle/>
          <a:p>
            <a:pPr algn="ctr"/>
            <a:r>
              <a:rPr lang="nl-NL" sz="3600" b="1" dirty="0">
                <a:solidFill>
                  <a:srgbClr val="FF0000"/>
                </a:solidFill>
                <a:latin typeface="Calibri" pitchFamily="34" charset="0"/>
              </a:rPr>
              <a:t>Gedrag</a:t>
            </a:r>
          </a:p>
        </p:txBody>
      </p:sp>
      <p:pic>
        <p:nvPicPr>
          <p:cNvPr id="26628" name="Picture 22" descr="gezicht"/>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10338" y="985838"/>
            <a:ext cx="1381125" cy="5070475"/>
          </a:xfrm>
          <a:prstGeom prst="rect">
            <a:avLst/>
          </a:prstGeom>
          <a:noFill/>
          <a:ln w="9525">
            <a:solidFill>
              <a:srgbClr val="FFFF99"/>
            </a:solidFill>
            <a:miter lim="800000"/>
            <a:headEnd/>
            <a:tailEnd/>
          </a:ln>
        </p:spPr>
      </p:pic>
      <p:grpSp>
        <p:nvGrpSpPr>
          <p:cNvPr id="2" name="Group 35"/>
          <p:cNvGrpSpPr>
            <a:grpSpLocks/>
          </p:cNvGrpSpPr>
          <p:nvPr/>
        </p:nvGrpSpPr>
        <p:grpSpPr bwMode="auto">
          <a:xfrm>
            <a:off x="7269163" y="1943100"/>
            <a:ext cx="1855787" cy="1438275"/>
            <a:chOff x="4579" y="1224"/>
            <a:chExt cx="1169" cy="906"/>
          </a:xfrm>
        </p:grpSpPr>
        <p:sp>
          <p:nvSpPr>
            <p:cNvPr id="26648" name="AutoShape 11"/>
            <p:cNvSpPr>
              <a:spLocks noChangeArrowheads="1"/>
            </p:cNvSpPr>
            <p:nvPr/>
          </p:nvSpPr>
          <p:spPr bwMode="auto">
            <a:xfrm rot="-1742448">
              <a:off x="4579" y="1224"/>
              <a:ext cx="1169" cy="906"/>
            </a:xfrm>
            <a:prstGeom prst="leftArrow">
              <a:avLst>
                <a:gd name="adj1" fmla="val 50000"/>
                <a:gd name="adj2" fmla="val 32257"/>
              </a:avLst>
            </a:prstGeom>
            <a:solidFill>
              <a:srgbClr val="FFFF00"/>
            </a:solidFill>
            <a:ln w="9525">
              <a:solidFill>
                <a:srgbClr val="000000"/>
              </a:solidFill>
              <a:miter lim="800000"/>
              <a:headEnd/>
              <a:tailEnd/>
            </a:ln>
          </p:spPr>
          <p:txBody>
            <a:bodyPr/>
            <a:lstStyle/>
            <a:p>
              <a:endParaRPr lang="en-US"/>
            </a:p>
          </p:txBody>
        </p:sp>
        <p:sp>
          <p:nvSpPr>
            <p:cNvPr id="26649" name="WordArt 12"/>
            <p:cNvSpPr>
              <a:spLocks noChangeArrowheads="1" noChangeShapeType="1"/>
            </p:cNvSpPr>
            <p:nvPr/>
          </p:nvSpPr>
          <p:spPr bwMode="auto">
            <a:xfrm rot="-1759665">
              <a:off x="4700" y="1483"/>
              <a:ext cx="900" cy="371"/>
            </a:xfrm>
            <a:prstGeom prst="rect">
              <a:avLst/>
            </a:prstGeom>
          </p:spPr>
          <p:txBody>
            <a:bodyPr wrap="none" fromWordArt="1">
              <a:prstTxWarp prst="textPlain">
                <a:avLst>
                  <a:gd name="adj" fmla="val 50000"/>
                </a:avLst>
              </a:prstTxWarp>
            </a:bodyPr>
            <a:lstStyle/>
            <a:p>
              <a:pPr algn="ctr"/>
              <a:r>
                <a:rPr lang="nl-NL" sz="3600" kern="10">
                  <a:ln w="9525">
                    <a:solidFill>
                      <a:srgbClr val="000000"/>
                    </a:solidFill>
                    <a:round/>
                    <a:headEnd/>
                    <a:tailEnd/>
                  </a:ln>
                  <a:solidFill>
                    <a:srgbClr val="FF0000"/>
                  </a:solidFill>
                  <a:latin typeface="Arial Black"/>
                </a:rPr>
                <a:t>Externe</a:t>
              </a:r>
            </a:p>
            <a:p>
              <a:pPr algn="ctr"/>
              <a:r>
                <a:rPr lang="nl-NL" sz="3600" kern="10">
                  <a:ln w="9525">
                    <a:solidFill>
                      <a:srgbClr val="000000"/>
                    </a:solidFill>
                    <a:round/>
                    <a:headEnd/>
                    <a:tailEnd/>
                  </a:ln>
                  <a:solidFill>
                    <a:srgbClr val="FF0000"/>
                  </a:solidFill>
                  <a:latin typeface="Arial Black"/>
                </a:rPr>
                <a:t>Prikkel</a:t>
              </a:r>
            </a:p>
          </p:txBody>
        </p:sp>
      </p:grpSp>
      <p:sp>
        <p:nvSpPr>
          <p:cNvPr id="23579" name="AutoShape 27"/>
          <p:cNvSpPr>
            <a:spLocks noChangeArrowheads="1"/>
          </p:cNvSpPr>
          <p:nvPr/>
        </p:nvSpPr>
        <p:spPr bwMode="auto">
          <a:xfrm>
            <a:off x="344488" y="1174750"/>
            <a:ext cx="2519362" cy="1049338"/>
          </a:xfrm>
          <a:prstGeom prst="roundRect">
            <a:avLst>
              <a:gd name="adj" fmla="val 16667"/>
            </a:avLst>
          </a:prstGeom>
          <a:solidFill>
            <a:srgbClr val="FFCC99"/>
          </a:solidFill>
          <a:ln w="9525">
            <a:solidFill>
              <a:schemeClr val="tx1"/>
            </a:solidFill>
            <a:round/>
            <a:headEnd/>
            <a:tailEnd/>
          </a:ln>
        </p:spPr>
        <p:txBody>
          <a:bodyPr wrap="none" anchor="ctr"/>
          <a:lstStyle/>
          <a:p>
            <a:pPr algn="ctr"/>
            <a:r>
              <a:rPr lang="nl-NL" sz="3600" b="1" dirty="0">
                <a:solidFill>
                  <a:srgbClr val="3333CC"/>
                </a:solidFill>
                <a:latin typeface="Calibri" pitchFamily="34" charset="0"/>
              </a:rPr>
              <a:t>Interne</a:t>
            </a:r>
          </a:p>
          <a:p>
            <a:pPr algn="ctr"/>
            <a:r>
              <a:rPr lang="nl-NL" sz="3600" b="1" dirty="0">
                <a:solidFill>
                  <a:srgbClr val="3333CC"/>
                </a:solidFill>
                <a:latin typeface="Calibri" pitchFamily="34" charset="0"/>
              </a:rPr>
              <a:t>Voorstelling</a:t>
            </a:r>
          </a:p>
        </p:txBody>
      </p:sp>
      <p:sp>
        <p:nvSpPr>
          <p:cNvPr id="23580" name="AutoShape 28"/>
          <p:cNvSpPr>
            <a:spLocks noChangeArrowheads="1"/>
          </p:cNvSpPr>
          <p:nvPr/>
        </p:nvSpPr>
        <p:spPr bwMode="auto">
          <a:xfrm>
            <a:off x="1214438" y="2320925"/>
            <a:ext cx="839787" cy="763588"/>
          </a:xfrm>
          <a:prstGeom prst="upDownArrow">
            <a:avLst>
              <a:gd name="adj1" fmla="val 50000"/>
              <a:gd name="adj2" fmla="val 20000"/>
            </a:avLst>
          </a:prstGeom>
          <a:solidFill>
            <a:srgbClr val="FFFF00"/>
          </a:solidFill>
          <a:ln w="38100">
            <a:solidFill>
              <a:srgbClr val="FF0000"/>
            </a:solidFill>
            <a:miter lim="800000"/>
            <a:headEnd/>
            <a:tailEnd/>
          </a:ln>
        </p:spPr>
        <p:txBody>
          <a:bodyPr wrap="none" anchor="ctr"/>
          <a:lstStyle/>
          <a:p>
            <a:endParaRPr lang="en-US"/>
          </a:p>
        </p:txBody>
      </p:sp>
      <p:sp>
        <p:nvSpPr>
          <p:cNvPr id="23581" name="AutoShape 29"/>
          <p:cNvSpPr>
            <a:spLocks noChangeArrowheads="1"/>
          </p:cNvSpPr>
          <p:nvPr/>
        </p:nvSpPr>
        <p:spPr bwMode="auto">
          <a:xfrm>
            <a:off x="368300" y="3221038"/>
            <a:ext cx="2519363" cy="930275"/>
          </a:xfrm>
          <a:prstGeom prst="roundRect">
            <a:avLst>
              <a:gd name="adj" fmla="val 16667"/>
            </a:avLst>
          </a:prstGeom>
          <a:solidFill>
            <a:srgbClr val="FFCC99"/>
          </a:solidFill>
          <a:ln w="9525">
            <a:solidFill>
              <a:schemeClr val="tx1"/>
            </a:solidFill>
            <a:round/>
            <a:headEnd/>
            <a:tailEnd/>
          </a:ln>
        </p:spPr>
        <p:txBody>
          <a:bodyPr wrap="none" anchor="ctr"/>
          <a:lstStyle/>
          <a:p>
            <a:pPr algn="ctr"/>
            <a:r>
              <a:rPr lang="nl-NL" sz="3600" b="1">
                <a:solidFill>
                  <a:srgbClr val="3333CC"/>
                </a:solidFill>
                <a:latin typeface="Calibri" pitchFamily="34" charset="0"/>
              </a:rPr>
              <a:t>Stemming</a:t>
            </a:r>
          </a:p>
        </p:txBody>
      </p:sp>
      <p:sp>
        <p:nvSpPr>
          <p:cNvPr id="23582" name="AutoShape 30"/>
          <p:cNvSpPr>
            <a:spLocks noChangeArrowheads="1"/>
          </p:cNvSpPr>
          <p:nvPr/>
        </p:nvSpPr>
        <p:spPr bwMode="auto">
          <a:xfrm>
            <a:off x="1228725" y="4357688"/>
            <a:ext cx="839788" cy="896937"/>
          </a:xfrm>
          <a:prstGeom prst="upDownArrow">
            <a:avLst>
              <a:gd name="adj1" fmla="val 50000"/>
              <a:gd name="adj2" fmla="val 21361"/>
            </a:avLst>
          </a:prstGeom>
          <a:solidFill>
            <a:srgbClr val="FFFF00"/>
          </a:solidFill>
          <a:ln w="38100">
            <a:solidFill>
              <a:srgbClr val="FF0000"/>
            </a:solidFill>
            <a:miter lim="800000"/>
            <a:headEnd/>
            <a:tailEnd/>
          </a:ln>
        </p:spPr>
        <p:txBody>
          <a:bodyPr wrap="none" anchor="ctr"/>
          <a:lstStyle/>
          <a:p>
            <a:endParaRPr lang="en-US"/>
          </a:p>
        </p:txBody>
      </p:sp>
      <p:sp>
        <p:nvSpPr>
          <p:cNvPr id="23583" name="AutoShape 31"/>
          <p:cNvSpPr>
            <a:spLocks noChangeArrowheads="1"/>
          </p:cNvSpPr>
          <p:nvPr/>
        </p:nvSpPr>
        <p:spPr bwMode="auto">
          <a:xfrm>
            <a:off x="377825" y="5421313"/>
            <a:ext cx="2519363" cy="854075"/>
          </a:xfrm>
          <a:prstGeom prst="roundRect">
            <a:avLst>
              <a:gd name="adj" fmla="val 16667"/>
            </a:avLst>
          </a:prstGeom>
          <a:solidFill>
            <a:srgbClr val="FFCC99"/>
          </a:solidFill>
          <a:ln w="9525">
            <a:solidFill>
              <a:schemeClr val="tx1"/>
            </a:solidFill>
            <a:round/>
            <a:headEnd/>
            <a:tailEnd/>
          </a:ln>
        </p:spPr>
        <p:txBody>
          <a:bodyPr wrap="none" anchor="ctr"/>
          <a:lstStyle/>
          <a:p>
            <a:pPr algn="ctr"/>
            <a:r>
              <a:rPr lang="nl-NL" sz="3600" b="1">
                <a:solidFill>
                  <a:srgbClr val="3333CC"/>
                </a:solidFill>
                <a:latin typeface="Calibri" pitchFamily="34" charset="0"/>
              </a:rPr>
              <a:t>Fysiologie</a:t>
            </a:r>
          </a:p>
        </p:txBody>
      </p:sp>
      <p:sp>
        <p:nvSpPr>
          <p:cNvPr id="26635" name="Text Box 10"/>
          <p:cNvSpPr txBox="1">
            <a:spLocks noChangeArrowheads="1"/>
          </p:cNvSpPr>
          <p:nvPr/>
        </p:nvSpPr>
        <p:spPr bwMode="auto">
          <a:xfrm>
            <a:off x="3359150" y="931863"/>
            <a:ext cx="3014663" cy="4905375"/>
          </a:xfrm>
          <a:prstGeom prst="rect">
            <a:avLst/>
          </a:prstGeom>
          <a:solidFill>
            <a:srgbClr val="FFCC99"/>
          </a:solidFill>
          <a:ln w="28575">
            <a:solidFill>
              <a:srgbClr val="000000"/>
            </a:solidFill>
            <a:miter lim="800000"/>
            <a:headEnd/>
            <a:tailEnd/>
          </a:ln>
        </p:spPr>
        <p:txBody>
          <a:bodyPr/>
          <a:lstStyle/>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a:p>
            <a:pPr eaLnBrk="0" hangingPunct="0"/>
            <a:endParaRPr lang="nl-NL" sz="1200"/>
          </a:p>
        </p:txBody>
      </p:sp>
      <p:sp>
        <p:nvSpPr>
          <p:cNvPr id="23565" name="WordArt 13"/>
          <p:cNvSpPr>
            <a:spLocks noChangeArrowheads="1" noChangeShapeType="1"/>
          </p:cNvSpPr>
          <p:nvPr/>
        </p:nvSpPr>
        <p:spPr bwMode="auto">
          <a:xfrm>
            <a:off x="3556000" y="1077020"/>
            <a:ext cx="2672184" cy="479772"/>
          </a:xfrm>
          <a:prstGeom prst="rect">
            <a:avLst/>
          </a:prstGeom>
        </p:spPr>
        <p:txBody>
          <a:bodyPr wrap="none" fromWordArt="1">
            <a:prstTxWarp prst="textPlain">
              <a:avLst>
                <a:gd name="adj" fmla="val 50000"/>
              </a:avLst>
            </a:prstTxWarp>
          </a:bodyPr>
          <a:lstStyle/>
          <a:p>
            <a:pPr algn="ctr"/>
            <a:r>
              <a:rPr lang="nl-NL" sz="3600" kern="10" dirty="0">
                <a:ln w="9525">
                  <a:solidFill>
                    <a:srgbClr val="000000"/>
                  </a:solidFill>
                  <a:round/>
                  <a:headEnd/>
                  <a:tailEnd/>
                </a:ln>
                <a:solidFill>
                  <a:srgbClr val="0000FF"/>
                </a:solidFill>
                <a:latin typeface="Arial Black"/>
              </a:rPr>
              <a:t>FILTERS</a:t>
            </a:r>
          </a:p>
        </p:txBody>
      </p:sp>
      <p:pic>
        <p:nvPicPr>
          <p:cNvPr id="23576" name="Picture 24" descr="commodel2"/>
          <p:cNvPicPr>
            <a:picLocks noChangeAspect="1" noChangeArrowheads="1"/>
          </p:cNvPicPr>
          <p:nvPr/>
        </p:nvPicPr>
        <p:blipFill>
          <a:blip r:embed="rId3" cstate="print">
            <a:lum bright="65000" contrast="-46000"/>
          </a:blip>
          <a:srcRect t="40254"/>
          <a:stretch>
            <a:fillRect/>
          </a:stretch>
        </p:blipFill>
        <p:spPr bwMode="auto">
          <a:xfrm>
            <a:off x="3382963" y="3081338"/>
            <a:ext cx="2951162" cy="2752725"/>
          </a:xfrm>
          <a:prstGeom prst="rect">
            <a:avLst/>
          </a:prstGeom>
          <a:solidFill>
            <a:srgbClr val="FFCC99"/>
          </a:solidFill>
          <a:ln w="9525">
            <a:noFill/>
            <a:miter lim="800000"/>
            <a:headEnd/>
            <a:tailEnd/>
          </a:ln>
        </p:spPr>
      </p:pic>
      <p:sp>
        <p:nvSpPr>
          <p:cNvPr id="23566" name="WordArt 14"/>
          <p:cNvSpPr>
            <a:spLocks noChangeArrowheads="1" noChangeShapeType="1"/>
          </p:cNvSpPr>
          <p:nvPr/>
        </p:nvSpPr>
        <p:spPr bwMode="auto">
          <a:xfrm>
            <a:off x="3513138" y="1731963"/>
            <a:ext cx="2636837" cy="304800"/>
          </a:xfrm>
          <a:prstGeom prst="rect">
            <a:avLst/>
          </a:prstGeom>
        </p:spPr>
        <p:txBody>
          <a:bodyPr wrap="none" fromWordArt="1">
            <a:prstTxWarp prst="textPlain">
              <a:avLst>
                <a:gd name="adj" fmla="val 50000"/>
              </a:avLst>
            </a:prstTxWarp>
          </a:bodyPr>
          <a:lstStyle/>
          <a:p>
            <a:pPr algn="ctr"/>
            <a:r>
              <a:rPr lang="nl-NL" sz="3600" kern="10" spc="720" dirty="0">
                <a:ln w="9525">
                  <a:noFill/>
                  <a:round/>
                  <a:headEnd/>
                  <a:tailEnd/>
                </a:ln>
                <a:gradFill rotWithShape="1">
                  <a:gsLst>
                    <a:gs pos="0">
                      <a:srgbClr val="000076"/>
                    </a:gs>
                    <a:gs pos="100000">
                      <a:srgbClr val="99CCFF"/>
                    </a:gs>
                  </a:gsLst>
                  <a:lin ang="0" scaled="1"/>
                </a:gradFill>
                <a:effectLst>
                  <a:outerShdw dist="45791" dir="3378596" algn="ctr" rotWithShape="0">
                    <a:srgbClr val="4D4D4D"/>
                  </a:outerShdw>
                </a:effectLst>
                <a:latin typeface="Arial Black"/>
              </a:rPr>
              <a:t>Weglaten</a:t>
            </a:r>
          </a:p>
        </p:txBody>
      </p:sp>
      <p:sp>
        <p:nvSpPr>
          <p:cNvPr id="23567" name="WordArt 15"/>
          <p:cNvSpPr>
            <a:spLocks noChangeArrowheads="1" noChangeShapeType="1"/>
          </p:cNvSpPr>
          <p:nvPr/>
        </p:nvSpPr>
        <p:spPr bwMode="auto">
          <a:xfrm>
            <a:off x="3556000" y="2074863"/>
            <a:ext cx="2641600" cy="419100"/>
          </a:xfrm>
          <a:prstGeom prst="rect">
            <a:avLst/>
          </a:prstGeom>
        </p:spPr>
        <p:txBody>
          <a:bodyPr wrap="none" fromWordArt="1">
            <a:prstTxWarp prst="textWave1">
              <a:avLst>
                <a:gd name="adj1" fmla="val 20644"/>
                <a:gd name="adj2" fmla="val 3181"/>
              </a:avLst>
            </a:prstTxWarp>
          </a:bodyPr>
          <a:lstStyle/>
          <a:p>
            <a:pPr algn="ctr"/>
            <a:r>
              <a:rPr lang="nl-NL" sz="3600" b="1" kern="10" dirty="0">
                <a:ln w="9525">
                  <a:noFill/>
                  <a:round/>
                  <a:headEnd/>
                  <a:tailEnd/>
                </a:ln>
                <a:solidFill>
                  <a:srgbClr val="0000FF"/>
                </a:solidFill>
                <a:effectLst>
                  <a:outerShdw dist="53882" dir="2700000" algn="ctr" rotWithShape="0">
                    <a:srgbClr val="C0C0C0"/>
                  </a:outerShdw>
                </a:effectLst>
                <a:latin typeface="Calibri" pitchFamily="34" charset="0"/>
                <a:cs typeface="Times New Roman"/>
              </a:rPr>
              <a:t>Vervormen</a:t>
            </a:r>
          </a:p>
        </p:txBody>
      </p:sp>
      <p:sp>
        <p:nvSpPr>
          <p:cNvPr id="23568" name="WordArt 16"/>
          <p:cNvSpPr>
            <a:spLocks noChangeArrowheads="1" noChangeShapeType="1"/>
          </p:cNvSpPr>
          <p:nvPr/>
        </p:nvSpPr>
        <p:spPr bwMode="auto">
          <a:xfrm>
            <a:off x="3706813" y="2474913"/>
            <a:ext cx="2441575" cy="342900"/>
          </a:xfrm>
          <a:prstGeom prst="rect">
            <a:avLst/>
          </a:prstGeom>
        </p:spPr>
        <p:txBody>
          <a:bodyPr wrap="none" fromWordArt="1">
            <a:prstTxWarp prst="textPlain">
              <a:avLst>
                <a:gd name="adj" fmla="val 50000"/>
              </a:avLst>
            </a:prstTxWarp>
          </a:bodyPr>
          <a:lstStyle/>
          <a:p>
            <a:pPr algn="ctr"/>
            <a:r>
              <a:rPr lang="nl-NL" sz="3600" kern="10" dirty="0">
                <a:ln w="9525">
                  <a:solidFill>
                    <a:srgbClr val="000000"/>
                  </a:solidFill>
                  <a:round/>
                  <a:headEnd/>
                  <a:tailEnd/>
                </a:ln>
                <a:solidFill>
                  <a:srgbClr val="0000FF"/>
                </a:solidFill>
                <a:latin typeface="Arial Black"/>
              </a:rPr>
              <a:t>Generaliseren</a:t>
            </a:r>
          </a:p>
        </p:txBody>
      </p:sp>
      <p:sp>
        <p:nvSpPr>
          <p:cNvPr id="23578" name="AutoShape 26"/>
          <p:cNvSpPr>
            <a:spLocks noChangeArrowheads="1"/>
          </p:cNvSpPr>
          <p:nvPr/>
        </p:nvSpPr>
        <p:spPr bwMode="auto">
          <a:xfrm rot="2898783">
            <a:off x="2467769" y="2413794"/>
            <a:ext cx="1436687" cy="1063625"/>
          </a:xfrm>
          <a:prstGeom prst="leftArrow">
            <a:avLst>
              <a:gd name="adj1" fmla="val 50000"/>
              <a:gd name="adj2" fmla="val 33769"/>
            </a:avLst>
          </a:prstGeom>
          <a:solidFill>
            <a:srgbClr val="FFFF00"/>
          </a:solidFill>
          <a:ln w="9525">
            <a:solidFill>
              <a:srgbClr val="000000"/>
            </a:solidFill>
            <a:miter lim="800000"/>
            <a:headEnd/>
            <a:tailEnd/>
          </a:ln>
        </p:spPr>
        <p:txBody>
          <a:bodyPr/>
          <a:lstStyle/>
          <a:p>
            <a:endParaRPr lang="en-US"/>
          </a:p>
        </p:txBody>
      </p:sp>
      <p:sp>
        <p:nvSpPr>
          <p:cNvPr id="23585" name="AutoShape 33"/>
          <p:cNvSpPr>
            <a:spLocks noChangeArrowheads="1"/>
          </p:cNvSpPr>
          <p:nvPr/>
        </p:nvSpPr>
        <p:spPr bwMode="auto">
          <a:xfrm rot="-8209209">
            <a:off x="2044700" y="5062538"/>
            <a:ext cx="3111500" cy="692150"/>
          </a:xfrm>
          <a:prstGeom prst="leftArrow">
            <a:avLst>
              <a:gd name="adj1" fmla="val 50000"/>
              <a:gd name="adj2" fmla="val 112385"/>
            </a:avLst>
          </a:prstGeom>
          <a:solidFill>
            <a:srgbClr val="FFFF00"/>
          </a:solidFill>
          <a:ln w="38100">
            <a:solidFill>
              <a:srgbClr val="FF0000"/>
            </a:solidFill>
            <a:miter lim="800000"/>
            <a:headEnd/>
            <a:tailEnd/>
          </a:ln>
        </p:spPr>
        <p:txBody>
          <a:bodyPr/>
          <a:lstStyle/>
          <a:p>
            <a:endParaRPr lang="en-US"/>
          </a:p>
        </p:txBody>
      </p:sp>
      <p:grpSp>
        <p:nvGrpSpPr>
          <p:cNvPr id="3" name="Group 36"/>
          <p:cNvGrpSpPr>
            <a:grpSpLocks/>
          </p:cNvGrpSpPr>
          <p:nvPr/>
        </p:nvGrpSpPr>
        <p:grpSpPr bwMode="auto">
          <a:xfrm>
            <a:off x="6089650" y="2879725"/>
            <a:ext cx="1100138" cy="1733550"/>
            <a:chOff x="3836" y="1814"/>
            <a:chExt cx="693" cy="1092"/>
          </a:xfrm>
        </p:grpSpPr>
        <p:sp>
          <p:nvSpPr>
            <p:cNvPr id="26645" name="AutoShape 17"/>
            <p:cNvSpPr>
              <a:spLocks noChangeArrowheads="1"/>
            </p:cNvSpPr>
            <p:nvPr/>
          </p:nvSpPr>
          <p:spPr bwMode="auto">
            <a:xfrm rot="-1395084">
              <a:off x="3836" y="1814"/>
              <a:ext cx="432" cy="288"/>
            </a:xfrm>
            <a:prstGeom prst="leftArrow">
              <a:avLst>
                <a:gd name="adj1" fmla="val 50000"/>
                <a:gd name="adj2" fmla="val 37500"/>
              </a:avLst>
            </a:prstGeom>
            <a:solidFill>
              <a:srgbClr val="FFFF00"/>
            </a:solidFill>
            <a:ln w="9525">
              <a:solidFill>
                <a:srgbClr val="000000"/>
              </a:solidFill>
              <a:miter lim="800000"/>
              <a:headEnd/>
              <a:tailEnd/>
            </a:ln>
          </p:spPr>
          <p:txBody>
            <a:bodyPr/>
            <a:lstStyle/>
            <a:p>
              <a:endParaRPr lang="en-US"/>
            </a:p>
          </p:txBody>
        </p:sp>
        <p:sp>
          <p:nvSpPr>
            <p:cNvPr id="26646" name="AutoShape 18"/>
            <p:cNvSpPr>
              <a:spLocks noChangeArrowheads="1"/>
            </p:cNvSpPr>
            <p:nvPr/>
          </p:nvSpPr>
          <p:spPr bwMode="auto">
            <a:xfrm rot="-1568690">
              <a:off x="3979" y="2166"/>
              <a:ext cx="504" cy="288"/>
            </a:xfrm>
            <a:prstGeom prst="leftArrow">
              <a:avLst>
                <a:gd name="adj1" fmla="val 50000"/>
                <a:gd name="adj2" fmla="val 43750"/>
              </a:avLst>
            </a:prstGeom>
            <a:solidFill>
              <a:srgbClr val="FFFF00"/>
            </a:solidFill>
            <a:ln w="9525">
              <a:solidFill>
                <a:srgbClr val="000000"/>
              </a:solidFill>
              <a:miter lim="800000"/>
              <a:headEnd/>
              <a:tailEnd/>
            </a:ln>
          </p:spPr>
          <p:txBody>
            <a:bodyPr/>
            <a:lstStyle/>
            <a:p>
              <a:endParaRPr lang="en-US"/>
            </a:p>
          </p:txBody>
        </p:sp>
        <p:sp>
          <p:nvSpPr>
            <p:cNvPr id="26647" name="AutoShape 19"/>
            <p:cNvSpPr>
              <a:spLocks noChangeArrowheads="1"/>
            </p:cNvSpPr>
            <p:nvPr/>
          </p:nvSpPr>
          <p:spPr bwMode="auto">
            <a:xfrm rot="-2625491">
              <a:off x="3953" y="2618"/>
              <a:ext cx="576" cy="288"/>
            </a:xfrm>
            <a:prstGeom prst="leftArrow">
              <a:avLst>
                <a:gd name="adj1" fmla="val 50000"/>
                <a:gd name="adj2" fmla="val 50000"/>
              </a:avLst>
            </a:prstGeom>
            <a:solidFill>
              <a:srgbClr val="FFFF00"/>
            </a:solidFill>
            <a:ln w="9525">
              <a:solidFill>
                <a:srgbClr val="000000"/>
              </a:solidFill>
              <a:miter lim="800000"/>
              <a:headEnd/>
              <a:tailEnd/>
            </a:ln>
          </p:spPr>
          <p:txBody>
            <a:bodyPr/>
            <a:lstStyle/>
            <a:p>
              <a:endParaRPr lang="en-US"/>
            </a:p>
          </p:txBody>
        </p:sp>
      </p:grpSp>
      <p:sp>
        <p:nvSpPr>
          <p:cNvPr id="26644" name="Rectangle 6"/>
          <p:cNvSpPr>
            <a:spLocks noChangeArrowheads="1"/>
          </p:cNvSpPr>
          <p:nvPr/>
        </p:nvSpPr>
        <p:spPr bwMode="auto">
          <a:xfrm>
            <a:off x="1295400" y="-27384"/>
            <a:ext cx="6324600" cy="762000"/>
          </a:xfrm>
          <a:prstGeom prst="rect">
            <a:avLst/>
          </a:prstGeom>
          <a:solidFill>
            <a:srgbClr val="CCFF66"/>
          </a:solidFill>
          <a:ln w="9525">
            <a:noFill/>
            <a:miter lim="800000"/>
            <a:headEnd/>
            <a:tailEnd/>
          </a:ln>
        </p:spPr>
        <p:txBody>
          <a:bodyPr anchor="ctr"/>
          <a:lstStyle/>
          <a:p>
            <a:pPr algn="ctr"/>
            <a:r>
              <a:rPr lang="nl-NL" sz="4400" b="1" dirty="0">
                <a:solidFill>
                  <a:srgbClr val="0000FF"/>
                </a:solidFill>
                <a:latin typeface="Arial" charset="0"/>
                <a:cs typeface="Arial" charset="0"/>
              </a:rPr>
              <a:t>Hoe Communiceer je?</a:t>
            </a:r>
          </a:p>
        </p:txBody>
      </p:sp>
      <p:sp>
        <p:nvSpPr>
          <p:cNvPr id="28" name="Tekstvak 27"/>
          <p:cNvSpPr txBox="1"/>
          <p:nvPr/>
        </p:nvSpPr>
        <p:spPr>
          <a:xfrm rot="20913869">
            <a:off x="3350982" y="3686970"/>
            <a:ext cx="2962671" cy="584775"/>
          </a:xfrm>
          <a:prstGeom prst="rect">
            <a:avLst/>
          </a:prstGeom>
          <a:solidFill>
            <a:srgbClr val="C9C9FF"/>
          </a:solidFill>
        </p:spPr>
        <p:txBody>
          <a:bodyPr wrap="none" rtlCol="0">
            <a:spAutoFit/>
          </a:bodyPr>
          <a:lstStyle/>
          <a:p>
            <a:r>
              <a:rPr lang="nl-NL" sz="3200" b="1" dirty="0">
                <a:solidFill>
                  <a:srgbClr val="0000FF"/>
                </a:solidFill>
                <a:latin typeface="Arial" pitchFamily="34" charset="0"/>
                <a:cs typeface="Arial" pitchFamily="34" charset="0"/>
              </a:rPr>
              <a:t>Herinneringen</a:t>
            </a:r>
          </a:p>
        </p:txBody>
      </p:sp>
      <p:sp>
        <p:nvSpPr>
          <p:cNvPr id="30" name="Afgeronde rechthoek 29"/>
          <p:cNvSpPr/>
          <p:nvPr/>
        </p:nvSpPr>
        <p:spPr>
          <a:xfrm rot="19826750">
            <a:off x="36365" y="926087"/>
            <a:ext cx="3463131" cy="1792959"/>
          </a:xfrm>
          <a:prstGeom prst="roundRect">
            <a:avLst/>
          </a:prstGeom>
          <a:solidFill>
            <a:srgbClr val="EE5444"/>
          </a:solidFill>
          <a:ln>
            <a:solidFill>
              <a:srgbClr val="920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Verander de </a:t>
            </a:r>
          </a:p>
          <a:p>
            <a:pPr algn="ctr"/>
            <a:r>
              <a:rPr lang="nl-NL"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submodaliteiten </a:t>
            </a:r>
          </a:p>
          <a:p>
            <a:pPr algn="ctr"/>
            <a:r>
              <a:rPr lang="nl-NL"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Van je interne </a:t>
            </a:r>
          </a:p>
          <a:p>
            <a:pPr algn="ctr"/>
            <a:r>
              <a:rPr lang="nl-NL"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voorstelling</a:t>
            </a:r>
          </a:p>
        </p:txBody>
      </p:sp>
      <p:sp>
        <p:nvSpPr>
          <p:cNvPr id="31" name="AutoShape 28"/>
          <p:cNvSpPr>
            <a:spLocks noChangeArrowheads="1"/>
          </p:cNvSpPr>
          <p:nvPr/>
        </p:nvSpPr>
        <p:spPr bwMode="auto">
          <a:xfrm>
            <a:off x="1499965" y="2780928"/>
            <a:ext cx="839787" cy="576064"/>
          </a:xfrm>
          <a:prstGeom prst="upDownArrow">
            <a:avLst>
              <a:gd name="adj1" fmla="val 50000"/>
              <a:gd name="adj2" fmla="val 20000"/>
            </a:avLst>
          </a:prstGeom>
          <a:solidFill>
            <a:srgbClr val="EE5444"/>
          </a:solidFill>
          <a:ln w="38100">
            <a:solidFill>
              <a:srgbClr val="FF0000"/>
            </a:solidFill>
            <a:miter lim="800000"/>
            <a:headEnd/>
            <a:tailEnd/>
          </a:ln>
        </p:spPr>
        <p:txBody>
          <a:bodyPr wrap="none" anchor="ctr"/>
          <a:lstStyle/>
          <a:p>
            <a:endParaRPr lang="en-US"/>
          </a:p>
        </p:txBody>
      </p:sp>
      <p:sp>
        <p:nvSpPr>
          <p:cNvPr id="32" name="AutoShape 29"/>
          <p:cNvSpPr>
            <a:spLocks noChangeArrowheads="1"/>
          </p:cNvSpPr>
          <p:nvPr/>
        </p:nvSpPr>
        <p:spPr bwMode="auto">
          <a:xfrm>
            <a:off x="520700" y="3373438"/>
            <a:ext cx="2519363" cy="930275"/>
          </a:xfrm>
          <a:prstGeom prst="roundRect">
            <a:avLst>
              <a:gd name="adj" fmla="val 16667"/>
            </a:avLst>
          </a:prstGeom>
          <a:solidFill>
            <a:srgbClr val="EE5444"/>
          </a:solidFill>
          <a:ln w="9525">
            <a:solidFill>
              <a:srgbClr val="0000FF"/>
            </a:solidFill>
            <a:round/>
            <a:headEnd/>
            <a:tailEnd/>
          </a:ln>
        </p:spPr>
        <p:txBody>
          <a:bodyPr wrap="none" anchor="ctr"/>
          <a:lstStyle/>
          <a:p>
            <a:pPr algn="ctr"/>
            <a:r>
              <a:rPr lang="nl-NL" b="1" dirty="0">
                <a:solidFill>
                  <a:srgbClr val="3333CC"/>
                </a:solidFill>
                <a:latin typeface="Calibri" pitchFamily="34" charset="0"/>
              </a:rPr>
              <a:t>Andere stemming</a:t>
            </a:r>
          </a:p>
        </p:txBody>
      </p:sp>
      <p:sp>
        <p:nvSpPr>
          <p:cNvPr id="33" name="AutoShape 30"/>
          <p:cNvSpPr>
            <a:spLocks noChangeArrowheads="1"/>
          </p:cNvSpPr>
          <p:nvPr/>
        </p:nvSpPr>
        <p:spPr bwMode="auto">
          <a:xfrm>
            <a:off x="1381125" y="4510088"/>
            <a:ext cx="839788" cy="896937"/>
          </a:xfrm>
          <a:prstGeom prst="upDownArrow">
            <a:avLst>
              <a:gd name="adj1" fmla="val 50000"/>
              <a:gd name="adj2" fmla="val 21361"/>
            </a:avLst>
          </a:prstGeom>
          <a:solidFill>
            <a:srgbClr val="EE5444"/>
          </a:solidFill>
          <a:ln w="38100">
            <a:solidFill>
              <a:srgbClr val="FF0000"/>
            </a:solidFill>
            <a:miter lim="800000"/>
            <a:headEnd/>
            <a:tailEnd/>
          </a:ln>
        </p:spPr>
        <p:txBody>
          <a:bodyPr wrap="none" anchor="ctr"/>
          <a:lstStyle/>
          <a:p>
            <a:endParaRPr lang="en-US"/>
          </a:p>
        </p:txBody>
      </p:sp>
      <p:sp>
        <p:nvSpPr>
          <p:cNvPr id="34" name="AutoShape 31"/>
          <p:cNvSpPr>
            <a:spLocks noChangeArrowheads="1"/>
          </p:cNvSpPr>
          <p:nvPr/>
        </p:nvSpPr>
        <p:spPr bwMode="auto">
          <a:xfrm>
            <a:off x="530225" y="5573713"/>
            <a:ext cx="2519363" cy="854075"/>
          </a:xfrm>
          <a:prstGeom prst="roundRect">
            <a:avLst>
              <a:gd name="adj" fmla="val 16667"/>
            </a:avLst>
          </a:prstGeom>
          <a:solidFill>
            <a:srgbClr val="EE5444"/>
          </a:solidFill>
          <a:ln w="9525">
            <a:solidFill>
              <a:srgbClr val="0000FF"/>
            </a:solidFill>
            <a:round/>
            <a:headEnd/>
            <a:tailEnd/>
          </a:ln>
        </p:spPr>
        <p:txBody>
          <a:bodyPr wrap="none" anchor="ctr"/>
          <a:lstStyle/>
          <a:p>
            <a:pPr algn="ctr"/>
            <a:r>
              <a:rPr lang="nl-NL" b="1" dirty="0">
                <a:solidFill>
                  <a:srgbClr val="3333CC"/>
                </a:solidFill>
                <a:latin typeface="Calibri" pitchFamily="34" charset="0"/>
              </a:rPr>
              <a:t>Andere fysiologie</a:t>
            </a:r>
          </a:p>
        </p:txBody>
      </p:sp>
      <p:sp>
        <p:nvSpPr>
          <p:cNvPr id="35" name="AutoShape 33"/>
          <p:cNvSpPr>
            <a:spLocks noChangeArrowheads="1"/>
          </p:cNvSpPr>
          <p:nvPr/>
        </p:nvSpPr>
        <p:spPr bwMode="auto">
          <a:xfrm rot="-8209209">
            <a:off x="2197100" y="5214938"/>
            <a:ext cx="3111500" cy="692150"/>
          </a:xfrm>
          <a:prstGeom prst="leftArrow">
            <a:avLst>
              <a:gd name="adj1" fmla="val 50000"/>
              <a:gd name="adj2" fmla="val 112385"/>
            </a:avLst>
          </a:prstGeom>
          <a:solidFill>
            <a:srgbClr val="EE5444"/>
          </a:solidFill>
          <a:ln w="38100">
            <a:solidFill>
              <a:srgbClr val="FF0000"/>
            </a:solidFill>
            <a:miter lim="800000"/>
            <a:headEnd/>
            <a:tailEnd/>
          </a:ln>
        </p:spPr>
        <p:txBody>
          <a:bodyPr/>
          <a:lstStyle/>
          <a:p>
            <a:endParaRPr lang="en-US"/>
          </a:p>
        </p:txBody>
      </p:sp>
      <p:sp>
        <p:nvSpPr>
          <p:cNvPr id="36" name="AutoShape 32"/>
          <p:cNvSpPr>
            <a:spLocks noChangeArrowheads="1"/>
          </p:cNvSpPr>
          <p:nvPr/>
        </p:nvSpPr>
        <p:spPr bwMode="auto">
          <a:xfrm>
            <a:off x="4583113" y="6221413"/>
            <a:ext cx="2519362" cy="717550"/>
          </a:xfrm>
          <a:prstGeom prst="roundRect">
            <a:avLst>
              <a:gd name="adj" fmla="val 16667"/>
            </a:avLst>
          </a:prstGeom>
          <a:solidFill>
            <a:srgbClr val="EE5444"/>
          </a:solidFill>
          <a:ln w="9525">
            <a:solidFill>
              <a:srgbClr val="0000FF"/>
            </a:solidFill>
            <a:round/>
            <a:headEnd/>
            <a:tailEnd/>
          </a:ln>
        </p:spPr>
        <p:txBody>
          <a:bodyPr wrap="none" anchor="ctr"/>
          <a:lstStyle/>
          <a:p>
            <a:pPr algn="ctr"/>
            <a:r>
              <a:rPr lang="nl-NL" b="1" dirty="0">
                <a:solidFill>
                  <a:srgbClr val="3333CC"/>
                </a:solidFill>
                <a:latin typeface="Calibri" pitchFamily="34" charset="0"/>
              </a:rPr>
              <a:t>Ander gedrag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5"/>
                                        </p:tgtEl>
                                        <p:attrNameLst>
                                          <p:attrName>style.visibility</p:attrName>
                                        </p:attrNameLst>
                                      </p:cBhvr>
                                      <p:to>
                                        <p:strVal val="visible"/>
                                      </p:to>
                                    </p:set>
                                    <p:anim calcmode="lin" valueType="num">
                                      <p:cBhvr additive="base">
                                        <p:cTn id="19" dur="500" fill="hold"/>
                                        <p:tgtEl>
                                          <p:spTgt spid="23565"/>
                                        </p:tgtEl>
                                        <p:attrNameLst>
                                          <p:attrName>ppt_x</p:attrName>
                                        </p:attrNameLst>
                                      </p:cBhvr>
                                      <p:tavLst>
                                        <p:tav tm="0">
                                          <p:val>
                                            <p:strVal val="0-#ppt_w/2"/>
                                          </p:val>
                                        </p:tav>
                                        <p:tav tm="100000">
                                          <p:val>
                                            <p:strVal val="#ppt_x"/>
                                          </p:val>
                                        </p:tav>
                                      </p:tavLst>
                                    </p:anim>
                                    <p:anim calcmode="lin" valueType="num">
                                      <p:cBhvr additive="base">
                                        <p:cTn id="20" dur="500" fill="hold"/>
                                        <p:tgtEl>
                                          <p:spTgt spid="2356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66"/>
                                        </p:tgtEl>
                                        <p:attrNameLst>
                                          <p:attrName>style.visibility</p:attrName>
                                        </p:attrNameLst>
                                      </p:cBhvr>
                                      <p:to>
                                        <p:strVal val="visible"/>
                                      </p:to>
                                    </p:set>
                                    <p:anim calcmode="lin" valueType="num">
                                      <p:cBhvr additive="base">
                                        <p:cTn id="25" dur="500" fill="hold"/>
                                        <p:tgtEl>
                                          <p:spTgt spid="23566"/>
                                        </p:tgtEl>
                                        <p:attrNameLst>
                                          <p:attrName>ppt_x</p:attrName>
                                        </p:attrNameLst>
                                      </p:cBhvr>
                                      <p:tavLst>
                                        <p:tav tm="0">
                                          <p:val>
                                            <p:strVal val="0-#ppt_w/2"/>
                                          </p:val>
                                        </p:tav>
                                        <p:tav tm="100000">
                                          <p:val>
                                            <p:strVal val="#ppt_x"/>
                                          </p:val>
                                        </p:tav>
                                      </p:tavLst>
                                    </p:anim>
                                    <p:anim calcmode="lin" valueType="num">
                                      <p:cBhvr additive="base">
                                        <p:cTn id="26" dur="500" fill="hold"/>
                                        <p:tgtEl>
                                          <p:spTgt spid="2356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67"/>
                                        </p:tgtEl>
                                        <p:attrNameLst>
                                          <p:attrName>style.visibility</p:attrName>
                                        </p:attrNameLst>
                                      </p:cBhvr>
                                      <p:to>
                                        <p:strVal val="visible"/>
                                      </p:to>
                                    </p:set>
                                    <p:anim calcmode="lin" valueType="num">
                                      <p:cBhvr additive="base">
                                        <p:cTn id="31" dur="500" fill="hold"/>
                                        <p:tgtEl>
                                          <p:spTgt spid="23567"/>
                                        </p:tgtEl>
                                        <p:attrNameLst>
                                          <p:attrName>ppt_x</p:attrName>
                                        </p:attrNameLst>
                                      </p:cBhvr>
                                      <p:tavLst>
                                        <p:tav tm="0">
                                          <p:val>
                                            <p:strVal val="0-#ppt_w/2"/>
                                          </p:val>
                                        </p:tav>
                                        <p:tav tm="100000">
                                          <p:val>
                                            <p:strVal val="#ppt_x"/>
                                          </p:val>
                                        </p:tav>
                                      </p:tavLst>
                                    </p:anim>
                                    <p:anim calcmode="lin" valueType="num">
                                      <p:cBhvr additive="base">
                                        <p:cTn id="32" dur="500" fill="hold"/>
                                        <p:tgtEl>
                                          <p:spTgt spid="2356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68"/>
                                        </p:tgtEl>
                                        <p:attrNameLst>
                                          <p:attrName>style.visibility</p:attrName>
                                        </p:attrNameLst>
                                      </p:cBhvr>
                                      <p:to>
                                        <p:strVal val="visible"/>
                                      </p:to>
                                    </p:set>
                                    <p:anim calcmode="lin" valueType="num">
                                      <p:cBhvr additive="base">
                                        <p:cTn id="37" dur="500" fill="hold"/>
                                        <p:tgtEl>
                                          <p:spTgt spid="23568"/>
                                        </p:tgtEl>
                                        <p:attrNameLst>
                                          <p:attrName>ppt_x</p:attrName>
                                        </p:attrNameLst>
                                      </p:cBhvr>
                                      <p:tavLst>
                                        <p:tav tm="0">
                                          <p:val>
                                            <p:strVal val="0-#ppt_w/2"/>
                                          </p:val>
                                        </p:tav>
                                        <p:tav tm="100000">
                                          <p:val>
                                            <p:strVal val="#ppt_x"/>
                                          </p:val>
                                        </p:tav>
                                      </p:tavLst>
                                    </p:anim>
                                    <p:anim calcmode="lin" valueType="num">
                                      <p:cBhvr additive="base">
                                        <p:cTn id="38" dur="500" fill="hold"/>
                                        <p:tgtEl>
                                          <p:spTgt spid="2356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3576"/>
                                        </p:tgtEl>
                                        <p:attrNameLst>
                                          <p:attrName>style.visibility</p:attrName>
                                        </p:attrNameLst>
                                      </p:cBhvr>
                                      <p:to>
                                        <p:strVal val="visible"/>
                                      </p:to>
                                    </p:set>
                                    <p:anim calcmode="lin" valueType="num">
                                      <p:cBhvr additive="base">
                                        <p:cTn id="43" dur="500" fill="hold"/>
                                        <p:tgtEl>
                                          <p:spTgt spid="23576"/>
                                        </p:tgtEl>
                                        <p:attrNameLst>
                                          <p:attrName>ppt_x</p:attrName>
                                        </p:attrNameLst>
                                      </p:cBhvr>
                                      <p:tavLst>
                                        <p:tav tm="0">
                                          <p:val>
                                            <p:strVal val="0-#ppt_w/2"/>
                                          </p:val>
                                        </p:tav>
                                        <p:tav tm="100000">
                                          <p:val>
                                            <p:strVal val="#ppt_x"/>
                                          </p:val>
                                        </p:tav>
                                      </p:tavLst>
                                    </p:anim>
                                    <p:anim calcmode="lin" valueType="num">
                                      <p:cBhvr additive="base">
                                        <p:cTn id="44" dur="500" fill="hold"/>
                                        <p:tgtEl>
                                          <p:spTgt spid="2357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3578"/>
                                        </p:tgtEl>
                                        <p:attrNameLst>
                                          <p:attrName>style.visibility</p:attrName>
                                        </p:attrNameLst>
                                      </p:cBhvr>
                                      <p:to>
                                        <p:strVal val="visible"/>
                                      </p:to>
                                    </p:set>
                                    <p:anim calcmode="lin" valueType="num">
                                      <p:cBhvr additive="base">
                                        <p:cTn id="55" dur="500" fill="hold"/>
                                        <p:tgtEl>
                                          <p:spTgt spid="23578"/>
                                        </p:tgtEl>
                                        <p:attrNameLst>
                                          <p:attrName>ppt_x</p:attrName>
                                        </p:attrNameLst>
                                      </p:cBhvr>
                                      <p:tavLst>
                                        <p:tav tm="0">
                                          <p:val>
                                            <p:strVal val="0-#ppt_w/2"/>
                                          </p:val>
                                        </p:tav>
                                        <p:tav tm="100000">
                                          <p:val>
                                            <p:strVal val="#ppt_x"/>
                                          </p:val>
                                        </p:tav>
                                      </p:tavLst>
                                    </p:anim>
                                    <p:anim calcmode="lin" valueType="num">
                                      <p:cBhvr additive="base">
                                        <p:cTn id="56" dur="500" fill="hold"/>
                                        <p:tgtEl>
                                          <p:spTgt spid="2357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3579"/>
                                        </p:tgtEl>
                                        <p:attrNameLst>
                                          <p:attrName>style.visibility</p:attrName>
                                        </p:attrNameLst>
                                      </p:cBhvr>
                                      <p:to>
                                        <p:strVal val="visible"/>
                                      </p:to>
                                    </p:set>
                                    <p:anim calcmode="lin" valueType="num">
                                      <p:cBhvr additive="base">
                                        <p:cTn id="61" dur="500" fill="hold"/>
                                        <p:tgtEl>
                                          <p:spTgt spid="23579"/>
                                        </p:tgtEl>
                                        <p:attrNameLst>
                                          <p:attrName>ppt_x</p:attrName>
                                        </p:attrNameLst>
                                      </p:cBhvr>
                                      <p:tavLst>
                                        <p:tav tm="0">
                                          <p:val>
                                            <p:strVal val="0-#ppt_w/2"/>
                                          </p:val>
                                        </p:tav>
                                        <p:tav tm="100000">
                                          <p:val>
                                            <p:strVal val="#ppt_x"/>
                                          </p:val>
                                        </p:tav>
                                      </p:tavLst>
                                    </p:anim>
                                    <p:anim calcmode="lin" valueType="num">
                                      <p:cBhvr additive="base">
                                        <p:cTn id="62" dur="500" fill="hold"/>
                                        <p:tgtEl>
                                          <p:spTgt spid="2357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3580"/>
                                        </p:tgtEl>
                                        <p:attrNameLst>
                                          <p:attrName>style.visibility</p:attrName>
                                        </p:attrNameLst>
                                      </p:cBhvr>
                                      <p:to>
                                        <p:strVal val="visible"/>
                                      </p:to>
                                    </p:set>
                                    <p:anim calcmode="lin" valueType="num">
                                      <p:cBhvr additive="base">
                                        <p:cTn id="67" dur="500" fill="hold"/>
                                        <p:tgtEl>
                                          <p:spTgt spid="23580"/>
                                        </p:tgtEl>
                                        <p:attrNameLst>
                                          <p:attrName>ppt_x</p:attrName>
                                        </p:attrNameLst>
                                      </p:cBhvr>
                                      <p:tavLst>
                                        <p:tav tm="0">
                                          <p:val>
                                            <p:strVal val="0-#ppt_w/2"/>
                                          </p:val>
                                        </p:tav>
                                        <p:tav tm="100000">
                                          <p:val>
                                            <p:strVal val="#ppt_x"/>
                                          </p:val>
                                        </p:tav>
                                      </p:tavLst>
                                    </p:anim>
                                    <p:anim calcmode="lin" valueType="num">
                                      <p:cBhvr additive="base">
                                        <p:cTn id="68" dur="500" fill="hold"/>
                                        <p:tgtEl>
                                          <p:spTgt spid="2358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3581"/>
                                        </p:tgtEl>
                                        <p:attrNameLst>
                                          <p:attrName>style.visibility</p:attrName>
                                        </p:attrNameLst>
                                      </p:cBhvr>
                                      <p:to>
                                        <p:strVal val="visible"/>
                                      </p:to>
                                    </p:set>
                                    <p:anim calcmode="lin" valueType="num">
                                      <p:cBhvr additive="base">
                                        <p:cTn id="73" dur="500" fill="hold"/>
                                        <p:tgtEl>
                                          <p:spTgt spid="23581"/>
                                        </p:tgtEl>
                                        <p:attrNameLst>
                                          <p:attrName>ppt_x</p:attrName>
                                        </p:attrNameLst>
                                      </p:cBhvr>
                                      <p:tavLst>
                                        <p:tav tm="0">
                                          <p:val>
                                            <p:strVal val="0-#ppt_w/2"/>
                                          </p:val>
                                        </p:tav>
                                        <p:tav tm="100000">
                                          <p:val>
                                            <p:strVal val="#ppt_x"/>
                                          </p:val>
                                        </p:tav>
                                      </p:tavLst>
                                    </p:anim>
                                    <p:anim calcmode="lin" valueType="num">
                                      <p:cBhvr additive="base">
                                        <p:cTn id="74" dur="500" fill="hold"/>
                                        <p:tgtEl>
                                          <p:spTgt spid="2358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3582"/>
                                        </p:tgtEl>
                                        <p:attrNameLst>
                                          <p:attrName>style.visibility</p:attrName>
                                        </p:attrNameLst>
                                      </p:cBhvr>
                                      <p:to>
                                        <p:strVal val="visible"/>
                                      </p:to>
                                    </p:set>
                                    <p:anim calcmode="lin" valueType="num">
                                      <p:cBhvr additive="base">
                                        <p:cTn id="79" dur="500" fill="hold"/>
                                        <p:tgtEl>
                                          <p:spTgt spid="23582"/>
                                        </p:tgtEl>
                                        <p:attrNameLst>
                                          <p:attrName>ppt_x</p:attrName>
                                        </p:attrNameLst>
                                      </p:cBhvr>
                                      <p:tavLst>
                                        <p:tav tm="0">
                                          <p:val>
                                            <p:strVal val="0-#ppt_w/2"/>
                                          </p:val>
                                        </p:tav>
                                        <p:tav tm="100000">
                                          <p:val>
                                            <p:strVal val="#ppt_x"/>
                                          </p:val>
                                        </p:tav>
                                      </p:tavLst>
                                    </p:anim>
                                    <p:anim calcmode="lin" valueType="num">
                                      <p:cBhvr additive="base">
                                        <p:cTn id="80" dur="500" fill="hold"/>
                                        <p:tgtEl>
                                          <p:spTgt spid="2358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3583"/>
                                        </p:tgtEl>
                                        <p:attrNameLst>
                                          <p:attrName>style.visibility</p:attrName>
                                        </p:attrNameLst>
                                      </p:cBhvr>
                                      <p:to>
                                        <p:strVal val="visible"/>
                                      </p:to>
                                    </p:set>
                                    <p:anim calcmode="lin" valueType="num">
                                      <p:cBhvr additive="base">
                                        <p:cTn id="85" dur="500" fill="hold"/>
                                        <p:tgtEl>
                                          <p:spTgt spid="23583"/>
                                        </p:tgtEl>
                                        <p:attrNameLst>
                                          <p:attrName>ppt_x</p:attrName>
                                        </p:attrNameLst>
                                      </p:cBhvr>
                                      <p:tavLst>
                                        <p:tav tm="0">
                                          <p:val>
                                            <p:strVal val="0-#ppt_w/2"/>
                                          </p:val>
                                        </p:tav>
                                        <p:tav tm="100000">
                                          <p:val>
                                            <p:strVal val="#ppt_x"/>
                                          </p:val>
                                        </p:tav>
                                      </p:tavLst>
                                    </p:anim>
                                    <p:anim calcmode="lin" valueType="num">
                                      <p:cBhvr additive="base">
                                        <p:cTn id="86" dur="500" fill="hold"/>
                                        <p:tgtEl>
                                          <p:spTgt spid="23583"/>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3585"/>
                                        </p:tgtEl>
                                        <p:attrNameLst>
                                          <p:attrName>style.visibility</p:attrName>
                                        </p:attrNameLst>
                                      </p:cBhvr>
                                      <p:to>
                                        <p:strVal val="visible"/>
                                      </p:to>
                                    </p:set>
                                    <p:anim calcmode="lin" valueType="num">
                                      <p:cBhvr additive="base">
                                        <p:cTn id="91" dur="500" fill="hold"/>
                                        <p:tgtEl>
                                          <p:spTgt spid="23585"/>
                                        </p:tgtEl>
                                        <p:attrNameLst>
                                          <p:attrName>ppt_x</p:attrName>
                                        </p:attrNameLst>
                                      </p:cBhvr>
                                      <p:tavLst>
                                        <p:tav tm="0">
                                          <p:val>
                                            <p:strVal val="0-#ppt_w/2"/>
                                          </p:val>
                                        </p:tav>
                                        <p:tav tm="100000">
                                          <p:val>
                                            <p:strVal val="#ppt_x"/>
                                          </p:val>
                                        </p:tav>
                                      </p:tavLst>
                                    </p:anim>
                                    <p:anim calcmode="lin" valueType="num">
                                      <p:cBhvr additive="base">
                                        <p:cTn id="92" dur="500" fill="hold"/>
                                        <p:tgtEl>
                                          <p:spTgt spid="23585"/>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3584"/>
                                        </p:tgtEl>
                                        <p:attrNameLst>
                                          <p:attrName>style.visibility</p:attrName>
                                        </p:attrNameLst>
                                      </p:cBhvr>
                                      <p:to>
                                        <p:strVal val="visible"/>
                                      </p:to>
                                    </p:set>
                                    <p:anim calcmode="lin" valueType="num">
                                      <p:cBhvr additive="base">
                                        <p:cTn id="97" dur="500" fill="hold"/>
                                        <p:tgtEl>
                                          <p:spTgt spid="23584"/>
                                        </p:tgtEl>
                                        <p:attrNameLst>
                                          <p:attrName>ppt_x</p:attrName>
                                        </p:attrNameLst>
                                      </p:cBhvr>
                                      <p:tavLst>
                                        <p:tav tm="0">
                                          <p:val>
                                            <p:strVal val="0-#ppt_w/2"/>
                                          </p:val>
                                        </p:tav>
                                        <p:tav tm="100000">
                                          <p:val>
                                            <p:strVal val="#ppt_x"/>
                                          </p:val>
                                        </p:tav>
                                      </p:tavLst>
                                    </p:anim>
                                    <p:anim calcmode="lin" valueType="num">
                                      <p:cBhvr additive="base">
                                        <p:cTn id="98" dur="500" fill="hold"/>
                                        <p:tgtEl>
                                          <p:spTgt spid="23584"/>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additive="base">
                                        <p:cTn id="103" dur="500" fill="hold"/>
                                        <p:tgtEl>
                                          <p:spTgt spid="26"/>
                                        </p:tgtEl>
                                        <p:attrNameLst>
                                          <p:attrName>ppt_x</p:attrName>
                                        </p:attrNameLst>
                                      </p:cBhvr>
                                      <p:tavLst>
                                        <p:tav tm="0">
                                          <p:val>
                                            <p:strVal val="0-#ppt_w/2"/>
                                          </p:val>
                                        </p:tav>
                                        <p:tav tm="100000">
                                          <p:val>
                                            <p:strVal val="#ppt_x"/>
                                          </p:val>
                                        </p:tav>
                                      </p:tavLst>
                                    </p:anim>
                                    <p:anim calcmode="lin" valueType="num">
                                      <p:cBhvr additive="base">
                                        <p:cTn id="10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additive="base">
                                        <p:cTn id="109" dur="500" fill="hold"/>
                                        <p:tgtEl>
                                          <p:spTgt spid="27"/>
                                        </p:tgtEl>
                                        <p:attrNameLst>
                                          <p:attrName>ppt_x</p:attrName>
                                        </p:attrNameLst>
                                      </p:cBhvr>
                                      <p:tavLst>
                                        <p:tav tm="0">
                                          <p:val>
                                            <p:strVal val="0-#ppt_w/2"/>
                                          </p:val>
                                        </p:tav>
                                        <p:tav tm="100000">
                                          <p:val>
                                            <p:strVal val="#ppt_x"/>
                                          </p:val>
                                        </p:tav>
                                      </p:tavLst>
                                    </p:anim>
                                    <p:anim calcmode="lin" valueType="num">
                                      <p:cBhvr additive="base">
                                        <p:cTn id="11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500" fill="hold"/>
                                        <p:tgtEl>
                                          <p:spTgt spid="31"/>
                                        </p:tgtEl>
                                        <p:attrNameLst>
                                          <p:attrName>ppt_x</p:attrName>
                                        </p:attrNameLst>
                                      </p:cBhvr>
                                      <p:tavLst>
                                        <p:tav tm="0">
                                          <p:val>
                                            <p:strVal val="0-#ppt_w/2"/>
                                          </p:val>
                                        </p:tav>
                                        <p:tav tm="100000">
                                          <p:val>
                                            <p:strVal val="#ppt_x"/>
                                          </p:val>
                                        </p:tav>
                                      </p:tavLst>
                                    </p:anim>
                                    <p:anim calcmode="lin" valueType="num">
                                      <p:cBhvr additive="base">
                                        <p:cTn id="12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32"/>
                                        </p:tgtEl>
                                        <p:attrNameLst>
                                          <p:attrName>style.visibility</p:attrName>
                                        </p:attrNameLst>
                                      </p:cBhvr>
                                      <p:to>
                                        <p:strVal val="visible"/>
                                      </p:to>
                                    </p:set>
                                    <p:anim calcmode="lin" valueType="num">
                                      <p:cBhvr additive="base">
                                        <p:cTn id="127" dur="500" fill="hold"/>
                                        <p:tgtEl>
                                          <p:spTgt spid="32"/>
                                        </p:tgtEl>
                                        <p:attrNameLst>
                                          <p:attrName>ppt_x</p:attrName>
                                        </p:attrNameLst>
                                      </p:cBhvr>
                                      <p:tavLst>
                                        <p:tav tm="0">
                                          <p:val>
                                            <p:strVal val="0-#ppt_w/2"/>
                                          </p:val>
                                        </p:tav>
                                        <p:tav tm="100000">
                                          <p:val>
                                            <p:strVal val="#ppt_x"/>
                                          </p:val>
                                        </p:tav>
                                      </p:tavLst>
                                    </p:anim>
                                    <p:anim calcmode="lin" valueType="num">
                                      <p:cBhvr additive="base">
                                        <p:cTn id="12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additive="base">
                                        <p:cTn id="133" dur="500" fill="hold"/>
                                        <p:tgtEl>
                                          <p:spTgt spid="33"/>
                                        </p:tgtEl>
                                        <p:attrNameLst>
                                          <p:attrName>ppt_x</p:attrName>
                                        </p:attrNameLst>
                                      </p:cBhvr>
                                      <p:tavLst>
                                        <p:tav tm="0">
                                          <p:val>
                                            <p:strVal val="0-#ppt_w/2"/>
                                          </p:val>
                                        </p:tav>
                                        <p:tav tm="100000">
                                          <p:val>
                                            <p:strVal val="#ppt_x"/>
                                          </p:val>
                                        </p:tav>
                                      </p:tavLst>
                                    </p:anim>
                                    <p:anim calcmode="lin" valueType="num">
                                      <p:cBhvr additive="base">
                                        <p:cTn id="13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additive="base">
                                        <p:cTn id="139" dur="500" fill="hold"/>
                                        <p:tgtEl>
                                          <p:spTgt spid="34"/>
                                        </p:tgtEl>
                                        <p:attrNameLst>
                                          <p:attrName>ppt_x</p:attrName>
                                        </p:attrNameLst>
                                      </p:cBhvr>
                                      <p:tavLst>
                                        <p:tav tm="0">
                                          <p:val>
                                            <p:strVal val="0-#ppt_w/2"/>
                                          </p:val>
                                        </p:tav>
                                        <p:tav tm="100000">
                                          <p:val>
                                            <p:strVal val="#ppt_x"/>
                                          </p:val>
                                        </p:tav>
                                      </p:tavLst>
                                    </p:anim>
                                    <p:anim calcmode="lin" valueType="num">
                                      <p:cBhvr additive="base">
                                        <p:cTn id="1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35"/>
                                        </p:tgtEl>
                                        <p:attrNameLst>
                                          <p:attrName>style.visibility</p:attrName>
                                        </p:attrNameLst>
                                      </p:cBhvr>
                                      <p:to>
                                        <p:strVal val="visible"/>
                                      </p:to>
                                    </p:set>
                                    <p:anim calcmode="lin" valueType="num">
                                      <p:cBhvr additive="base">
                                        <p:cTn id="145" dur="500" fill="hold"/>
                                        <p:tgtEl>
                                          <p:spTgt spid="35"/>
                                        </p:tgtEl>
                                        <p:attrNameLst>
                                          <p:attrName>ppt_x</p:attrName>
                                        </p:attrNameLst>
                                      </p:cBhvr>
                                      <p:tavLst>
                                        <p:tav tm="0">
                                          <p:val>
                                            <p:strVal val="0-#ppt_w/2"/>
                                          </p:val>
                                        </p:tav>
                                        <p:tav tm="100000">
                                          <p:val>
                                            <p:strVal val="#ppt_x"/>
                                          </p:val>
                                        </p:tav>
                                      </p:tavLst>
                                    </p:anim>
                                    <p:anim calcmode="lin" valueType="num">
                                      <p:cBhvr additive="base">
                                        <p:cTn id="14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36"/>
                                        </p:tgtEl>
                                        <p:attrNameLst>
                                          <p:attrName>style.visibility</p:attrName>
                                        </p:attrNameLst>
                                      </p:cBhvr>
                                      <p:to>
                                        <p:strVal val="visible"/>
                                      </p:to>
                                    </p:set>
                                    <p:anim calcmode="lin" valueType="num">
                                      <p:cBhvr additive="base">
                                        <p:cTn id="151" dur="500" fill="hold"/>
                                        <p:tgtEl>
                                          <p:spTgt spid="36"/>
                                        </p:tgtEl>
                                        <p:attrNameLst>
                                          <p:attrName>ppt_x</p:attrName>
                                        </p:attrNameLst>
                                      </p:cBhvr>
                                      <p:tavLst>
                                        <p:tav tm="0">
                                          <p:val>
                                            <p:strVal val="0-#ppt_w/2"/>
                                          </p:val>
                                        </p:tav>
                                        <p:tav tm="100000">
                                          <p:val>
                                            <p:strVal val="#ppt_x"/>
                                          </p:val>
                                        </p:tav>
                                      </p:tavLst>
                                    </p:anim>
                                    <p:anim calcmode="lin" valueType="num">
                                      <p:cBhvr additive="base">
                                        <p:cTn id="152"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3584" grpId="0" animBg="1" autoUpdateAnimBg="0"/>
      <p:bldP spid="23579" grpId="0" animBg="1" autoUpdateAnimBg="0"/>
      <p:bldP spid="23580" grpId="0" animBg="1"/>
      <p:bldP spid="23581" grpId="0" animBg="1" autoUpdateAnimBg="0"/>
      <p:bldP spid="23582" grpId="0" animBg="1"/>
      <p:bldP spid="23583" grpId="0" animBg="1" autoUpdateAnimBg="0"/>
      <p:bldP spid="23565" grpId="0" animBg="1"/>
      <p:bldP spid="23566" grpId="0" animBg="1"/>
      <p:bldP spid="23567" grpId="0" animBg="1"/>
      <p:bldP spid="23568" grpId="0" animBg="1"/>
      <p:bldP spid="23578" grpId="0" animBg="1"/>
      <p:bldP spid="23585" grpId="0" animBg="1"/>
      <p:bldP spid="28" grpId="0" animBg="1"/>
      <p:bldP spid="30" grpId="0" animBg="1"/>
      <p:bldP spid="31" grpId="0" animBg="1"/>
      <p:bldP spid="32" grpId="0" animBg="1" autoUpdateAnimBg="0"/>
      <p:bldP spid="33" grpId="0" animBg="1"/>
      <p:bldP spid="34" grpId="0" animBg="1" autoUpdateAnimBg="0"/>
      <p:bldP spid="35" grpId="0" animBg="1"/>
      <p:bldP spid="3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submodaliteiten">
            <a:extLst>
              <a:ext uri="{FF2B5EF4-FFF2-40B4-BE49-F238E27FC236}">
                <a16:creationId xmlns:a16="http://schemas.microsoft.com/office/drawing/2014/main" id="{C8E93E07-4748-4FA3-A7AC-AADA81D35466}"/>
              </a:ext>
            </a:extLst>
          </p:cNvPr>
          <p:cNvPicPr/>
          <p:nvPr/>
        </p:nvPicPr>
        <p:blipFill rotWithShape="1">
          <a:blip r:embed="rId3" cstate="print">
            <a:extLst>
              <a:ext uri="{28A0092B-C50C-407E-A947-70E740481C1C}">
                <a14:useLocalDpi xmlns:a14="http://schemas.microsoft.com/office/drawing/2010/main" val="0"/>
              </a:ext>
            </a:extLst>
          </a:blip>
          <a:srcRect l="17904" r="36010" b="-1"/>
          <a:stretch/>
        </p:blipFill>
        <p:spPr bwMode="auto">
          <a:xfrm>
            <a:off x="4437784" y="25808"/>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
        <p:nvSpPr>
          <p:cNvPr id="5" name="Titel 1">
            <a:extLst>
              <a:ext uri="{FF2B5EF4-FFF2-40B4-BE49-F238E27FC236}">
                <a16:creationId xmlns:a16="http://schemas.microsoft.com/office/drawing/2014/main" id="{1DE8AECC-15B6-4EF0-A930-BA6DBAF22E09}"/>
              </a:ext>
            </a:extLst>
          </p:cNvPr>
          <p:cNvSpPr>
            <a:spLocks noGrp="1"/>
          </p:cNvSpPr>
          <p:nvPr>
            <p:ph type="title"/>
          </p:nvPr>
        </p:nvSpPr>
        <p:spPr>
          <a:xfrm>
            <a:off x="251520" y="77093"/>
            <a:ext cx="3840085" cy="1407691"/>
          </a:xfrm>
        </p:spPr>
        <p:txBody>
          <a:bodyPr>
            <a:normAutofit/>
          </a:bodyPr>
          <a:lstStyle/>
          <a:p>
            <a:r>
              <a:rPr lang="nl-NL" sz="4100" b="1" dirty="0">
                <a:solidFill>
                  <a:srgbClr val="0000FF"/>
                </a:solidFill>
              </a:rPr>
              <a:t>De kracht van </a:t>
            </a:r>
            <a:r>
              <a:rPr lang="nl-NL" sz="4100" b="1" dirty="0" err="1">
                <a:solidFill>
                  <a:srgbClr val="0000FF"/>
                </a:solidFill>
              </a:rPr>
              <a:t>submodaliteiten</a:t>
            </a:r>
            <a:endParaRPr lang="nl-NL" sz="4100" dirty="0">
              <a:solidFill>
                <a:srgbClr val="0000FF"/>
              </a:solidFill>
            </a:endParaRPr>
          </a:p>
        </p:txBody>
      </p:sp>
      <p:sp>
        <p:nvSpPr>
          <p:cNvPr id="6" name="Tijdelijke aanduiding voor inhoud 2">
            <a:extLst>
              <a:ext uri="{FF2B5EF4-FFF2-40B4-BE49-F238E27FC236}">
                <a16:creationId xmlns:a16="http://schemas.microsoft.com/office/drawing/2014/main" id="{09A1639A-6B5E-4ACB-8D74-08F8277454DB}"/>
              </a:ext>
            </a:extLst>
          </p:cNvPr>
          <p:cNvSpPr>
            <a:spLocks noGrp="1"/>
          </p:cNvSpPr>
          <p:nvPr>
            <p:ph idx="1"/>
          </p:nvPr>
        </p:nvSpPr>
        <p:spPr>
          <a:xfrm>
            <a:off x="0" y="1484784"/>
            <a:ext cx="4656574" cy="4104456"/>
          </a:xfrm>
        </p:spPr>
        <p:txBody>
          <a:bodyPr>
            <a:normAutofit/>
          </a:bodyPr>
          <a:lstStyle/>
          <a:p>
            <a:pPr>
              <a:lnSpc>
                <a:spcPct val="90000"/>
              </a:lnSpc>
            </a:pPr>
            <a:r>
              <a:rPr lang="nl-NL" sz="1800" dirty="0">
                <a:solidFill>
                  <a:srgbClr val="0000FF"/>
                </a:solidFill>
              </a:rPr>
              <a:t>Heeft echt effect om </a:t>
            </a:r>
            <a:r>
              <a:rPr lang="nl-NL" sz="1800" dirty="0" err="1">
                <a:solidFill>
                  <a:srgbClr val="0000FF"/>
                </a:solidFill>
              </a:rPr>
              <a:t>submodaliteiten</a:t>
            </a:r>
            <a:r>
              <a:rPr lang="nl-NL" sz="1800" dirty="0">
                <a:solidFill>
                  <a:srgbClr val="0000FF"/>
                </a:solidFill>
              </a:rPr>
              <a:t> te veranderen?</a:t>
            </a:r>
          </a:p>
          <a:p>
            <a:pPr lvl="0">
              <a:lnSpc>
                <a:spcPct val="90000"/>
              </a:lnSpc>
            </a:pPr>
            <a:r>
              <a:rPr lang="nl-NL" sz="1800" dirty="0">
                <a:solidFill>
                  <a:srgbClr val="0000FF"/>
                </a:solidFill>
              </a:rPr>
              <a:t>Denk aan een citroen. </a:t>
            </a:r>
          </a:p>
          <a:p>
            <a:pPr lvl="0">
              <a:lnSpc>
                <a:spcPct val="90000"/>
              </a:lnSpc>
            </a:pPr>
            <a:r>
              <a:rPr lang="nl-NL" sz="1800" dirty="0">
                <a:solidFill>
                  <a:srgbClr val="0000FF"/>
                </a:solidFill>
              </a:rPr>
              <a:t>Denk aan de kleur, de vorm, de geur, de smaak.</a:t>
            </a:r>
          </a:p>
          <a:p>
            <a:pPr lvl="0">
              <a:lnSpc>
                <a:spcPct val="90000"/>
              </a:lnSpc>
            </a:pPr>
            <a:r>
              <a:rPr lang="nl-NL" sz="1800" dirty="0">
                <a:solidFill>
                  <a:srgbClr val="0000FF"/>
                </a:solidFill>
              </a:rPr>
              <a:t>Zie de citroen voor je. </a:t>
            </a:r>
          </a:p>
          <a:p>
            <a:pPr lvl="0">
              <a:lnSpc>
                <a:spcPct val="90000"/>
              </a:lnSpc>
            </a:pPr>
            <a:r>
              <a:rPr lang="nl-NL" sz="1800" dirty="0">
                <a:solidFill>
                  <a:srgbClr val="0000FF"/>
                </a:solidFill>
              </a:rPr>
              <a:t>Voel de citroen in je hand, hoe voelt de schil? </a:t>
            </a:r>
          </a:p>
          <a:p>
            <a:pPr lvl="0">
              <a:lnSpc>
                <a:spcPct val="90000"/>
              </a:lnSpc>
            </a:pPr>
            <a:r>
              <a:rPr lang="nl-NL" sz="1800" dirty="0">
                <a:solidFill>
                  <a:srgbClr val="0000FF"/>
                </a:solidFill>
              </a:rPr>
              <a:t>Stel jezelf voor dat je de citroen door midden snijdt. </a:t>
            </a:r>
          </a:p>
          <a:p>
            <a:pPr lvl="0">
              <a:lnSpc>
                <a:spcPct val="90000"/>
              </a:lnSpc>
            </a:pPr>
            <a:r>
              <a:rPr lang="nl-NL" sz="1800" dirty="0">
                <a:solidFill>
                  <a:srgbClr val="0000FF"/>
                </a:solidFill>
              </a:rPr>
              <a:t>Pak een helft en druppel het in je mond. </a:t>
            </a:r>
          </a:p>
          <a:p>
            <a:pPr lvl="0">
              <a:lnSpc>
                <a:spcPct val="90000"/>
              </a:lnSpc>
            </a:pPr>
            <a:r>
              <a:rPr lang="nl-NL" sz="1800" dirty="0">
                <a:solidFill>
                  <a:srgbClr val="0000FF"/>
                </a:solidFill>
              </a:rPr>
              <a:t>Je knijpt de citroen nu verder uit in je mond, je proeft de smaak en slikt hem door.</a:t>
            </a:r>
          </a:p>
          <a:p>
            <a:pPr lvl="0">
              <a:lnSpc>
                <a:spcPct val="90000"/>
              </a:lnSpc>
            </a:pPr>
            <a:r>
              <a:rPr lang="nl-NL" sz="1800" dirty="0">
                <a:solidFill>
                  <a:srgbClr val="0000FF"/>
                </a:solidFill>
              </a:rPr>
              <a:t>Wat ervaar je?</a:t>
            </a:r>
          </a:p>
        </p:txBody>
      </p:sp>
      <p:sp>
        <p:nvSpPr>
          <p:cNvPr id="7" name="Tekstvak 6">
            <a:extLst>
              <a:ext uri="{FF2B5EF4-FFF2-40B4-BE49-F238E27FC236}">
                <a16:creationId xmlns:a16="http://schemas.microsoft.com/office/drawing/2014/main" id="{69D4311D-B14D-415E-AD77-C292510F93FE}"/>
              </a:ext>
            </a:extLst>
          </p:cNvPr>
          <p:cNvSpPr txBox="1"/>
          <p:nvPr/>
        </p:nvSpPr>
        <p:spPr>
          <a:xfrm>
            <a:off x="34815" y="5647668"/>
            <a:ext cx="9123024" cy="1200329"/>
          </a:xfrm>
          <a:prstGeom prst="rect">
            <a:avLst/>
          </a:prstGeom>
          <a:solidFill>
            <a:schemeClr val="tx2">
              <a:lumMod val="20000"/>
              <a:lumOff val="80000"/>
            </a:schemeClr>
          </a:solidFill>
        </p:spPr>
        <p:txBody>
          <a:bodyPr wrap="square" rtlCol="0">
            <a:spAutoFit/>
          </a:bodyPr>
          <a:lstStyle/>
          <a:p>
            <a:pPr>
              <a:lnSpc>
                <a:spcPct val="90000"/>
              </a:lnSpc>
            </a:pPr>
            <a:r>
              <a:rPr lang="nl-NL" sz="2000" dirty="0">
                <a:solidFill>
                  <a:srgbClr val="0000FF"/>
                </a:solidFill>
              </a:rPr>
              <a:t>Ons zenuwstelsel herkent geen verschil tussen echte gebeurtenissen en gecreëerde gebeurtenissen. Hierdoor kunnen we in onze herinneringen duiken en deze gaan aanpassen en we kunnen nieuwe herinneringen creëren. Zo kunnen allerlei problemen en beperkingen opgelost worden.</a:t>
            </a:r>
          </a:p>
        </p:txBody>
      </p:sp>
    </p:spTree>
    <p:extLst>
      <p:ext uri="{BB962C8B-B14F-4D97-AF65-F5344CB8AC3E}">
        <p14:creationId xmlns:p14="http://schemas.microsoft.com/office/powerpoint/2010/main" val="190122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980728"/>
          </a:xfrm>
        </p:spPr>
        <p:txBody>
          <a:bodyPr/>
          <a:lstStyle/>
          <a:p>
            <a:r>
              <a:rPr lang="nl-NL" b="1" dirty="0">
                <a:solidFill>
                  <a:srgbClr val="0000FF"/>
                </a:solidFill>
              </a:rPr>
              <a:t>Versterken van overtuigingen</a:t>
            </a:r>
          </a:p>
        </p:txBody>
      </p:sp>
      <p:sp>
        <p:nvSpPr>
          <p:cNvPr id="3" name="Tijdelijke aanduiding voor inhoud 2"/>
          <p:cNvSpPr>
            <a:spLocks noGrp="1"/>
          </p:cNvSpPr>
          <p:nvPr>
            <p:ph idx="1"/>
          </p:nvPr>
        </p:nvSpPr>
        <p:spPr>
          <a:xfrm>
            <a:off x="179512" y="908720"/>
            <a:ext cx="6264696" cy="792088"/>
          </a:xfrm>
        </p:spPr>
        <p:txBody>
          <a:bodyPr>
            <a:normAutofit fontScale="77500" lnSpcReduction="20000"/>
          </a:bodyPr>
          <a:lstStyle/>
          <a:p>
            <a:pPr marL="0" indent="0">
              <a:buNone/>
            </a:pPr>
            <a:r>
              <a:rPr lang="nl-NL" b="1" dirty="0">
                <a:solidFill>
                  <a:srgbClr val="0000FF"/>
                </a:solidFill>
              </a:rPr>
              <a:t>Werken met het veranderen van submodaliteiten van je interne voorstelling</a:t>
            </a:r>
          </a:p>
        </p:txBody>
      </p:sp>
      <p:sp>
        <p:nvSpPr>
          <p:cNvPr id="2052" name="Rectangle 4"/>
          <p:cNvSpPr>
            <a:spLocks noChangeArrowheads="1"/>
          </p:cNvSpPr>
          <p:nvPr/>
        </p:nvSpPr>
        <p:spPr bwMode="auto">
          <a:xfrm>
            <a:off x="1115616" y="1687402"/>
            <a:ext cx="6012160" cy="5170598"/>
          </a:xfrm>
          <a:prstGeom prst="rect">
            <a:avLst/>
          </a:prstGeom>
          <a:noFill/>
          <a:ln w="9525">
            <a:noFill/>
            <a:miter lim="800000"/>
            <a:headEnd/>
            <a:tailEnd/>
          </a:ln>
          <a:effectLst/>
        </p:spPr>
        <p:txBody>
          <a:bodyPr vert="horz" wrap="square" lIns="91440" tIns="152352"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nl-NL" sz="2000" b="1" i="0" u="none" strike="noStrike" cap="none" normalizeH="0" baseline="0" dirty="0" bmk="">
                <a:ln>
                  <a:noFill/>
                </a:ln>
                <a:solidFill>
                  <a:srgbClr val="0000FF"/>
                </a:solidFill>
                <a:effectLst/>
                <a:latin typeface="Calibri" pitchFamily="34" charset="0"/>
                <a:cs typeface="Arial" pitchFamily="34" charset="0"/>
              </a:rPr>
              <a:t>Visuele submodaliteiten</a:t>
            </a:r>
            <a:endParaRPr kumimoji="0" lang="nl-NL" sz="2000" b="1" i="0" u="none" strike="noStrike" cap="none" normalizeH="0" baseline="0" dirty="0" bmk="">
              <a:ln>
                <a:noFill/>
              </a:ln>
              <a:solidFill>
                <a:srgbClr val="0000FF"/>
              </a:solidFill>
              <a:effectLst/>
              <a:latin typeface="Arial" pitchFamily="34" charset="0"/>
              <a:cs typeface="Arial" pitchFamily="34" charset="0"/>
            </a:endParaRPr>
          </a:p>
          <a:p>
            <a:pPr marL="22860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Locatie</a:t>
            </a:r>
          </a:p>
          <a:p>
            <a:pPr marL="22860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Formaat van het beeld</a:t>
            </a:r>
            <a:r>
              <a:rPr lang="nl-NL" sz="1200" dirty="0">
                <a:solidFill>
                  <a:srgbClr val="0000FF"/>
                </a:solidFill>
                <a:ea typeface="Times New Roman" pitchFamily="18" charset="0"/>
                <a:cs typeface="Courier New" pitchFamily="49" charset="0"/>
              </a:rPr>
              <a:t> </a:t>
            </a:r>
            <a:endParaRPr lang="nl-NL" sz="1200" dirty="0">
              <a:solidFill>
                <a:srgbClr val="0000FF"/>
              </a:solidFill>
              <a:cs typeface="Arial" pitchFamily="34" charset="0"/>
            </a:endParaRPr>
          </a:p>
          <a:p>
            <a:pPr marL="22860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Kleur of zwart/wit</a:t>
            </a:r>
            <a:endParaRPr lang="nl-NL" sz="1200" dirty="0">
              <a:solidFill>
                <a:srgbClr val="0000FF"/>
              </a:solidFill>
              <a:cs typeface="Arial" pitchFamily="34" charset="0"/>
            </a:endParaRPr>
          </a:p>
          <a:p>
            <a:pPr marL="22860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Mate van contrast</a:t>
            </a:r>
            <a:endParaRPr lang="nl-NL" sz="1200" dirty="0">
              <a:solidFill>
                <a:srgbClr val="0000FF"/>
              </a:solidFill>
              <a:cs typeface="Arial"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tab pos="179388" algn="l"/>
                <a:tab pos="539750" algn="l"/>
              </a:tabLst>
            </a:pPr>
            <a:r>
              <a:rPr kumimoji="0" lang="nl-NL" sz="1200" b="0" i="0" u="none" strike="noStrike" cap="none" normalizeH="0" baseline="0" dirty="0">
                <a:ln>
                  <a:noFill/>
                </a:ln>
                <a:solidFill>
                  <a:srgbClr val="0000FF"/>
                </a:solidFill>
                <a:effectLst/>
                <a:ea typeface="Times New Roman" pitchFamily="18" charset="0"/>
                <a:cs typeface="Arial" pitchFamily="34" charset="0"/>
              </a:rPr>
              <a:t>3-D of vlak</a:t>
            </a:r>
            <a:endParaRPr kumimoji="0" lang="nl-NL" sz="1200" b="0" i="0" u="none" strike="noStrike" cap="none" normalizeH="0" baseline="0" dirty="0">
              <a:ln>
                <a:noFill/>
              </a:ln>
              <a:solidFill>
                <a:srgbClr val="0000FF"/>
              </a:solidFill>
              <a:effectLst/>
              <a:cs typeface="Arial"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tab pos="179388" algn="l"/>
                <a:tab pos="539750" algn="l"/>
              </a:tabLst>
            </a:pPr>
            <a:r>
              <a:rPr kumimoji="0" lang="nl-NL" sz="1200" b="0" i="0" u="none" strike="noStrike" cap="none" normalizeH="0" baseline="0" dirty="0">
                <a:ln>
                  <a:noFill/>
                </a:ln>
                <a:solidFill>
                  <a:srgbClr val="0000FF"/>
                </a:solidFill>
                <a:effectLst/>
                <a:ea typeface="Times New Roman" pitchFamily="18" charset="0"/>
                <a:cs typeface="Arial" pitchFamily="34" charset="0"/>
              </a:rPr>
              <a:t>Geassocieerd of gedissocieerd</a:t>
            </a:r>
            <a:endParaRPr kumimoji="0" lang="nl-NL" sz="1200" b="0" i="0" u="none" strike="noStrike" cap="none" normalizeH="0" baseline="0" dirty="0">
              <a:ln>
                <a:noFill/>
              </a:ln>
              <a:solidFill>
                <a:srgbClr val="0000FF"/>
              </a:solidFill>
              <a:effectLst/>
              <a:cs typeface="Arial"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tab pos="179388" algn="l"/>
                <a:tab pos="539750" algn="l"/>
              </a:tabLst>
            </a:pPr>
            <a:r>
              <a:rPr kumimoji="0" lang="nl-NL" sz="1200" b="0" i="0" u="none" strike="noStrike" cap="none" normalizeH="0" baseline="0" dirty="0">
                <a:ln>
                  <a:noFill/>
                </a:ln>
                <a:solidFill>
                  <a:srgbClr val="0000FF"/>
                </a:solidFill>
                <a:effectLst/>
                <a:ea typeface="Times New Roman" pitchFamily="18" charset="0"/>
                <a:cs typeface="Arial" pitchFamily="34" charset="0"/>
              </a:rPr>
              <a:t>Omlijst of panoramisch </a:t>
            </a:r>
            <a:endParaRPr kumimoji="0" lang="nl-NL" sz="1200" b="0" i="0" u="none" strike="noStrike" cap="none" normalizeH="0" baseline="0" dirty="0">
              <a:ln>
                <a:noFill/>
              </a:ln>
              <a:solidFill>
                <a:srgbClr val="0000FF"/>
              </a:solidFill>
              <a:effectLst/>
              <a:cs typeface="Arial"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tab pos="179388" algn="l"/>
                <a:tab pos="539750" algn="l"/>
              </a:tabLst>
            </a:pPr>
            <a:r>
              <a:rPr kumimoji="0" lang="nl-NL" sz="1200" b="0" i="0" u="none" strike="noStrike" cap="none" normalizeH="0" baseline="0" dirty="0">
                <a:ln>
                  <a:noFill/>
                </a:ln>
                <a:solidFill>
                  <a:srgbClr val="0000FF"/>
                </a:solidFill>
                <a:effectLst/>
                <a:ea typeface="Times New Roman" pitchFamily="18" charset="0"/>
                <a:cs typeface="Arial" pitchFamily="34" charset="0"/>
              </a:rPr>
              <a:t>Helder of dof</a:t>
            </a:r>
            <a:endParaRPr kumimoji="0" lang="nl-NL" sz="1200" b="0" i="0" u="none" strike="noStrike" cap="none" normalizeH="0" baseline="0" dirty="0">
              <a:ln>
                <a:noFill/>
              </a:ln>
              <a:solidFill>
                <a:srgbClr val="0000FF"/>
              </a:solidFill>
              <a:effectLst/>
              <a:cs typeface="Arial"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tab pos="179388" algn="l"/>
                <a:tab pos="539750" algn="l"/>
              </a:tabLst>
            </a:pPr>
            <a:r>
              <a:rPr kumimoji="0" lang="nl-NL" sz="1200" b="0" i="0" u="none" strike="noStrike" cap="none" normalizeH="0" baseline="0" dirty="0">
                <a:ln>
                  <a:noFill/>
                </a:ln>
                <a:solidFill>
                  <a:srgbClr val="0000FF"/>
                </a:solidFill>
                <a:effectLst/>
                <a:ea typeface="Times New Roman" pitchFamily="18" charset="0"/>
                <a:cs typeface="Arial" pitchFamily="34" charset="0"/>
              </a:rPr>
              <a:t>Formaat van de centrale onderwerpen</a:t>
            </a:r>
            <a:endParaRPr kumimoji="0" lang="nl-NL" sz="1200" b="0" i="0" u="none" strike="noStrike" cap="none" normalizeH="0" baseline="0" dirty="0">
              <a:ln>
                <a:noFill/>
              </a:ln>
              <a:solidFill>
                <a:srgbClr val="0000FF"/>
              </a:solidFill>
              <a:effectLst/>
              <a:cs typeface="Arial"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tab pos="179388" algn="l"/>
                <a:tab pos="539750" algn="l"/>
              </a:tabLst>
            </a:pPr>
            <a:r>
              <a:rPr kumimoji="0" lang="nl-NL" sz="1200" b="0" i="0" u="none" strike="noStrike" cap="none" normalizeH="0" baseline="0" dirty="0">
                <a:ln>
                  <a:noFill/>
                </a:ln>
                <a:solidFill>
                  <a:srgbClr val="0000FF"/>
                </a:solidFill>
                <a:effectLst/>
                <a:ea typeface="Times New Roman" pitchFamily="18" charset="0"/>
                <a:cs typeface="Arial" pitchFamily="34" charset="0"/>
              </a:rPr>
              <a:t>Afstand van het beeld</a:t>
            </a:r>
            <a:endParaRPr kumimoji="0" lang="nl-NL" sz="1200" b="0" i="0" u="none" strike="noStrike" cap="none" normalizeH="0" baseline="0" dirty="0">
              <a:ln>
                <a:noFill/>
              </a:ln>
              <a:solidFill>
                <a:srgbClr val="0000FF"/>
              </a:solidFill>
              <a:effectLst/>
              <a:cs typeface="Arial" pitchFamily="34" charset="0"/>
            </a:endParaRPr>
          </a:p>
          <a:p>
            <a:pPr marL="228600" lvl="0" indent="-228600" fontAlgn="base">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Intensiteit van de kleur</a:t>
            </a:r>
            <a:endParaRPr lang="nl-NL" sz="1200" dirty="0">
              <a:solidFill>
                <a:srgbClr val="0000FF"/>
              </a:solidFill>
              <a:cs typeface="Arial" pitchFamily="34" charset="0"/>
            </a:endParaRPr>
          </a:p>
          <a:p>
            <a:pPr marL="228600" lvl="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Stilstaande of bewegende beelden</a:t>
            </a:r>
            <a:endParaRPr lang="nl-NL" sz="1200" dirty="0">
              <a:solidFill>
                <a:srgbClr val="0000FF"/>
              </a:solidFill>
              <a:cs typeface="Arial" pitchFamily="34" charset="0"/>
            </a:endParaRPr>
          </a:p>
          <a:p>
            <a:pPr marL="228600" lvl="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Beweging: snel of langzaam</a:t>
            </a:r>
            <a:endParaRPr lang="nl-NL" sz="1200" dirty="0">
              <a:solidFill>
                <a:srgbClr val="0000FF"/>
              </a:solidFill>
              <a:cs typeface="Arial" pitchFamily="34" charset="0"/>
            </a:endParaRPr>
          </a:p>
          <a:p>
            <a:pPr marL="228600" lvl="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Scherpte van het  beeld (van alles of van onderdelen)</a:t>
            </a:r>
            <a:r>
              <a:rPr lang="nl-NL" sz="1200" dirty="0">
                <a:solidFill>
                  <a:srgbClr val="0000FF"/>
                </a:solidFill>
                <a:ea typeface="Times New Roman" pitchFamily="18" charset="0"/>
                <a:cs typeface="Courier New" pitchFamily="49" charset="0"/>
              </a:rPr>
              <a:t> </a:t>
            </a:r>
            <a:endParaRPr lang="nl-NL" sz="1200" dirty="0">
              <a:solidFill>
                <a:srgbClr val="0000FF"/>
              </a:solidFill>
              <a:cs typeface="Arial" pitchFamily="34" charset="0"/>
            </a:endParaRPr>
          </a:p>
          <a:p>
            <a:pPr marL="228600" lvl="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Vanuit welke hoek gezien</a:t>
            </a:r>
            <a:endParaRPr lang="nl-NL" sz="1200" dirty="0">
              <a:solidFill>
                <a:srgbClr val="0000FF"/>
              </a:solidFill>
              <a:cs typeface="Arial" pitchFamily="34" charset="0"/>
            </a:endParaRPr>
          </a:p>
          <a:p>
            <a:pPr marL="228600" lvl="0" indent="-228600" eaLnBrk="0" fontAlgn="base" hangingPunct="0">
              <a:lnSpc>
                <a:spcPct val="150000"/>
              </a:lnSpc>
              <a:spcBef>
                <a:spcPct val="0"/>
              </a:spcBef>
              <a:spcAft>
                <a:spcPct val="0"/>
              </a:spcAft>
              <a:buFont typeface="+mj-lt"/>
              <a:buAutoNum type="arabicPeriod"/>
              <a:tabLst>
                <a:tab pos="179388" algn="l"/>
                <a:tab pos="539750" algn="l"/>
              </a:tabLst>
            </a:pPr>
            <a:r>
              <a:rPr lang="nl-NL" sz="1200" dirty="0">
                <a:solidFill>
                  <a:srgbClr val="0000FF"/>
                </a:solidFill>
                <a:ea typeface="Times New Roman" pitchFamily="18" charset="0"/>
                <a:cs typeface="Arial" pitchFamily="34" charset="0"/>
              </a:rPr>
              <a:t>Aantal beelden (wisselingen</a:t>
            </a:r>
            <a:r>
              <a:rPr lang="nl-NL" sz="1200" dirty="0">
                <a:ea typeface="Times New Roman" pitchFamily="18" charset="0"/>
                <a:cs typeface="Arial" pitchFamily="34" charset="0"/>
              </a:rPr>
              <a:t>)</a:t>
            </a:r>
            <a:endParaRPr kumimoji="0" lang="nl-NL" sz="1200" b="0" i="0" u="none" strike="noStrike" cap="none" normalizeH="0" baseline="0" dirty="0">
              <a:ln>
                <a:noFill/>
              </a:ln>
              <a:solidFill>
                <a:schemeClr val="tx1"/>
              </a:solidFill>
              <a:effectLst/>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None/>
              <a:tabLst>
                <a:tab pos="179388" algn="l"/>
                <a:tab pos="539750" algn="l"/>
              </a:tabLst>
            </a:pPr>
            <a:endParaRPr kumimoji="0" lang="nl-N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2">
                                            <p:txEl>
                                              <p:pRg st="0" end="0"/>
                                            </p:txEl>
                                          </p:spTgt>
                                        </p:tgtEl>
                                        <p:attrNameLst>
                                          <p:attrName>style.visibility</p:attrName>
                                        </p:attrNameLst>
                                      </p:cBhvr>
                                      <p:to>
                                        <p:strVal val="visible"/>
                                      </p:to>
                                    </p:set>
                                    <p:anim calcmode="lin" valueType="num">
                                      <p:cBhvr additive="base">
                                        <p:cTn id="13" dur="5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2">
                                            <p:txEl>
                                              <p:pRg st="1" end="1"/>
                                            </p:txEl>
                                          </p:spTgt>
                                        </p:tgtEl>
                                        <p:attrNameLst>
                                          <p:attrName>style.visibility</p:attrName>
                                        </p:attrNameLst>
                                      </p:cBhvr>
                                      <p:to>
                                        <p:strVal val="visible"/>
                                      </p:to>
                                    </p:set>
                                    <p:anim calcmode="lin" valueType="num">
                                      <p:cBhvr additive="base">
                                        <p:cTn id="19" dur="500" fill="hold"/>
                                        <p:tgtEl>
                                          <p:spTgt spid="205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2">
                                            <p:txEl>
                                              <p:pRg st="2" end="2"/>
                                            </p:txEl>
                                          </p:spTgt>
                                        </p:tgtEl>
                                        <p:attrNameLst>
                                          <p:attrName>style.visibility</p:attrName>
                                        </p:attrNameLst>
                                      </p:cBhvr>
                                      <p:to>
                                        <p:strVal val="visible"/>
                                      </p:to>
                                    </p:set>
                                    <p:anim calcmode="lin" valueType="num">
                                      <p:cBhvr additive="base">
                                        <p:cTn id="25" dur="500" fill="hold"/>
                                        <p:tgtEl>
                                          <p:spTgt spid="205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52">
                                            <p:txEl>
                                              <p:pRg st="3" end="3"/>
                                            </p:txEl>
                                          </p:spTgt>
                                        </p:tgtEl>
                                        <p:attrNameLst>
                                          <p:attrName>style.visibility</p:attrName>
                                        </p:attrNameLst>
                                      </p:cBhvr>
                                      <p:to>
                                        <p:strVal val="visible"/>
                                      </p:to>
                                    </p:set>
                                    <p:anim calcmode="lin" valueType="num">
                                      <p:cBhvr additive="base">
                                        <p:cTn id="31" dur="500" fill="hold"/>
                                        <p:tgtEl>
                                          <p:spTgt spid="205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52">
                                            <p:txEl>
                                              <p:pRg st="4" end="4"/>
                                            </p:txEl>
                                          </p:spTgt>
                                        </p:tgtEl>
                                        <p:attrNameLst>
                                          <p:attrName>style.visibility</p:attrName>
                                        </p:attrNameLst>
                                      </p:cBhvr>
                                      <p:to>
                                        <p:strVal val="visible"/>
                                      </p:to>
                                    </p:set>
                                    <p:anim calcmode="lin" valueType="num">
                                      <p:cBhvr additive="base">
                                        <p:cTn id="37" dur="500" fill="hold"/>
                                        <p:tgtEl>
                                          <p:spTgt spid="205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52">
                                            <p:txEl>
                                              <p:pRg st="5" end="5"/>
                                            </p:txEl>
                                          </p:spTgt>
                                        </p:tgtEl>
                                        <p:attrNameLst>
                                          <p:attrName>style.visibility</p:attrName>
                                        </p:attrNameLst>
                                      </p:cBhvr>
                                      <p:to>
                                        <p:strVal val="visible"/>
                                      </p:to>
                                    </p:set>
                                    <p:anim calcmode="lin" valueType="num">
                                      <p:cBhvr additive="base">
                                        <p:cTn id="43" dur="500" fill="hold"/>
                                        <p:tgtEl>
                                          <p:spTgt spid="205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5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52">
                                            <p:txEl>
                                              <p:pRg st="6" end="6"/>
                                            </p:txEl>
                                          </p:spTgt>
                                        </p:tgtEl>
                                        <p:attrNameLst>
                                          <p:attrName>style.visibility</p:attrName>
                                        </p:attrNameLst>
                                      </p:cBhvr>
                                      <p:to>
                                        <p:strVal val="visible"/>
                                      </p:to>
                                    </p:set>
                                    <p:anim calcmode="lin" valueType="num">
                                      <p:cBhvr additive="base">
                                        <p:cTn id="49" dur="500" fill="hold"/>
                                        <p:tgtEl>
                                          <p:spTgt spid="205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52">
                                            <p:txEl>
                                              <p:pRg st="7" end="7"/>
                                            </p:txEl>
                                          </p:spTgt>
                                        </p:tgtEl>
                                        <p:attrNameLst>
                                          <p:attrName>style.visibility</p:attrName>
                                        </p:attrNameLst>
                                      </p:cBhvr>
                                      <p:to>
                                        <p:strVal val="visible"/>
                                      </p:to>
                                    </p:set>
                                    <p:anim calcmode="lin" valueType="num">
                                      <p:cBhvr additive="base">
                                        <p:cTn id="55" dur="500" fill="hold"/>
                                        <p:tgtEl>
                                          <p:spTgt spid="205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5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52">
                                            <p:txEl>
                                              <p:pRg st="8" end="8"/>
                                            </p:txEl>
                                          </p:spTgt>
                                        </p:tgtEl>
                                        <p:attrNameLst>
                                          <p:attrName>style.visibility</p:attrName>
                                        </p:attrNameLst>
                                      </p:cBhvr>
                                      <p:to>
                                        <p:strVal val="visible"/>
                                      </p:to>
                                    </p:set>
                                    <p:anim calcmode="lin" valueType="num">
                                      <p:cBhvr additive="base">
                                        <p:cTn id="61" dur="500" fill="hold"/>
                                        <p:tgtEl>
                                          <p:spTgt spid="205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5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052">
                                            <p:txEl>
                                              <p:pRg st="9" end="9"/>
                                            </p:txEl>
                                          </p:spTgt>
                                        </p:tgtEl>
                                        <p:attrNameLst>
                                          <p:attrName>style.visibility</p:attrName>
                                        </p:attrNameLst>
                                      </p:cBhvr>
                                      <p:to>
                                        <p:strVal val="visible"/>
                                      </p:to>
                                    </p:set>
                                    <p:anim calcmode="lin" valueType="num">
                                      <p:cBhvr additive="base">
                                        <p:cTn id="67" dur="500" fill="hold"/>
                                        <p:tgtEl>
                                          <p:spTgt spid="205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05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052">
                                            <p:txEl>
                                              <p:pRg st="10" end="10"/>
                                            </p:txEl>
                                          </p:spTgt>
                                        </p:tgtEl>
                                        <p:attrNameLst>
                                          <p:attrName>style.visibility</p:attrName>
                                        </p:attrNameLst>
                                      </p:cBhvr>
                                      <p:to>
                                        <p:strVal val="visible"/>
                                      </p:to>
                                    </p:set>
                                    <p:anim calcmode="lin" valueType="num">
                                      <p:cBhvr additive="base">
                                        <p:cTn id="73" dur="500" fill="hold"/>
                                        <p:tgtEl>
                                          <p:spTgt spid="2052">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05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052">
                                            <p:txEl>
                                              <p:pRg st="11" end="11"/>
                                            </p:txEl>
                                          </p:spTgt>
                                        </p:tgtEl>
                                        <p:attrNameLst>
                                          <p:attrName>style.visibility</p:attrName>
                                        </p:attrNameLst>
                                      </p:cBhvr>
                                      <p:to>
                                        <p:strVal val="visible"/>
                                      </p:to>
                                    </p:set>
                                    <p:anim calcmode="lin" valueType="num">
                                      <p:cBhvr additive="base">
                                        <p:cTn id="79" dur="500" fill="hold"/>
                                        <p:tgtEl>
                                          <p:spTgt spid="2052">
                                            <p:txEl>
                                              <p:pRg st="11" end="11"/>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205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052">
                                            <p:txEl>
                                              <p:pRg st="12" end="12"/>
                                            </p:txEl>
                                          </p:spTgt>
                                        </p:tgtEl>
                                        <p:attrNameLst>
                                          <p:attrName>style.visibility</p:attrName>
                                        </p:attrNameLst>
                                      </p:cBhvr>
                                      <p:to>
                                        <p:strVal val="visible"/>
                                      </p:to>
                                    </p:set>
                                    <p:anim calcmode="lin" valueType="num">
                                      <p:cBhvr additive="base">
                                        <p:cTn id="85" dur="500" fill="hold"/>
                                        <p:tgtEl>
                                          <p:spTgt spid="2052">
                                            <p:txEl>
                                              <p:pRg st="12" end="1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205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052">
                                            <p:txEl>
                                              <p:pRg st="13" end="13"/>
                                            </p:txEl>
                                          </p:spTgt>
                                        </p:tgtEl>
                                        <p:attrNameLst>
                                          <p:attrName>style.visibility</p:attrName>
                                        </p:attrNameLst>
                                      </p:cBhvr>
                                      <p:to>
                                        <p:strVal val="visible"/>
                                      </p:to>
                                    </p:set>
                                    <p:anim calcmode="lin" valueType="num">
                                      <p:cBhvr additive="base">
                                        <p:cTn id="91" dur="500" fill="hold"/>
                                        <p:tgtEl>
                                          <p:spTgt spid="2052">
                                            <p:txEl>
                                              <p:pRg st="13" end="13"/>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205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052">
                                            <p:txEl>
                                              <p:pRg st="14" end="14"/>
                                            </p:txEl>
                                          </p:spTgt>
                                        </p:tgtEl>
                                        <p:attrNameLst>
                                          <p:attrName>style.visibility</p:attrName>
                                        </p:attrNameLst>
                                      </p:cBhvr>
                                      <p:to>
                                        <p:strVal val="visible"/>
                                      </p:to>
                                    </p:set>
                                    <p:anim calcmode="lin" valueType="num">
                                      <p:cBhvr additive="base">
                                        <p:cTn id="97" dur="500" fill="hold"/>
                                        <p:tgtEl>
                                          <p:spTgt spid="2052">
                                            <p:txEl>
                                              <p:pRg st="14" end="14"/>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2052">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052">
                                            <p:txEl>
                                              <p:pRg st="15" end="15"/>
                                            </p:txEl>
                                          </p:spTgt>
                                        </p:tgtEl>
                                        <p:attrNameLst>
                                          <p:attrName>style.visibility</p:attrName>
                                        </p:attrNameLst>
                                      </p:cBhvr>
                                      <p:to>
                                        <p:strVal val="visible"/>
                                      </p:to>
                                    </p:set>
                                    <p:anim calcmode="lin" valueType="num">
                                      <p:cBhvr additive="base">
                                        <p:cTn id="103" dur="500" fill="hold"/>
                                        <p:tgtEl>
                                          <p:spTgt spid="2052">
                                            <p:txEl>
                                              <p:pRg st="15" end="15"/>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2052">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2052">
                                            <p:txEl>
                                              <p:pRg st="16" end="16"/>
                                            </p:txEl>
                                          </p:spTgt>
                                        </p:tgtEl>
                                        <p:attrNameLst>
                                          <p:attrName>style.visibility</p:attrName>
                                        </p:attrNameLst>
                                      </p:cBhvr>
                                      <p:to>
                                        <p:strVal val="visible"/>
                                      </p:to>
                                    </p:set>
                                    <p:anim calcmode="lin" valueType="num">
                                      <p:cBhvr additive="base">
                                        <p:cTn id="109" dur="500" fill="hold"/>
                                        <p:tgtEl>
                                          <p:spTgt spid="2052">
                                            <p:txEl>
                                              <p:pRg st="16" end="16"/>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2052">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5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streetpaint1.jpg"/>
          <p:cNvPicPr>
            <a:picLocks noGrp="1" noChangeAspect="1"/>
          </p:cNvPicPr>
          <p:nvPr>
            <p:ph idx="1"/>
          </p:nvPr>
        </p:nvPicPr>
        <p:blipFill>
          <a:blip r:embed="rId2" cstate="print"/>
          <a:stretch>
            <a:fillRect/>
          </a:stretch>
        </p:blipFill>
        <p:spPr>
          <a:xfrm>
            <a:off x="-44400" y="620688"/>
            <a:ext cx="9188400" cy="6270612"/>
          </a:xfrm>
        </p:spPr>
      </p:pic>
      <p:sp>
        <p:nvSpPr>
          <p:cNvPr id="6" name="Tekstvak 5"/>
          <p:cNvSpPr txBox="1"/>
          <p:nvPr/>
        </p:nvSpPr>
        <p:spPr>
          <a:xfrm>
            <a:off x="179512" y="0"/>
            <a:ext cx="8964488" cy="646331"/>
          </a:xfrm>
          <a:prstGeom prst="rect">
            <a:avLst/>
          </a:prstGeom>
          <a:noFill/>
        </p:spPr>
        <p:txBody>
          <a:bodyPr wrap="square" rtlCol="0">
            <a:spAutoFit/>
          </a:bodyPr>
          <a:lstStyle/>
          <a:p>
            <a:r>
              <a:rPr lang="nl-NL" sz="3600" b="1" dirty="0">
                <a:solidFill>
                  <a:srgbClr val="0000FF"/>
                </a:solidFill>
                <a:latin typeface="Calibri" pitchFamily="34" charset="0"/>
              </a:rPr>
              <a:t>Welke visuele submodaliteiten vallen je op?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whitegadget.com/attachments/pc-wallpapers/130338d1358923418-photo-frame-photo-frame-image-1024x768.jpg"/>
          <p:cNvPicPr>
            <a:picLocks noChangeAspect="1" noChangeArrowheads="1"/>
          </p:cNvPicPr>
          <p:nvPr/>
        </p:nvPicPr>
        <p:blipFill>
          <a:blip r:embed="rId2" cstate="screen"/>
          <a:srcRect/>
          <a:stretch>
            <a:fillRect/>
          </a:stretch>
        </p:blipFill>
        <p:spPr bwMode="auto">
          <a:xfrm>
            <a:off x="0" y="13149"/>
            <a:ext cx="9144000" cy="6882794"/>
          </a:xfrm>
          <a:prstGeom prst="rect">
            <a:avLst/>
          </a:prstGeom>
          <a:noFill/>
        </p:spPr>
      </p:pic>
      <p:sp>
        <p:nvSpPr>
          <p:cNvPr id="2" name="Titel 1"/>
          <p:cNvSpPr>
            <a:spLocks noGrp="1"/>
          </p:cNvSpPr>
          <p:nvPr>
            <p:ph type="title"/>
          </p:nvPr>
        </p:nvSpPr>
        <p:spPr>
          <a:xfrm>
            <a:off x="755576" y="980728"/>
            <a:ext cx="7581528" cy="782960"/>
          </a:xfrm>
        </p:spPr>
        <p:txBody>
          <a:bodyPr/>
          <a:lstStyle/>
          <a:p>
            <a:r>
              <a:rPr lang="en-US" b="1" dirty="0">
                <a:solidFill>
                  <a:srgbClr val="3333CC"/>
                </a:solidFill>
                <a:latin typeface="Arial" panose="020B0604020202020204" pitchFamily="34" charset="0"/>
                <a:cs typeface="Arial" panose="020B0604020202020204" pitchFamily="34" charset="0"/>
              </a:rPr>
              <a:t>Open Frame</a:t>
            </a:r>
            <a:endParaRPr lang="nl-NL" b="1" dirty="0">
              <a:solidFill>
                <a:srgbClr val="3333CC"/>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971600" y="1600201"/>
            <a:ext cx="4032448" cy="2980927"/>
          </a:xfrm>
        </p:spPr>
        <p:txBody>
          <a:bodyPr>
            <a:normAutofit/>
          </a:bodyPr>
          <a:lstStyle/>
          <a:p>
            <a:r>
              <a:rPr lang="nl-NL" dirty="0">
                <a:solidFill>
                  <a:srgbClr val="3333CC"/>
                </a:solidFill>
                <a:latin typeface="Arial" panose="020B0604020202020204" pitchFamily="34" charset="0"/>
                <a:cs typeface="Arial" panose="020B0604020202020204" pitchFamily="34" charset="0"/>
              </a:rPr>
              <a:t>Vragen</a:t>
            </a:r>
          </a:p>
          <a:p>
            <a:r>
              <a:rPr lang="nl-NL" dirty="0">
                <a:solidFill>
                  <a:srgbClr val="3333CC"/>
                </a:solidFill>
                <a:latin typeface="Arial" panose="020B0604020202020204" pitchFamily="34" charset="0"/>
                <a:cs typeface="Arial" panose="020B0604020202020204" pitchFamily="34" charset="0"/>
              </a:rPr>
              <a:t>Gebeurtenissen</a:t>
            </a:r>
          </a:p>
          <a:p>
            <a:r>
              <a:rPr lang="nl-NL" dirty="0">
                <a:solidFill>
                  <a:srgbClr val="3333CC"/>
                </a:solidFill>
                <a:latin typeface="Arial" panose="020B0604020202020204" pitchFamily="34" charset="0"/>
                <a:cs typeface="Arial" panose="020B0604020202020204" pitchFamily="34" charset="0"/>
              </a:rPr>
              <a:t>Korte verhalen</a:t>
            </a:r>
          </a:p>
          <a:p>
            <a:pPr marL="0" indent="0"/>
            <a:r>
              <a:rPr lang="nl-NL" dirty="0">
                <a:solidFill>
                  <a:srgbClr val="3333CC"/>
                </a:solidFill>
                <a:latin typeface="Arial" panose="020B0604020202020204" pitchFamily="34" charset="0"/>
                <a:cs typeface="Arial" panose="020B0604020202020204" pitchFamily="34" charset="0"/>
              </a:rPr>
              <a:t>  Levenservaringen</a:t>
            </a:r>
          </a:p>
        </p:txBody>
      </p:sp>
      <p:sp>
        <p:nvSpPr>
          <p:cNvPr id="5" name="Tijdelijke aanduiding voor inhoud 2"/>
          <p:cNvSpPr txBox="1">
            <a:spLocks/>
          </p:cNvSpPr>
          <p:nvPr/>
        </p:nvSpPr>
        <p:spPr>
          <a:xfrm>
            <a:off x="899592" y="4149079"/>
            <a:ext cx="4248472" cy="1108720"/>
          </a:xfrm>
          <a:prstGeom prst="rect">
            <a:avLst/>
          </a:prstGeom>
        </p:spPr>
        <p:txBody>
          <a:bodyPr vert="horz" lIns="91440" tIns="45720" rIns="91440" bIns="45720" rtlCol="0">
            <a:normAutofit fontScale="775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NL" sz="3200" b="1" i="1" dirty="0">
                <a:solidFill>
                  <a:srgbClr val="3333CC"/>
                </a:solidFill>
                <a:latin typeface="Arial" panose="020B0604020202020204" pitchFamily="34" charset="0"/>
                <a:cs typeface="Arial" panose="020B0604020202020204" pitchFamily="34" charset="0"/>
              </a:rPr>
              <a:t>Doel</a:t>
            </a:r>
            <a:r>
              <a:rPr kumimoji="0" lang="nl-NL" sz="3200" b="1" i="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 toepassen van NLP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3200" b="1" i="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in jouw eigen werkelijkheid.</a:t>
            </a:r>
          </a:p>
        </p:txBody>
      </p:sp>
      <p:sp>
        <p:nvSpPr>
          <p:cNvPr id="6" name="Tijdelijke aanduiding voor inhoud 2">
            <a:extLst>
              <a:ext uri="{FF2B5EF4-FFF2-40B4-BE49-F238E27FC236}">
                <a16:creationId xmlns:a16="http://schemas.microsoft.com/office/drawing/2014/main" id="{E50CC4C9-4215-499F-8814-9CBC51C106A7}"/>
              </a:ext>
            </a:extLst>
          </p:cNvPr>
          <p:cNvSpPr txBox="1">
            <a:spLocks/>
          </p:cNvSpPr>
          <p:nvPr/>
        </p:nvSpPr>
        <p:spPr>
          <a:xfrm>
            <a:off x="4644008" y="1600201"/>
            <a:ext cx="3600400" cy="23244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dirty="0">
                <a:solidFill>
                  <a:srgbClr val="3333CC"/>
                </a:solidFill>
                <a:latin typeface="Arial" panose="020B0604020202020204" pitchFamily="34" charset="0"/>
                <a:cs typeface="Arial" panose="020B0604020202020204" pitchFamily="34" charset="0"/>
              </a:rPr>
              <a:t>Verheldering</a:t>
            </a:r>
          </a:p>
          <a:p>
            <a:r>
              <a:rPr lang="nl-NL" dirty="0">
                <a:solidFill>
                  <a:srgbClr val="3333CC"/>
                </a:solidFill>
                <a:latin typeface="Arial" panose="020B0604020202020204" pitchFamily="34" charset="0"/>
                <a:cs typeface="Arial" panose="020B0604020202020204" pitchFamily="34" charset="0"/>
              </a:rPr>
              <a:t>Anekdotes</a:t>
            </a:r>
          </a:p>
          <a:p>
            <a:r>
              <a:rPr lang="nl-NL" dirty="0">
                <a:solidFill>
                  <a:srgbClr val="3333CC"/>
                </a:solidFill>
                <a:latin typeface="Arial" panose="020B0604020202020204" pitchFamily="34" charset="0"/>
                <a:cs typeface="Arial" panose="020B0604020202020204" pitchFamily="34" charset="0"/>
              </a:rPr>
              <a:t>Leuke belevenissen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0-#ppt_w/2"/>
                                          </p:val>
                                        </p:tav>
                                        <p:tav tm="100000">
                                          <p:val>
                                            <p:strVal val="#ppt_x"/>
                                          </p:val>
                                        </p:tav>
                                      </p:tavLst>
                                    </p:anim>
                                    <p:anim calcmode="lin" valueType="num">
                                      <p:cBhvr additive="base">
                                        <p:cTn id="5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oom, buiten, lucht, gebouw&#10;&#10;Automatisch gegenereerde beschrijving">
            <a:extLst>
              <a:ext uri="{FF2B5EF4-FFF2-40B4-BE49-F238E27FC236}">
                <a16:creationId xmlns:a16="http://schemas.microsoft.com/office/drawing/2014/main" id="{DEFDE00A-5B37-4E4B-8B68-02F417EE0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592" y="1586459"/>
            <a:ext cx="4003343" cy="5313882"/>
          </a:xfrm>
          <a:prstGeom prst="rect">
            <a:avLst/>
          </a:prstGeom>
        </p:spPr>
      </p:pic>
      <p:sp>
        <p:nvSpPr>
          <p:cNvPr id="2" name="Titel 1"/>
          <p:cNvSpPr>
            <a:spLocks noGrp="1"/>
          </p:cNvSpPr>
          <p:nvPr>
            <p:ph type="title"/>
          </p:nvPr>
        </p:nvSpPr>
        <p:spPr>
          <a:xfrm>
            <a:off x="467544" y="0"/>
            <a:ext cx="8229600" cy="980728"/>
          </a:xfrm>
        </p:spPr>
        <p:txBody>
          <a:bodyPr/>
          <a:lstStyle/>
          <a:p>
            <a:pPr lvl="0"/>
            <a:r>
              <a:rPr lang="nl-NL" b="1" dirty="0" bmk="">
                <a:solidFill>
                  <a:srgbClr val="0000FF"/>
                </a:solidFill>
                <a:latin typeface="Calibri" pitchFamily="34" charset="0"/>
                <a:cs typeface="Arial" pitchFamily="34" charset="0"/>
              </a:rPr>
              <a:t>Visuele submodaliteiten</a:t>
            </a:r>
            <a:endParaRPr lang="nl-NL" b="1" dirty="0">
              <a:solidFill>
                <a:srgbClr val="0000FF"/>
              </a:solidFill>
            </a:endParaRPr>
          </a:p>
        </p:txBody>
      </p:sp>
      <p:sp>
        <p:nvSpPr>
          <p:cNvPr id="3" name="Tijdelijke aanduiding voor inhoud 2"/>
          <p:cNvSpPr>
            <a:spLocks noGrp="1"/>
          </p:cNvSpPr>
          <p:nvPr>
            <p:ph idx="1"/>
          </p:nvPr>
        </p:nvSpPr>
        <p:spPr>
          <a:xfrm>
            <a:off x="179512" y="908720"/>
            <a:ext cx="6264696" cy="792088"/>
          </a:xfrm>
        </p:spPr>
        <p:txBody>
          <a:bodyPr>
            <a:normAutofit fontScale="77500" lnSpcReduction="20000"/>
          </a:bodyPr>
          <a:lstStyle/>
          <a:p>
            <a:pPr marL="0" indent="0">
              <a:buNone/>
            </a:pPr>
            <a:r>
              <a:rPr lang="nl-NL" b="1" dirty="0">
                <a:solidFill>
                  <a:srgbClr val="0000FF"/>
                </a:solidFill>
                <a:latin typeface="Calibri" pitchFamily="34" charset="0"/>
              </a:rPr>
              <a:t>Werken met het veranderen van submodaliteiten van je interne voorstelling</a:t>
            </a:r>
          </a:p>
        </p:txBody>
      </p:sp>
      <p:pic>
        <p:nvPicPr>
          <p:cNvPr id="2051" name="Afbeelding 1176"/>
          <p:cNvPicPr>
            <a:picLocks noChangeAspect="1" noChangeArrowheads="1"/>
          </p:cNvPicPr>
          <p:nvPr/>
        </p:nvPicPr>
        <p:blipFill>
          <a:blip r:embed="rId3" cstate="print"/>
          <a:srcRect/>
          <a:stretch>
            <a:fillRect/>
          </a:stretch>
        </p:blipFill>
        <p:spPr bwMode="auto">
          <a:xfrm>
            <a:off x="4932040" y="1595336"/>
            <a:ext cx="4032448" cy="5313141"/>
          </a:xfrm>
          <a:prstGeom prst="rect">
            <a:avLst/>
          </a:prstGeom>
          <a:noFill/>
        </p:spPr>
      </p:pic>
      <p:sp>
        <p:nvSpPr>
          <p:cNvPr id="2052" name="Rectangle 4"/>
          <p:cNvSpPr>
            <a:spLocks noChangeArrowheads="1"/>
          </p:cNvSpPr>
          <p:nvPr/>
        </p:nvSpPr>
        <p:spPr bwMode="auto">
          <a:xfrm>
            <a:off x="179512" y="1844824"/>
            <a:ext cx="1907704" cy="984837"/>
          </a:xfrm>
          <a:prstGeom prst="rect">
            <a:avLst/>
          </a:prstGeom>
          <a:noFill/>
          <a:ln w="9525">
            <a:noFill/>
            <a:miter lim="800000"/>
            <a:headEnd/>
            <a:tailEnd/>
          </a:ln>
          <a:effectLst/>
        </p:spPr>
        <p:txBody>
          <a:bodyPr vert="horz" wrap="square" lIns="91440" tIns="152352" rIns="91440" bIns="0" numCol="1" anchor="ctr" anchorCtr="0" compatLnSpc="1">
            <a:prstTxWarp prst="textNoShape">
              <a:avLst/>
            </a:prstTxWarp>
            <a:spAutoFit/>
          </a:bodyPr>
          <a:lstStyle/>
          <a:p>
            <a:pPr marL="228600" indent="-228600" eaLnBrk="0" hangingPunct="0">
              <a:lnSpc>
                <a:spcPct val="150000"/>
              </a:lnSpc>
              <a:buFont typeface="+mj-lt"/>
              <a:buAutoNum type="arabicPeriod"/>
              <a:tabLst>
                <a:tab pos="179388" algn="l"/>
                <a:tab pos="539750" algn="l"/>
              </a:tabLst>
            </a:pPr>
            <a:r>
              <a:rPr lang="nl-NL" b="1" dirty="0">
                <a:solidFill>
                  <a:srgbClr val="FF0000"/>
                </a:solidFill>
                <a:latin typeface="Calibri" pitchFamily="34" charset="0"/>
                <a:ea typeface="Times New Roman" pitchFamily="18" charset="0"/>
                <a:cs typeface="Arial" pitchFamily="34" charset="0"/>
              </a:rPr>
              <a:t> Locatie</a:t>
            </a:r>
          </a:p>
          <a:p>
            <a:pPr marL="179388" marR="0" lvl="0" indent="-179388" algn="l" defTabSz="914400" rtl="0" eaLnBrk="0" fontAlgn="base" latinLnBrk="0" hangingPunct="0">
              <a:lnSpc>
                <a:spcPct val="100000"/>
              </a:lnSpc>
              <a:spcBef>
                <a:spcPct val="0"/>
              </a:spcBef>
              <a:spcAft>
                <a:spcPct val="0"/>
              </a:spcAft>
              <a:buClrTx/>
              <a:buSzTx/>
              <a:buFontTx/>
              <a:buNone/>
              <a:tabLst>
                <a:tab pos="179388" algn="l"/>
                <a:tab pos="539750" algn="l"/>
              </a:tabLst>
            </a:pPr>
            <a:endParaRPr kumimoji="0" lang="nl-NL" sz="1800" b="0" i="0" u="none" strike="noStrike" cap="none" normalizeH="0" baseline="0" dirty="0">
              <a:ln>
                <a:noFill/>
              </a:ln>
              <a:solidFill>
                <a:schemeClr val="tx1"/>
              </a:solidFill>
              <a:effectLst/>
              <a:latin typeface="Calibri" pitchFamily="34" charset="0"/>
              <a:cs typeface="Arial" pitchFamily="34" charset="0"/>
            </a:endParaRPr>
          </a:p>
        </p:txBody>
      </p:sp>
      <p:pic>
        <p:nvPicPr>
          <p:cNvPr id="17" name="Afbeelding 1176"/>
          <p:cNvPicPr>
            <a:picLocks noChangeAspect="1" noChangeArrowheads="1"/>
          </p:cNvPicPr>
          <p:nvPr/>
        </p:nvPicPr>
        <p:blipFill>
          <a:blip r:embed="rId3" cstate="print"/>
          <a:srcRect l="14601" t="59100" r="41597"/>
          <a:stretch>
            <a:fillRect/>
          </a:stretch>
        </p:blipFill>
        <p:spPr bwMode="auto">
          <a:xfrm>
            <a:off x="1669815" y="2366496"/>
            <a:ext cx="1463223" cy="1800200"/>
          </a:xfrm>
          <a:prstGeom prst="rect">
            <a:avLst/>
          </a:prstGeom>
          <a:noFill/>
        </p:spPr>
      </p:pic>
      <p:pic>
        <p:nvPicPr>
          <p:cNvPr id="18" name="Afbeelding 1176"/>
          <p:cNvPicPr>
            <a:picLocks noChangeAspect="1" noChangeArrowheads="1"/>
          </p:cNvPicPr>
          <p:nvPr/>
        </p:nvPicPr>
        <p:blipFill>
          <a:blip r:embed="rId3" cstate="print"/>
          <a:srcRect l="14601" t="59100" r="41597"/>
          <a:stretch>
            <a:fillRect/>
          </a:stretch>
        </p:blipFill>
        <p:spPr bwMode="auto">
          <a:xfrm>
            <a:off x="1237766" y="4725145"/>
            <a:ext cx="1463223" cy="1800200"/>
          </a:xfrm>
          <a:prstGeom prst="rect">
            <a:avLst/>
          </a:prstGeom>
          <a:noFill/>
        </p:spPr>
      </p:pic>
      <p:sp>
        <p:nvSpPr>
          <p:cNvPr id="19" name="AutoShape 1457"/>
          <p:cNvSpPr>
            <a:spLocks noChangeArrowheads="1"/>
          </p:cNvSpPr>
          <p:nvPr/>
        </p:nvSpPr>
        <p:spPr bwMode="auto">
          <a:xfrm>
            <a:off x="3419872" y="3933056"/>
            <a:ext cx="2226374" cy="1152128"/>
          </a:xfrm>
          <a:prstGeom prst="rightArrow">
            <a:avLst>
              <a:gd name="adj1" fmla="val 50000"/>
              <a:gd name="adj2" fmla="val 58036"/>
            </a:avLst>
          </a:prstGeom>
          <a:solidFill>
            <a:schemeClr val="tx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nl-NL" sz="1600" b="1" dirty="0">
                <a:latin typeface="Calibri" pitchFamily="34" charset="0"/>
                <a:cs typeface="Arial" pitchFamily="34" charset="0"/>
              </a:rPr>
              <a:t>1</a:t>
            </a:r>
            <a:r>
              <a:rPr kumimoji="0" lang="nl-NL" sz="1600" b="1" i="0" u="none" strike="noStrike" cap="none" normalizeH="0" baseline="0" dirty="0">
                <a:ln>
                  <a:noFill/>
                </a:ln>
                <a:solidFill>
                  <a:schemeClr val="tx1"/>
                </a:solidFill>
                <a:effectLst/>
                <a:latin typeface="Calibri" pitchFamily="34" charset="0"/>
                <a:cs typeface="Arial" pitchFamily="34" charset="0"/>
              </a:rPr>
              <a:t>. Locatie veranderen</a:t>
            </a:r>
            <a:endParaRPr kumimoji="0" lang="nl-NL" sz="2800" b="1" i="0" u="none" strike="noStrike" cap="none" normalizeH="0" baseline="0" dirty="0">
              <a:ln>
                <a:noFill/>
              </a:ln>
              <a:solidFill>
                <a:schemeClr val="tx1"/>
              </a:solidFill>
              <a:effectLst/>
              <a:latin typeface="Arial" pitchFamily="34" charset="0"/>
              <a:cs typeface="Arial" pitchFamily="34" charset="0"/>
            </a:endParaRPr>
          </a:p>
        </p:txBody>
      </p:sp>
      <p:sp>
        <p:nvSpPr>
          <p:cNvPr id="20" name="PIJL-RECHTS 19"/>
          <p:cNvSpPr/>
          <p:nvPr/>
        </p:nvSpPr>
        <p:spPr>
          <a:xfrm>
            <a:off x="3563888" y="3645024"/>
            <a:ext cx="3312368" cy="994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RECHTS 20"/>
          <p:cNvSpPr/>
          <p:nvPr/>
        </p:nvSpPr>
        <p:spPr>
          <a:xfrm>
            <a:off x="3131840" y="5992779"/>
            <a:ext cx="2915783" cy="994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2">
                                            <p:txEl>
                                              <p:pRg st="0" end="0"/>
                                            </p:txEl>
                                          </p:spTgt>
                                        </p:tgtEl>
                                        <p:attrNameLst>
                                          <p:attrName>style.visibility</p:attrName>
                                        </p:attrNameLst>
                                      </p:cBhvr>
                                      <p:to>
                                        <p:strVal val="visible"/>
                                      </p:to>
                                    </p:set>
                                    <p:anim calcmode="lin" valueType="num">
                                      <p:cBhvr additive="base">
                                        <p:cTn id="13" dur="5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051"/>
                                        </p:tgtEl>
                                        <p:attrNameLst>
                                          <p:attrName>style.visibility</p:attrName>
                                        </p:attrNameLst>
                                      </p:cBhvr>
                                      <p:to>
                                        <p:strVal val="visible"/>
                                      </p:to>
                                    </p:set>
                                    <p:anim calcmode="lin" valueType="num">
                                      <p:cBhvr additive="base">
                                        <p:cTn id="55" dur="500" fill="hold"/>
                                        <p:tgtEl>
                                          <p:spTgt spid="2051"/>
                                        </p:tgtEl>
                                        <p:attrNameLst>
                                          <p:attrName>ppt_x</p:attrName>
                                        </p:attrNameLst>
                                      </p:cBhvr>
                                      <p:tavLst>
                                        <p:tav tm="0">
                                          <p:val>
                                            <p:strVal val="0-#ppt_w/2"/>
                                          </p:val>
                                        </p:tav>
                                        <p:tav tm="100000">
                                          <p:val>
                                            <p:strVal val="#ppt_x"/>
                                          </p:val>
                                        </p:tav>
                                      </p:tavLst>
                                    </p:anim>
                                    <p:anim calcmode="lin" valueType="num">
                                      <p:cBhvr additive="base">
                                        <p:cTn id="56"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52" grpId="0" build="p"/>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descr="ruzie.jpg"/>
          <p:cNvPicPr>
            <a:picLocks noChangeAspect="1"/>
          </p:cNvPicPr>
          <p:nvPr/>
        </p:nvPicPr>
        <p:blipFill>
          <a:blip r:embed="rId2" cstate="print"/>
          <a:stretch>
            <a:fillRect/>
          </a:stretch>
        </p:blipFill>
        <p:spPr>
          <a:xfrm>
            <a:off x="1835696" y="2852936"/>
            <a:ext cx="3528392" cy="2859669"/>
          </a:xfrm>
          <a:prstGeom prst="rect">
            <a:avLst/>
          </a:prstGeom>
        </p:spPr>
      </p:pic>
      <p:sp>
        <p:nvSpPr>
          <p:cNvPr id="2" name="Titel 1"/>
          <p:cNvSpPr>
            <a:spLocks noGrp="1"/>
          </p:cNvSpPr>
          <p:nvPr>
            <p:ph type="title"/>
          </p:nvPr>
        </p:nvSpPr>
        <p:spPr>
          <a:xfrm>
            <a:off x="467544" y="0"/>
            <a:ext cx="8229600" cy="980728"/>
          </a:xfrm>
        </p:spPr>
        <p:txBody>
          <a:bodyPr/>
          <a:lstStyle/>
          <a:p>
            <a:pPr lvl="0"/>
            <a:r>
              <a:rPr lang="nl-NL" b="1" dirty="0" bmk="">
                <a:solidFill>
                  <a:srgbClr val="0000FF"/>
                </a:solidFill>
                <a:latin typeface="Calibri" pitchFamily="34" charset="0"/>
                <a:cs typeface="Arial" pitchFamily="34" charset="0"/>
              </a:rPr>
              <a:t>Visuele submodaliteiten</a:t>
            </a:r>
            <a:endParaRPr lang="nl-NL" b="1" dirty="0">
              <a:solidFill>
                <a:srgbClr val="0000FF"/>
              </a:solidFill>
            </a:endParaRPr>
          </a:p>
        </p:txBody>
      </p:sp>
      <p:sp>
        <p:nvSpPr>
          <p:cNvPr id="3" name="Tijdelijke aanduiding voor inhoud 2"/>
          <p:cNvSpPr>
            <a:spLocks noGrp="1"/>
          </p:cNvSpPr>
          <p:nvPr>
            <p:ph idx="1"/>
          </p:nvPr>
        </p:nvSpPr>
        <p:spPr>
          <a:xfrm>
            <a:off x="179512" y="908720"/>
            <a:ext cx="6264696" cy="792088"/>
          </a:xfrm>
        </p:spPr>
        <p:txBody>
          <a:bodyPr>
            <a:normAutofit fontScale="77500" lnSpcReduction="20000"/>
          </a:bodyPr>
          <a:lstStyle/>
          <a:p>
            <a:pPr marL="0" indent="0">
              <a:buNone/>
            </a:pPr>
            <a:r>
              <a:rPr lang="nl-NL" b="1" dirty="0">
                <a:solidFill>
                  <a:srgbClr val="0000FF"/>
                </a:solidFill>
                <a:latin typeface="Calibri" pitchFamily="34" charset="0"/>
              </a:rPr>
              <a:t>Werken met het veranderen van submodaliteiten van je interne voorstelling</a:t>
            </a:r>
          </a:p>
        </p:txBody>
      </p:sp>
      <p:sp>
        <p:nvSpPr>
          <p:cNvPr id="325" name="AutoShape 1457"/>
          <p:cNvSpPr>
            <a:spLocks noChangeArrowheads="1"/>
          </p:cNvSpPr>
          <p:nvPr/>
        </p:nvSpPr>
        <p:spPr bwMode="auto">
          <a:xfrm>
            <a:off x="5580112" y="3501008"/>
            <a:ext cx="1440160" cy="648072"/>
          </a:xfrm>
          <a:prstGeom prst="rightArrow">
            <a:avLst>
              <a:gd name="adj1" fmla="val 50000"/>
              <a:gd name="adj2" fmla="val 58036"/>
            </a:avLst>
          </a:prstGeom>
          <a:solidFill>
            <a:schemeClr val="tx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nl-NL" sz="1600" b="1" dirty="0">
                <a:latin typeface="Calibri" pitchFamily="34" charset="0"/>
                <a:cs typeface="Arial" pitchFamily="34" charset="0"/>
              </a:rPr>
              <a:t>2</a:t>
            </a:r>
            <a:r>
              <a:rPr kumimoji="0" lang="nl-NL" sz="1600" b="1" i="0" u="none" strike="noStrike" cap="none" normalizeH="0" baseline="0" dirty="0">
                <a:ln>
                  <a:noFill/>
                </a:ln>
                <a:solidFill>
                  <a:schemeClr val="tx1"/>
                </a:solidFill>
                <a:effectLst/>
                <a:latin typeface="Calibri" pitchFamily="34" charset="0"/>
                <a:cs typeface="Arial" pitchFamily="34" charset="0"/>
              </a:rPr>
              <a:t>. formaat</a:t>
            </a:r>
            <a:endParaRPr kumimoji="0" lang="nl-NL" sz="2800" b="1" i="0" u="none" strike="noStrike" cap="none" normalizeH="0" baseline="0" dirty="0">
              <a:ln>
                <a:noFill/>
              </a:ln>
              <a:solidFill>
                <a:schemeClr val="tx1"/>
              </a:solidFill>
              <a:effectLst/>
              <a:latin typeface="Arial" pitchFamily="34" charset="0"/>
              <a:cs typeface="Arial" pitchFamily="34" charset="0"/>
            </a:endParaRPr>
          </a:p>
        </p:txBody>
      </p:sp>
      <p:pic>
        <p:nvPicPr>
          <p:cNvPr id="23" name="Afbeelding 22" descr="ruzie.jpg"/>
          <p:cNvPicPr>
            <a:picLocks noChangeAspect="1"/>
          </p:cNvPicPr>
          <p:nvPr/>
        </p:nvPicPr>
        <p:blipFill>
          <a:blip r:embed="rId3" cstate="print"/>
          <a:stretch>
            <a:fillRect/>
          </a:stretch>
        </p:blipFill>
        <p:spPr>
          <a:xfrm>
            <a:off x="7812360" y="3573016"/>
            <a:ext cx="710774" cy="576064"/>
          </a:xfrm>
          <a:prstGeom prst="rect">
            <a:avLst/>
          </a:prstGeom>
        </p:spPr>
      </p:pic>
      <p:sp>
        <p:nvSpPr>
          <p:cNvPr id="30" name="Rectangle 4"/>
          <p:cNvSpPr>
            <a:spLocks noChangeArrowheads="1"/>
          </p:cNvSpPr>
          <p:nvPr/>
        </p:nvSpPr>
        <p:spPr bwMode="auto">
          <a:xfrm>
            <a:off x="0" y="2852936"/>
            <a:ext cx="2843808" cy="984837"/>
          </a:xfrm>
          <a:prstGeom prst="rect">
            <a:avLst/>
          </a:prstGeom>
          <a:noFill/>
          <a:ln w="9525">
            <a:noFill/>
            <a:miter lim="800000"/>
            <a:headEnd/>
            <a:tailEnd/>
          </a:ln>
          <a:effectLst/>
        </p:spPr>
        <p:txBody>
          <a:bodyPr vert="horz" wrap="square" lIns="91440" tIns="152352" rIns="91440" bIns="0" numCol="1" anchor="ctr" anchorCtr="0" compatLnSpc="1">
            <a:prstTxWarp prst="textNoShape">
              <a:avLst/>
            </a:prstTxWarp>
            <a:spAutoFit/>
          </a:bodyPr>
          <a:lstStyle/>
          <a:p>
            <a:pPr marL="228600" indent="-228600" eaLnBrk="0" fontAlgn="base" hangingPunct="0">
              <a:lnSpc>
                <a:spcPct val="150000"/>
              </a:lnSpc>
              <a:spcBef>
                <a:spcPct val="0"/>
              </a:spcBef>
              <a:spcAft>
                <a:spcPct val="0"/>
              </a:spcAft>
              <a:tabLst>
                <a:tab pos="179388" algn="l"/>
                <a:tab pos="539750" algn="l"/>
              </a:tabLst>
            </a:pPr>
            <a:r>
              <a:rPr lang="nl-NL" b="1" dirty="0">
                <a:solidFill>
                  <a:srgbClr val="FF0000"/>
                </a:solidFill>
                <a:latin typeface="Calibri" pitchFamily="34" charset="0"/>
                <a:ea typeface="Times New Roman" pitchFamily="18" charset="0"/>
                <a:cs typeface="Arial" pitchFamily="34" charset="0"/>
              </a:rPr>
              <a:t>2. Formaat</a:t>
            </a:r>
            <a:endParaRPr lang="nl-NL" b="1" dirty="0">
              <a:solidFill>
                <a:srgbClr val="FF0000"/>
              </a:solidFill>
              <a:latin typeface="Calibri" pitchFamily="34" charset="0"/>
              <a:cs typeface="Arial" pitchFamily="34" charset="0"/>
            </a:endParaRPr>
          </a:p>
          <a:p>
            <a:pPr marL="179388" marR="0" lvl="0" indent="-179388" algn="l" defTabSz="914400" rtl="0" eaLnBrk="0" fontAlgn="base" latinLnBrk="0" hangingPunct="0">
              <a:lnSpc>
                <a:spcPct val="100000"/>
              </a:lnSpc>
              <a:spcBef>
                <a:spcPct val="0"/>
              </a:spcBef>
              <a:spcAft>
                <a:spcPct val="0"/>
              </a:spcAft>
              <a:buClrTx/>
              <a:buSzTx/>
              <a:buFontTx/>
              <a:buNone/>
              <a:tabLst>
                <a:tab pos="179388" algn="l"/>
                <a:tab pos="539750" algn="l"/>
              </a:tabLst>
            </a:pPr>
            <a:endParaRPr kumimoji="0" lang="nl-NL" sz="1800" b="0" i="0" u="none" strike="noStrike" cap="none" normalizeH="0" baseline="0" dirty="0">
              <a:ln>
                <a:noFill/>
              </a:ln>
              <a:solidFill>
                <a:schemeClr val="tx1"/>
              </a:solidFill>
              <a:effectLst/>
              <a:latin typeface="Calibri"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 calcmode="lin" valueType="num">
                                      <p:cBhvr additive="base">
                                        <p:cTn id="13"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5"/>
                                        </p:tgtEl>
                                        <p:attrNameLst>
                                          <p:attrName>style.visibility</p:attrName>
                                        </p:attrNameLst>
                                      </p:cBhvr>
                                      <p:to>
                                        <p:strVal val="visible"/>
                                      </p:to>
                                    </p:set>
                                    <p:anim calcmode="lin" valueType="num">
                                      <p:cBhvr additive="base">
                                        <p:cTn id="25" dur="500" fill="hold"/>
                                        <p:tgtEl>
                                          <p:spTgt spid="325"/>
                                        </p:tgtEl>
                                        <p:attrNameLst>
                                          <p:attrName>ppt_x</p:attrName>
                                        </p:attrNameLst>
                                      </p:cBhvr>
                                      <p:tavLst>
                                        <p:tav tm="0">
                                          <p:val>
                                            <p:strVal val="0-#ppt_w/2"/>
                                          </p:val>
                                        </p:tav>
                                        <p:tav tm="100000">
                                          <p:val>
                                            <p:strVal val="#ppt_x"/>
                                          </p:val>
                                        </p:tav>
                                      </p:tavLst>
                                    </p:anim>
                                    <p:anim calcmode="lin" valueType="num">
                                      <p:cBhvr additive="base">
                                        <p:cTn id="26" dur="500" fill="hold"/>
                                        <p:tgtEl>
                                          <p:spTgt spid="3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5" grpId="0" animBg="1"/>
      <p:bldP spid="3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980728"/>
          </a:xfrm>
        </p:spPr>
        <p:txBody>
          <a:bodyPr/>
          <a:lstStyle/>
          <a:p>
            <a:pPr lvl="0"/>
            <a:r>
              <a:rPr lang="nl-NL" b="1" dirty="0" bmk="">
                <a:solidFill>
                  <a:srgbClr val="0000FF"/>
                </a:solidFill>
                <a:latin typeface="Calibri" pitchFamily="34" charset="0"/>
                <a:cs typeface="Arial" pitchFamily="34" charset="0"/>
              </a:rPr>
              <a:t>Visuele submodaliteiten</a:t>
            </a:r>
            <a:endParaRPr lang="nl-NL" b="1" dirty="0">
              <a:solidFill>
                <a:srgbClr val="0000FF"/>
              </a:solidFill>
            </a:endParaRPr>
          </a:p>
        </p:txBody>
      </p:sp>
      <p:sp>
        <p:nvSpPr>
          <p:cNvPr id="3" name="Tijdelijke aanduiding voor inhoud 2"/>
          <p:cNvSpPr>
            <a:spLocks noGrp="1"/>
          </p:cNvSpPr>
          <p:nvPr>
            <p:ph idx="1"/>
          </p:nvPr>
        </p:nvSpPr>
        <p:spPr>
          <a:xfrm>
            <a:off x="179512" y="908720"/>
            <a:ext cx="6264696" cy="792088"/>
          </a:xfrm>
        </p:spPr>
        <p:txBody>
          <a:bodyPr>
            <a:normAutofit fontScale="77500" lnSpcReduction="20000"/>
          </a:bodyPr>
          <a:lstStyle/>
          <a:p>
            <a:pPr marL="0" indent="0">
              <a:buNone/>
            </a:pPr>
            <a:r>
              <a:rPr lang="nl-NL" b="1" dirty="0">
                <a:solidFill>
                  <a:srgbClr val="0000FF"/>
                </a:solidFill>
                <a:latin typeface="Calibri" pitchFamily="34" charset="0"/>
              </a:rPr>
              <a:t>Werken met het veranderen van submodaliteiten van je interne voorstelling</a:t>
            </a:r>
          </a:p>
        </p:txBody>
      </p:sp>
      <p:pic>
        <p:nvPicPr>
          <p:cNvPr id="25" name="Afbeelding 24" descr="ruzie.jpg"/>
          <p:cNvPicPr>
            <a:picLocks noChangeAspect="1"/>
          </p:cNvPicPr>
          <p:nvPr/>
        </p:nvPicPr>
        <p:blipFill>
          <a:blip r:embed="rId2" cstate="print"/>
          <a:stretch>
            <a:fillRect/>
          </a:stretch>
        </p:blipFill>
        <p:spPr>
          <a:xfrm>
            <a:off x="107504" y="2829661"/>
            <a:ext cx="3377222" cy="2737150"/>
          </a:xfrm>
          <a:prstGeom prst="rect">
            <a:avLst/>
          </a:prstGeom>
        </p:spPr>
      </p:pic>
      <p:pic>
        <p:nvPicPr>
          <p:cNvPr id="26" name="Afbeelding 25" descr="ruzie.jpg"/>
          <p:cNvPicPr>
            <a:picLocks noChangeAspect="1"/>
          </p:cNvPicPr>
          <p:nvPr/>
        </p:nvPicPr>
        <p:blipFill>
          <a:blip r:embed="rId2" cstate="print">
            <a:grayscl/>
          </a:blip>
          <a:stretch>
            <a:fillRect/>
          </a:stretch>
        </p:blipFill>
        <p:spPr>
          <a:xfrm>
            <a:off x="5573307" y="2852936"/>
            <a:ext cx="3377223" cy="2737150"/>
          </a:xfrm>
          <a:prstGeom prst="rect">
            <a:avLst/>
          </a:prstGeom>
        </p:spPr>
      </p:pic>
      <p:sp>
        <p:nvSpPr>
          <p:cNvPr id="31" name="Rectangle 4"/>
          <p:cNvSpPr>
            <a:spLocks noChangeArrowheads="1"/>
          </p:cNvSpPr>
          <p:nvPr/>
        </p:nvSpPr>
        <p:spPr bwMode="auto">
          <a:xfrm>
            <a:off x="0" y="1844824"/>
            <a:ext cx="2843808" cy="984837"/>
          </a:xfrm>
          <a:prstGeom prst="rect">
            <a:avLst/>
          </a:prstGeom>
          <a:noFill/>
          <a:ln w="9525">
            <a:noFill/>
            <a:miter lim="800000"/>
            <a:headEnd/>
            <a:tailEnd/>
          </a:ln>
          <a:effectLst/>
        </p:spPr>
        <p:txBody>
          <a:bodyPr vert="horz" wrap="square" lIns="91440" tIns="152352" rIns="91440" bIns="0" numCol="1" anchor="ctr" anchorCtr="0" compatLnSpc="1">
            <a:prstTxWarp prst="textNoShape">
              <a:avLst/>
            </a:prstTxWarp>
            <a:spAutoFit/>
          </a:bodyPr>
          <a:lstStyle/>
          <a:p>
            <a:pPr marL="228600" indent="-228600" eaLnBrk="0" fontAlgn="base" hangingPunct="0">
              <a:lnSpc>
                <a:spcPct val="150000"/>
              </a:lnSpc>
              <a:spcBef>
                <a:spcPct val="0"/>
              </a:spcBef>
              <a:spcAft>
                <a:spcPct val="0"/>
              </a:spcAft>
              <a:tabLst>
                <a:tab pos="179388" algn="l"/>
                <a:tab pos="539750" algn="l"/>
              </a:tabLst>
            </a:pPr>
            <a:r>
              <a:rPr lang="nl-NL" b="1" dirty="0">
                <a:solidFill>
                  <a:srgbClr val="FF0000"/>
                </a:solidFill>
                <a:latin typeface="Calibri" pitchFamily="34" charset="0"/>
                <a:ea typeface="Times New Roman" pitchFamily="18" charset="0"/>
                <a:cs typeface="Arial" pitchFamily="34" charset="0"/>
              </a:rPr>
              <a:t>3. Kleur of zwart/wit</a:t>
            </a:r>
          </a:p>
          <a:p>
            <a:pPr marL="179388" marR="0" lvl="0" indent="-179388" algn="l" defTabSz="914400" rtl="0" eaLnBrk="0" fontAlgn="base" latinLnBrk="0" hangingPunct="0">
              <a:lnSpc>
                <a:spcPct val="100000"/>
              </a:lnSpc>
              <a:spcBef>
                <a:spcPct val="0"/>
              </a:spcBef>
              <a:spcAft>
                <a:spcPct val="0"/>
              </a:spcAft>
              <a:buClrTx/>
              <a:buSzTx/>
              <a:buFontTx/>
              <a:buNone/>
              <a:tabLst>
                <a:tab pos="179388" algn="l"/>
                <a:tab pos="539750" algn="l"/>
              </a:tabLst>
            </a:pPr>
            <a:endParaRPr kumimoji="0" lang="nl-NL" sz="1800" b="0" i="0" u="none" strike="noStrike" cap="none" normalizeH="0" baseline="0" dirty="0">
              <a:ln>
                <a:noFill/>
              </a:ln>
              <a:solidFill>
                <a:schemeClr val="tx1"/>
              </a:solidFill>
              <a:effectLst/>
              <a:latin typeface="Calibri" pitchFamily="34" charset="0"/>
              <a:cs typeface="Arial" pitchFamily="34" charset="0"/>
            </a:endParaRPr>
          </a:p>
        </p:txBody>
      </p:sp>
      <p:sp>
        <p:nvSpPr>
          <p:cNvPr id="24" name="AutoShape 1457"/>
          <p:cNvSpPr>
            <a:spLocks noChangeArrowheads="1"/>
          </p:cNvSpPr>
          <p:nvPr/>
        </p:nvSpPr>
        <p:spPr bwMode="auto">
          <a:xfrm>
            <a:off x="3592230" y="3645447"/>
            <a:ext cx="2160239" cy="1152128"/>
          </a:xfrm>
          <a:prstGeom prst="rightArrow">
            <a:avLst>
              <a:gd name="adj1" fmla="val 50000"/>
              <a:gd name="adj2" fmla="val 58036"/>
            </a:avLst>
          </a:prstGeom>
          <a:solidFill>
            <a:schemeClr val="tx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nl-NL" sz="1600" b="1" dirty="0">
                <a:latin typeface="Calibri" pitchFamily="34" charset="0"/>
                <a:cs typeface="Arial" pitchFamily="34" charset="0"/>
              </a:rPr>
              <a:t>3</a:t>
            </a:r>
            <a:r>
              <a:rPr kumimoji="0" lang="nl-NL" sz="1600" b="1" i="0" u="none" strike="noStrike" cap="none" normalizeH="0" baseline="0" dirty="0">
                <a:ln>
                  <a:noFill/>
                </a:ln>
                <a:solidFill>
                  <a:schemeClr val="tx1"/>
                </a:solidFill>
                <a:effectLst/>
                <a:latin typeface="Calibri" pitchFamily="34" charset="0"/>
                <a:cs typeface="Arial" pitchFamily="34" charset="0"/>
              </a:rPr>
              <a:t>. Van kleur naar zwart-wit</a:t>
            </a:r>
            <a:endParaRPr kumimoji="0" lang="nl-NL" sz="2800" b="1"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 calcmode="lin" valueType="num">
                                      <p:cBhvr additive="base">
                                        <p:cTn id="13"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1" grpId="0" build="p"/>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980728"/>
          </a:xfrm>
        </p:spPr>
        <p:txBody>
          <a:bodyPr/>
          <a:lstStyle/>
          <a:p>
            <a:pPr lvl="0"/>
            <a:r>
              <a:rPr lang="nl-NL" b="1" dirty="0" bmk="">
                <a:solidFill>
                  <a:srgbClr val="0000FF"/>
                </a:solidFill>
                <a:latin typeface="Calibri" pitchFamily="34" charset="0"/>
                <a:cs typeface="Arial" pitchFamily="34" charset="0"/>
              </a:rPr>
              <a:t>Visuele submodaliteiten</a:t>
            </a:r>
            <a:endParaRPr lang="nl-NL" b="1" dirty="0">
              <a:solidFill>
                <a:srgbClr val="0000FF"/>
              </a:solidFill>
            </a:endParaRPr>
          </a:p>
        </p:txBody>
      </p:sp>
      <p:sp>
        <p:nvSpPr>
          <p:cNvPr id="3" name="Tijdelijke aanduiding voor inhoud 2"/>
          <p:cNvSpPr>
            <a:spLocks noGrp="1"/>
          </p:cNvSpPr>
          <p:nvPr>
            <p:ph idx="1"/>
          </p:nvPr>
        </p:nvSpPr>
        <p:spPr>
          <a:xfrm>
            <a:off x="179512" y="908720"/>
            <a:ext cx="6264696" cy="792088"/>
          </a:xfrm>
        </p:spPr>
        <p:txBody>
          <a:bodyPr>
            <a:normAutofit fontScale="77500" lnSpcReduction="20000"/>
          </a:bodyPr>
          <a:lstStyle/>
          <a:p>
            <a:pPr marL="0" indent="0">
              <a:buNone/>
            </a:pPr>
            <a:r>
              <a:rPr lang="nl-NL" b="1" dirty="0">
                <a:solidFill>
                  <a:srgbClr val="0000FF"/>
                </a:solidFill>
                <a:latin typeface="Calibri" pitchFamily="34" charset="0"/>
              </a:rPr>
              <a:t>Werken met het veranderen van submodaliteiten van je interne voorstelling</a:t>
            </a:r>
          </a:p>
        </p:txBody>
      </p:sp>
      <p:pic>
        <p:nvPicPr>
          <p:cNvPr id="27" name="Afbeelding 26" descr="ruzie.jpg"/>
          <p:cNvPicPr>
            <a:picLocks noChangeAspect="1"/>
          </p:cNvPicPr>
          <p:nvPr/>
        </p:nvPicPr>
        <p:blipFill>
          <a:blip r:embed="rId2" cstate="print">
            <a:lum bright="-20000" contrast="40000"/>
          </a:blip>
          <a:stretch>
            <a:fillRect/>
          </a:stretch>
        </p:blipFill>
        <p:spPr>
          <a:xfrm>
            <a:off x="-1" y="2708919"/>
            <a:ext cx="3465025" cy="2808313"/>
          </a:xfrm>
          <a:prstGeom prst="rect">
            <a:avLst/>
          </a:prstGeom>
        </p:spPr>
      </p:pic>
      <p:pic>
        <p:nvPicPr>
          <p:cNvPr id="29" name="Afbeelding 28" descr="ruzie.jpg"/>
          <p:cNvPicPr>
            <a:picLocks noChangeAspect="1"/>
          </p:cNvPicPr>
          <p:nvPr/>
        </p:nvPicPr>
        <p:blipFill>
          <a:blip r:embed="rId2" cstate="print">
            <a:clrChange>
              <a:clrFrom>
                <a:srgbClr val="FFFFFF"/>
              </a:clrFrom>
              <a:clrTo>
                <a:srgbClr val="FFFFFF">
                  <a:alpha val="0"/>
                </a:srgbClr>
              </a:clrTo>
            </a:clrChange>
            <a:lum bright="70000" contrast="-70000"/>
          </a:blip>
          <a:stretch>
            <a:fillRect/>
          </a:stretch>
        </p:blipFill>
        <p:spPr>
          <a:xfrm>
            <a:off x="5635172" y="2609529"/>
            <a:ext cx="3409964" cy="2763688"/>
          </a:xfrm>
          <a:prstGeom prst="rect">
            <a:avLst/>
          </a:prstGeom>
        </p:spPr>
      </p:pic>
      <p:sp>
        <p:nvSpPr>
          <p:cNvPr id="32" name="Rectangle 4"/>
          <p:cNvSpPr>
            <a:spLocks noChangeArrowheads="1"/>
          </p:cNvSpPr>
          <p:nvPr/>
        </p:nvSpPr>
        <p:spPr bwMode="auto">
          <a:xfrm>
            <a:off x="0" y="1541040"/>
            <a:ext cx="3732498" cy="984837"/>
          </a:xfrm>
          <a:prstGeom prst="rect">
            <a:avLst/>
          </a:prstGeom>
          <a:noFill/>
          <a:ln w="9525">
            <a:noFill/>
            <a:miter lim="800000"/>
            <a:headEnd/>
            <a:tailEnd/>
          </a:ln>
          <a:effectLst/>
        </p:spPr>
        <p:txBody>
          <a:bodyPr vert="horz" wrap="square" lIns="91440" tIns="152352" rIns="91440" bIns="0" numCol="1" anchor="ctr" anchorCtr="0" compatLnSpc="1">
            <a:prstTxWarp prst="textNoShape">
              <a:avLst/>
            </a:prstTxWarp>
            <a:spAutoFit/>
          </a:bodyPr>
          <a:lstStyle/>
          <a:p>
            <a:pPr marL="228600" indent="-228600" eaLnBrk="0" hangingPunct="0">
              <a:lnSpc>
                <a:spcPct val="150000"/>
              </a:lnSpc>
              <a:tabLst>
                <a:tab pos="179388" algn="l"/>
                <a:tab pos="539750" algn="l"/>
              </a:tabLst>
            </a:pPr>
            <a:r>
              <a:rPr lang="nl-NL" b="1" dirty="0">
                <a:solidFill>
                  <a:srgbClr val="FF0000"/>
                </a:solidFill>
                <a:latin typeface="Calibri" pitchFamily="34" charset="0"/>
                <a:ea typeface="Times New Roman" pitchFamily="18" charset="0"/>
                <a:cs typeface="Arial" pitchFamily="34" charset="0"/>
              </a:rPr>
              <a:t>4. Mate van contrast</a:t>
            </a:r>
          </a:p>
          <a:p>
            <a:pPr marL="179388" marR="0" lvl="0" indent="-179388" algn="l" defTabSz="914400" rtl="0" eaLnBrk="0" fontAlgn="base" latinLnBrk="0" hangingPunct="0">
              <a:lnSpc>
                <a:spcPct val="100000"/>
              </a:lnSpc>
              <a:spcBef>
                <a:spcPct val="0"/>
              </a:spcBef>
              <a:spcAft>
                <a:spcPct val="0"/>
              </a:spcAft>
              <a:buClrTx/>
              <a:buSzTx/>
              <a:buFontTx/>
              <a:buNone/>
              <a:tabLst>
                <a:tab pos="179388" algn="l"/>
                <a:tab pos="539750" algn="l"/>
              </a:tabLst>
            </a:pPr>
            <a:endParaRPr kumimoji="0" lang="nl-NL" sz="1800" b="0" i="0" u="none" strike="noStrike" cap="none" normalizeH="0" baseline="0" dirty="0">
              <a:ln>
                <a:noFill/>
              </a:ln>
              <a:solidFill>
                <a:schemeClr val="tx1"/>
              </a:solidFill>
              <a:effectLst/>
              <a:latin typeface="Calibri" pitchFamily="34" charset="0"/>
              <a:cs typeface="Arial" pitchFamily="34" charset="0"/>
            </a:endParaRPr>
          </a:p>
        </p:txBody>
      </p:sp>
      <p:sp>
        <p:nvSpPr>
          <p:cNvPr id="28" name="AutoShape 1457"/>
          <p:cNvSpPr>
            <a:spLocks noChangeArrowheads="1"/>
          </p:cNvSpPr>
          <p:nvPr/>
        </p:nvSpPr>
        <p:spPr bwMode="auto">
          <a:xfrm>
            <a:off x="3347864" y="3501008"/>
            <a:ext cx="2448272" cy="648072"/>
          </a:xfrm>
          <a:prstGeom prst="rightArrow">
            <a:avLst>
              <a:gd name="adj1" fmla="val 50000"/>
              <a:gd name="adj2" fmla="val 58036"/>
            </a:avLst>
          </a:prstGeom>
          <a:solidFill>
            <a:schemeClr val="tx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nl-NL" sz="1600" b="1" dirty="0">
                <a:latin typeface="Calibri" pitchFamily="34" charset="0"/>
                <a:cs typeface="Arial" pitchFamily="34" charset="0"/>
              </a:rPr>
              <a:t>4. Contrast verminderen</a:t>
            </a:r>
            <a:endParaRPr kumimoji="0" lang="nl-NL" sz="2800" b="1"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 calcmode="lin" valueType="num">
                                      <p:cBhvr additive="base">
                                        <p:cTn id="13"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 grpId="0" build="p"/>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fontScale="90000"/>
          </a:bodyPr>
          <a:lstStyle/>
          <a:p>
            <a:r>
              <a:rPr lang="nl-NL" b="1" dirty="0">
                <a:solidFill>
                  <a:srgbClr val="0000FF"/>
                </a:solidFill>
              </a:rPr>
              <a:t>Verzwakken van beperkende overtuigingen</a:t>
            </a:r>
          </a:p>
        </p:txBody>
      </p:sp>
      <p:sp>
        <p:nvSpPr>
          <p:cNvPr id="3" name="Tijdelijke aanduiding voor inhoud 2"/>
          <p:cNvSpPr>
            <a:spLocks noGrp="1"/>
          </p:cNvSpPr>
          <p:nvPr>
            <p:ph idx="1"/>
          </p:nvPr>
        </p:nvSpPr>
        <p:spPr>
          <a:xfrm>
            <a:off x="467544" y="1196752"/>
            <a:ext cx="8496944" cy="504056"/>
          </a:xfrm>
        </p:spPr>
        <p:txBody>
          <a:bodyPr>
            <a:normAutofit fontScale="62500" lnSpcReduction="20000"/>
          </a:bodyPr>
          <a:lstStyle/>
          <a:p>
            <a:pPr>
              <a:buNone/>
            </a:pPr>
            <a:r>
              <a:rPr lang="nl-NL" b="1" dirty="0">
                <a:solidFill>
                  <a:srgbClr val="0000FF"/>
                </a:solidFill>
              </a:rPr>
              <a:t>Werken met het veranderen van submodaliteiten van je interne voorstelling</a:t>
            </a:r>
          </a:p>
        </p:txBody>
      </p:sp>
      <p:sp>
        <p:nvSpPr>
          <p:cNvPr id="325" name="AutoShape 1457"/>
          <p:cNvSpPr>
            <a:spLocks noChangeArrowheads="1"/>
          </p:cNvSpPr>
          <p:nvPr/>
        </p:nvSpPr>
        <p:spPr bwMode="auto">
          <a:xfrm>
            <a:off x="4211961" y="3422207"/>
            <a:ext cx="1008111" cy="648072"/>
          </a:xfrm>
          <a:prstGeom prst="rightArrow">
            <a:avLst>
              <a:gd name="adj1" fmla="val 50000"/>
              <a:gd name="adj2" fmla="val 58036"/>
            </a:avLst>
          </a:prstGeom>
          <a:solidFill>
            <a:schemeClr val="tx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a:ln>
                  <a:noFill/>
                </a:ln>
                <a:solidFill>
                  <a:schemeClr val="tx1"/>
                </a:solidFill>
                <a:effectLst/>
                <a:latin typeface="Calibri" pitchFamily="34" charset="0"/>
                <a:cs typeface="Arial" pitchFamily="34" charset="0"/>
              </a:rPr>
              <a:t>kleiner</a:t>
            </a:r>
            <a:endParaRPr kumimoji="0" lang="nl-NL" sz="2800" b="1" i="0" u="none" strike="noStrike" cap="none" normalizeH="0" baseline="0" dirty="0">
              <a:ln>
                <a:noFill/>
              </a:ln>
              <a:solidFill>
                <a:schemeClr val="tx1"/>
              </a:solidFill>
              <a:effectLst/>
              <a:latin typeface="Arial" pitchFamily="34" charset="0"/>
              <a:cs typeface="Arial" pitchFamily="34" charset="0"/>
            </a:endParaRPr>
          </a:p>
        </p:txBody>
      </p:sp>
      <p:pic>
        <p:nvPicPr>
          <p:cNvPr id="326" name="Afbeelding 248" descr="http://www.all-defend.nl/Verbale%20agressie%20beeldvorming.jpg"/>
          <p:cNvPicPr>
            <a:picLocks noChangeAspect="1" noChangeArrowheads="1"/>
          </p:cNvPicPr>
          <p:nvPr/>
        </p:nvPicPr>
        <p:blipFill>
          <a:blip r:embed="rId2" cstate="print">
            <a:lum bright="-30000"/>
            <a:grayscl/>
          </a:blip>
          <a:srcRect/>
          <a:stretch>
            <a:fillRect/>
          </a:stretch>
        </p:blipFill>
        <p:spPr bwMode="auto">
          <a:xfrm>
            <a:off x="179511" y="2240188"/>
            <a:ext cx="3960441" cy="2989012"/>
          </a:xfrm>
          <a:prstGeom prst="rect">
            <a:avLst/>
          </a:prstGeom>
          <a:solidFill>
            <a:srgbClr val="D9D9D9"/>
          </a:solidFill>
        </p:spPr>
      </p:pic>
      <p:pic>
        <p:nvPicPr>
          <p:cNvPr id="327" name="Afbeelding 248" descr="http://www.all-defend.nl/Verbale%20agressie%20beeldvorming.jpg"/>
          <p:cNvPicPr>
            <a:picLocks noChangeArrowheads="1"/>
          </p:cNvPicPr>
          <p:nvPr/>
        </p:nvPicPr>
        <p:blipFill>
          <a:blip r:embed="rId3" cstate="print"/>
          <a:srcRect/>
          <a:stretch>
            <a:fillRect/>
          </a:stretch>
        </p:blipFill>
        <p:spPr bwMode="auto">
          <a:xfrm>
            <a:off x="7884368" y="3278190"/>
            <a:ext cx="1259632" cy="1014906"/>
          </a:xfrm>
          <a:prstGeom prst="rect">
            <a:avLst/>
          </a:prstGeom>
          <a:noFill/>
        </p:spPr>
      </p:pic>
      <p:pic>
        <p:nvPicPr>
          <p:cNvPr id="8" name="Afbeelding 248" descr="http://www.all-defend.nl/Verbale%20agressie%20beeldvorming.jpg"/>
          <p:cNvPicPr>
            <a:picLocks noChangeAspect="1" noChangeArrowheads="1"/>
          </p:cNvPicPr>
          <p:nvPr/>
        </p:nvPicPr>
        <p:blipFill>
          <a:blip r:embed="rId2" cstate="print">
            <a:lum bright="-30000"/>
            <a:grayscl/>
          </a:blip>
          <a:srcRect/>
          <a:stretch>
            <a:fillRect/>
          </a:stretch>
        </p:blipFill>
        <p:spPr bwMode="auto">
          <a:xfrm>
            <a:off x="5220072" y="3278191"/>
            <a:ext cx="1440160" cy="1086913"/>
          </a:xfrm>
          <a:prstGeom prst="rect">
            <a:avLst/>
          </a:prstGeom>
          <a:solidFill>
            <a:srgbClr val="D9D9D9"/>
          </a:solidFill>
        </p:spPr>
      </p:pic>
      <p:sp>
        <p:nvSpPr>
          <p:cNvPr id="9" name="AutoShape 1457"/>
          <p:cNvSpPr>
            <a:spLocks noChangeArrowheads="1"/>
          </p:cNvSpPr>
          <p:nvPr/>
        </p:nvSpPr>
        <p:spPr bwMode="auto">
          <a:xfrm>
            <a:off x="6804248" y="3422207"/>
            <a:ext cx="1080120" cy="648072"/>
          </a:xfrm>
          <a:prstGeom prst="rightArrow">
            <a:avLst>
              <a:gd name="adj1" fmla="val 50000"/>
              <a:gd name="adj2" fmla="val 58036"/>
            </a:avLst>
          </a:prstGeom>
          <a:solidFill>
            <a:schemeClr val="tx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nl-NL" sz="1600" b="1" dirty="0">
                <a:solidFill>
                  <a:schemeClr val="bg1">
                    <a:lumMod val="50000"/>
                  </a:schemeClr>
                </a:solidFill>
                <a:latin typeface="Calibri" pitchFamily="34" charset="0"/>
                <a:cs typeface="Arial" pitchFamily="34" charset="0"/>
              </a:rPr>
              <a:t>contrast</a:t>
            </a:r>
          </a:p>
        </p:txBody>
      </p:sp>
      <p:sp>
        <p:nvSpPr>
          <p:cNvPr id="10" name="PIJL-RECHTS 9"/>
          <p:cNvSpPr/>
          <p:nvPr/>
        </p:nvSpPr>
        <p:spPr>
          <a:xfrm>
            <a:off x="971600" y="5301208"/>
            <a:ext cx="7416824" cy="1440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t>S  W  I  S  H</a:t>
            </a:r>
          </a:p>
        </p:txBody>
      </p:sp>
      <p:sp>
        <p:nvSpPr>
          <p:cNvPr id="11" name="Titel 1"/>
          <p:cNvSpPr txBox="1">
            <a:spLocks/>
          </p:cNvSpPr>
          <p:nvPr/>
        </p:nvSpPr>
        <p:spPr bwMode="auto">
          <a:xfrm>
            <a:off x="251520" y="1628800"/>
            <a:ext cx="2880320" cy="504056"/>
          </a:xfrm>
          <a:prstGeom prst="rect">
            <a:avLst/>
          </a:prstGeom>
          <a:solidFill>
            <a:srgbClr val="D1D1FF"/>
          </a:solid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2000" b="1" kern="0" dirty="0">
                <a:solidFill>
                  <a:srgbClr val="0000FF"/>
                </a:solidFill>
                <a:latin typeface="Arial" pitchFamily="34" charset="0"/>
                <a:ea typeface="+mj-ea"/>
                <a:cs typeface="Arial" pitchFamily="34" charset="0"/>
              </a:rPr>
              <a:t>V</a:t>
            </a:r>
            <a:r>
              <a:rPr kumimoji="0" lang="nl-NL" sz="2000" b="1" i="0" u="none" strike="noStrike" kern="0" cap="none" spc="0" normalizeH="0" baseline="0" noProof="0" dirty="0" err="1">
                <a:ln>
                  <a:noFill/>
                </a:ln>
                <a:solidFill>
                  <a:srgbClr val="0000FF"/>
                </a:solidFill>
                <a:effectLst/>
                <a:uLnTx/>
                <a:uFillTx/>
                <a:latin typeface="Arial" pitchFamily="34" charset="0"/>
                <a:ea typeface="+mj-ea"/>
                <a:cs typeface="Arial" pitchFamily="34" charset="0"/>
              </a:rPr>
              <a:t>ooroefening</a:t>
            </a:r>
            <a:r>
              <a:rPr kumimoji="0" lang="nl-NL" sz="2000" b="1" i="0" u="none" strike="noStrike" kern="0" cap="none" spc="0" normalizeH="0" baseline="0" noProof="0" dirty="0">
                <a:ln>
                  <a:noFill/>
                </a:ln>
                <a:solidFill>
                  <a:srgbClr val="0000FF"/>
                </a:solidFill>
                <a:effectLst/>
                <a:uLnTx/>
                <a:uFillTx/>
                <a:latin typeface="Arial" pitchFamily="34" charset="0"/>
                <a:ea typeface="+mj-ea"/>
                <a:cs typeface="Arial" pitchFamily="34" charset="0"/>
              </a:rPr>
              <a:t> 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26"/>
                                        </p:tgtEl>
                                        <p:attrNameLst>
                                          <p:attrName>style.visibility</p:attrName>
                                        </p:attrNameLst>
                                      </p:cBhvr>
                                      <p:to>
                                        <p:strVal val="visible"/>
                                      </p:to>
                                    </p:set>
                                    <p:anim calcmode="lin" valueType="num">
                                      <p:cBhvr additive="base">
                                        <p:cTn id="13" dur="500" fill="hold"/>
                                        <p:tgtEl>
                                          <p:spTgt spid="326"/>
                                        </p:tgtEl>
                                        <p:attrNameLst>
                                          <p:attrName>ppt_x</p:attrName>
                                        </p:attrNameLst>
                                      </p:cBhvr>
                                      <p:tavLst>
                                        <p:tav tm="0">
                                          <p:val>
                                            <p:strVal val="0-#ppt_w/2"/>
                                          </p:val>
                                        </p:tav>
                                        <p:tav tm="100000">
                                          <p:val>
                                            <p:strVal val="#ppt_x"/>
                                          </p:val>
                                        </p:tav>
                                      </p:tavLst>
                                    </p:anim>
                                    <p:anim calcmode="lin" valueType="num">
                                      <p:cBhvr additive="base">
                                        <p:cTn id="14" dur="500" fill="hold"/>
                                        <p:tgtEl>
                                          <p:spTgt spid="3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5"/>
                                        </p:tgtEl>
                                        <p:attrNameLst>
                                          <p:attrName>style.visibility</p:attrName>
                                        </p:attrNameLst>
                                      </p:cBhvr>
                                      <p:to>
                                        <p:strVal val="visible"/>
                                      </p:to>
                                    </p:set>
                                    <p:anim calcmode="lin" valueType="num">
                                      <p:cBhvr additive="base">
                                        <p:cTn id="19" dur="500" fill="hold"/>
                                        <p:tgtEl>
                                          <p:spTgt spid="325"/>
                                        </p:tgtEl>
                                        <p:attrNameLst>
                                          <p:attrName>ppt_x</p:attrName>
                                        </p:attrNameLst>
                                      </p:cBhvr>
                                      <p:tavLst>
                                        <p:tav tm="0">
                                          <p:val>
                                            <p:strVal val="0-#ppt_w/2"/>
                                          </p:val>
                                        </p:tav>
                                        <p:tav tm="100000">
                                          <p:val>
                                            <p:strVal val="#ppt_x"/>
                                          </p:val>
                                        </p:tav>
                                      </p:tavLst>
                                    </p:anim>
                                    <p:anim calcmode="lin" valueType="num">
                                      <p:cBhvr additive="base">
                                        <p:cTn id="20" dur="500" fill="hold"/>
                                        <p:tgtEl>
                                          <p:spTgt spid="3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27"/>
                                        </p:tgtEl>
                                        <p:attrNameLst>
                                          <p:attrName>style.visibility</p:attrName>
                                        </p:attrNameLst>
                                      </p:cBhvr>
                                      <p:to>
                                        <p:strVal val="visible"/>
                                      </p:to>
                                    </p:set>
                                    <p:anim calcmode="lin" valueType="num">
                                      <p:cBhvr additive="base">
                                        <p:cTn id="37" dur="500" fill="hold"/>
                                        <p:tgtEl>
                                          <p:spTgt spid="327"/>
                                        </p:tgtEl>
                                        <p:attrNameLst>
                                          <p:attrName>ppt_x</p:attrName>
                                        </p:attrNameLst>
                                      </p:cBhvr>
                                      <p:tavLst>
                                        <p:tav tm="0">
                                          <p:val>
                                            <p:strVal val="0-#ppt_w/2"/>
                                          </p:val>
                                        </p:tav>
                                        <p:tav tm="100000">
                                          <p:val>
                                            <p:strVal val="#ppt_x"/>
                                          </p:val>
                                        </p:tav>
                                      </p:tavLst>
                                    </p:anim>
                                    <p:anim calcmode="lin" valueType="num">
                                      <p:cBhvr additive="base">
                                        <p:cTn id="38" dur="500" fill="hold"/>
                                        <p:tgtEl>
                                          <p:spTgt spid="32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5"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nl-NL" sz="3600" b="1" dirty="0">
                <a:solidFill>
                  <a:srgbClr val="0000FF"/>
                </a:solidFill>
                <a:latin typeface="Calibri" pitchFamily="34" charset="0"/>
              </a:rPr>
              <a:t>Voorbeelden van visuele herinneringen die je zou willen verzwakken</a:t>
            </a:r>
          </a:p>
        </p:txBody>
      </p:sp>
      <p:sp>
        <p:nvSpPr>
          <p:cNvPr id="3" name="Tijdelijke aanduiding voor inhoud 2"/>
          <p:cNvSpPr>
            <a:spLocks noGrp="1"/>
          </p:cNvSpPr>
          <p:nvPr>
            <p:ph idx="1"/>
          </p:nvPr>
        </p:nvSpPr>
        <p:spPr>
          <a:xfrm>
            <a:off x="457200" y="1600200"/>
            <a:ext cx="8229600" cy="5069160"/>
          </a:xfrm>
        </p:spPr>
        <p:txBody>
          <a:bodyPr>
            <a:normAutofit fontScale="92500" lnSpcReduction="10000"/>
          </a:bodyPr>
          <a:lstStyle/>
          <a:p>
            <a:r>
              <a:rPr lang="nl-NL" dirty="0">
                <a:solidFill>
                  <a:srgbClr val="0000FF"/>
                </a:solidFill>
                <a:latin typeface="Calibri" pitchFamily="34" charset="0"/>
              </a:rPr>
              <a:t>Je hebt een ongeluk gezien</a:t>
            </a:r>
          </a:p>
          <a:p>
            <a:r>
              <a:rPr lang="nl-NL" dirty="0">
                <a:solidFill>
                  <a:srgbClr val="0000FF"/>
                </a:solidFill>
                <a:latin typeface="Calibri" pitchFamily="34" charset="0"/>
              </a:rPr>
              <a:t>Je hebt geweld gezien</a:t>
            </a:r>
          </a:p>
          <a:p>
            <a:r>
              <a:rPr lang="nl-NL" dirty="0">
                <a:solidFill>
                  <a:srgbClr val="0000FF"/>
                </a:solidFill>
                <a:latin typeface="Calibri" pitchFamily="34" charset="0"/>
              </a:rPr>
              <a:t>Je hebt iemand gezien die </a:t>
            </a:r>
          </a:p>
          <a:p>
            <a:pPr lvl="1"/>
            <a:r>
              <a:rPr lang="nl-NL" dirty="0">
                <a:solidFill>
                  <a:srgbClr val="0000FF"/>
                </a:solidFill>
                <a:latin typeface="Calibri" pitchFamily="34" charset="0"/>
              </a:rPr>
              <a:t>pijn leed</a:t>
            </a:r>
          </a:p>
          <a:p>
            <a:pPr lvl="1"/>
            <a:r>
              <a:rPr lang="nl-NL" dirty="0">
                <a:solidFill>
                  <a:srgbClr val="0000FF"/>
                </a:solidFill>
                <a:latin typeface="Calibri" pitchFamily="34" charset="0"/>
              </a:rPr>
              <a:t>verdriet had</a:t>
            </a:r>
          </a:p>
          <a:p>
            <a:pPr lvl="1"/>
            <a:r>
              <a:rPr lang="nl-NL" dirty="0">
                <a:solidFill>
                  <a:srgbClr val="0000FF"/>
                </a:solidFill>
                <a:latin typeface="Calibri" pitchFamily="34" charset="0"/>
              </a:rPr>
              <a:t>heel angstig was</a:t>
            </a:r>
          </a:p>
          <a:p>
            <a:r>
              <a:rPr lang="nl-NL" dirty="0">
                <a:solidFill>
                  <a:srgbClr val="0000FF"/>
                </a:solidFill>
                <a:latin typeface="Calibri" pitchFamily="34" charset="0"/>
              </a:rPr>
              <a:t>Een ziekenhuis </a:t>
            </a:r>
          </a:p>
          <a:p>
            <a:r>
              <a:rPr lang="nl-NL" dirty="0">
                <a:solidFill>
                  <a:srgbClr val="0000FF"/>
                </a:solidFill>
                <a:latin typeface="Calibri" pitchFamily="34" charset="0"/>
              </a:rPr>
              <a:t>Een nare droom</a:t>
            </a:r>
          </a:p>
          <a:p>
            <a:r>
              <a:rPr lang="nl-NL" dirty="0">
                <a:solidFill>
                  <a:srgbClr val="0000FF"/>
                </a:solidFill>
                <a:latin typeface="Calibri" pitchFamily="34" charset="0"/>
              </a:rPr>
              <a:t>Spoken</a:t>
            </a:r>
          </a:p>
          <a:p>
            <a:r>
              <a:rPr lang="nl-NL" dirty="0">
                <a:solidFill>
                  <a:srgbClr val="0000FF"/>
                </a:solidFill>
                <a:latin typeface="Calibri" pitchFamily="34" charset="0"/>
              </a:rPr>
              <a:t>Een nare film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7772400" cy="1143000"/>
          </a:xfrm>
        </p:spPr>
        <p:txBody>
          <a:bodyPr>
            <a:normAutofit fontScale="90000"/>
          </a:bodyPr>
          <a:lstStyle/>
          <a:p>
            <a:r>
              <a:rPr lang="nl-NL" b="1" dirty="0">
                <a:solidFill>
                  <a:srgbClr val="0000FF"/>
                </a:solidFill>
                <a:latin typeface="Arial" pitchFamily="34" charset="0"/>
                <a:cs typeface="Arial" pitchFamily="34" charset="0"/>
              </a:rPr>
              <a:t>Een negatieve herinnering wegblazen</a:t>
            </a:r>
          </a:p>
        </p:txBody>
      </p:sp>
      <p:pic>
        <p:nvPicPr>
          <p:cNvPr id="312" name="Picture 1473" descr="wolken"/>
          <p:cNvPicPr>
            <a:picLocks noChangeAspect="1" noChangeArrowheads="1"/>
          </p:cNvPicPr>
          <p:nvPr/>
        </p:nvPicPr>
        <p:blipFill>
          <a:blip r:embed="rId3" cstate="print">
            <a:lum bright="-40000" contrast="60000"/>
          </a:blip>
          <a:srcRect/>
          <a:stretch>
            <a:fillRect/>
          </a:stretch>
        </p:blipFill>
        <p:spPr bwMode="auto">
          <a:xfrm>
            <a:off x="5360954" y="2924944"/>
            <a:ext cx="3783046" cy="1266434"/>
          </a:xfrm>
          <a:prstGeom prst="rect">
            <a:avLst/>
          </a:prstGeom>
          <a:noFill/>
        </p:spPr>
      </p:pic>
      <p:pic>
        <p:nvPicPr>
          <p:cNvPr id="313" name="Picture 1474" descr="wolken2"/>
          <p:cNvPicPr>
            <a:picLocks noChangeAspect="1" noChangeArrowheads="1"/>
          </p:cNvPicPr>
          <p:nvPr/>
        </p:nvPicPr>
        <p:blipFill>
          <a:blip r:embed="rId4" cstate="print">
            <a:lum bright="-10000" contrast="30000"/>
          </a:blip>
          <a:srcRect/>
          <a:stretch>
            <a:fillRect/>
          </a:stretch>
        </p:blipFill>
        <p:spPr bwMode="auto">
          <a:xfrm>
            <a:off x="6808285" y="1988841"/>
            <a:ext cx="2148941" cy="936104"/>
          </a:xfrm>
          <a:prstGeom prst="rect">
            <a:avLst/>
          </a:prstGeom>
          <a:noFill/>
        </p:spPr>
      </p:pic>
      <p:pic>
        <p:nvPicPr>
          <p:cNvPr id="314" name="Afbeelding 248" descr="http://www.all-defend.nl/Verbale%20agressie%20beeldvorming.jpg"/>
          <p:cNvPicPr>
            <a:picLocks noChangeArrowheads="1"/>
          </p:cNvPicPr>
          <p:nvPr/>
        </p:nvPicPr>
        <p:blipFill>
          <a:blip r:embed="rId5" cstate="print">
            <a:lum bright="10000"/>
          </a:blip>
          <a:srcRect/>
          <a:stretch>
            <a:fillRect/>
          </a:stretch>
        </p:blipFill>
        <p:spPr bwMode="auto">
          <a:xfrm>
            <a:off x="6300192" y="2189915"/>
            <a:ext cx="211987" cy="158965"/>
          </a:xfrm>
          <a:prstGeom prst="rect">
            <a:avLst/>
          </a:prstGeom>
          <a:noFill/>
        </p:spPr>
      </p:pic>
      <p:pic>
        <p:nvPicPr>
          <p:cNvPr id="317" name="Afbeelding 248" descr="http://www.all-defend.nl/Verbale%20agressie%20beeldvorming.jpg"/>
          <p:cNvPicPr>
            <a:picLocks noChangeArrowheads="1"/>
          </p:cNvPicPr>
          <p:nvPr/>
        </p:nvPicPr>
        <p:blipFill>
          <a:blip r:embed="rId6" cstate="print">
            <a:lum bright="-10000"/>
          </a:blip>
          <a:srcRect/>
          <a:stretch>
            <a:fillRect/>
          </a:stretch>
        </p:blipFill>
        <p:spPr bwMode="auto">
          <a:xfrm>
            <a:off x="5652120" y="2564904"/>
            <a:ext cx="360040" cy="288032"/>
          </a:xfrm>
          <a:prstGeom prst="rect">
            <a:avLst/>
          </a:prstGeom>
          <a:noFill/>
        </p:spPr>
      </p:pic>
      <p:pic>
        <p:nvPicPr>
          <p:cNvPr id="318" name="Afbeelding 248" descr="http://www.all-defend.nl/Verbale%20agressie%20beeldvorming.jpg"/>
          <p:cNvPicPr>
            <a:picLocks noChangeArrowheads="1"/>
          </p:cNvPicPr>
          <p:nvPr/>
        </p:nvPicPr>
        <p:blipFill>
          <a:blip r:embed="rId7" cstate="print">
            <a:lum contrast="-30000"/>
          </a:blip>
          <a:srcRect/>
          <a:stretch>
            <a:fillRect/>
          </a:stretch>
        </p:blipFill>
        <p:spPr bwMode="auto">
          <a:xfrm>
            <a:off x="4427984" y="3054166"/>
            <a:ext cx="1008112" cy="806882"/>
          </a:xfrm>
          <a:prstGeom prst="rect">
            <a:avLst/>
          </a:prstGeom>
          <a:noFill/>
        </p:spPr>
      </p:pic>
      <p:pic>
        <p:nvPicPr>
          <p:cNvPr id="319" name="Afbeelding 0" descr="blazen.jpg"/>
          <p:cNvPicPr>
            <a:picLocks noChangeAspect="1" noChangeArrowheads="1"/>
          </p:cNvPicPr>
          <p:nvPr/>
        </p:nvPicPr>
        <p:blipFill>
          <a:blip r:embed="rId8" cstate="print"/>
          <a:srcRect/>
          <a:stretch>
            <a:fillRect/>
          </a:stretch>
        </p:blipFill>
        <p:spPr bwMode="auto">
          <a:xfrm rot="21177995" flipH="1">
            <a:off x="179512" y="3188840"/>
            <a:ext cx="2434272" cy="1210800"/>
          </a:xfrm>
          <a:prstGeom prst="rect">
            <a:avLst/>
          </a:prstGeom>
          <a:noFill/>
        </p:spPr>
      </p:pic>
      <p:pic>
        <p:nvPicPr>
          <p:cNvPr id="320" name="Afbeelding 1460" descr="hand"/>
          <p:cNvPicPr>
            <a:picLocks noChangeAspect="1" noChangeArrowheads="1"/>
          </p:cNvPicPr>
          <p:nvPr/>
        </p:nvPicPr>
        <p:blipFill>
          <a:blip r:embed="rId9" cstate="print">
            <a:grayscl/>
            <a:biLevel thresh="50000"/>
          </a:blip>
          <a:srcRect/>
          <a:stretch>
            <a:fillRect/>
          </a:stretch>
        </p:blipFill>
        <p:spPr bwMode="auto">
          <a:xfrm rot="19045524" flipH="1">
            <a:off x="803466" y="5006550"/>
            <a:ext cx="2398433" cy="1288936"/>
          </a:xfrm>
          <a:prstGeom prst="rect">
            <a:avLst/>
          </a:prstGeom>
          <a:noFill/>
        </p:spPr>
      </p:pic>
      <p:sp>
        <p:nvSpPr>
          <p:cNvPr id="322" name="Text Box 1481"/>
          <p:cNvSpPr txBox="1">
            <a:spLocks noChangeArrowheads="1"/>
          </p:cNvSpPr>
          <p:nvPr/>
        </p:nvSpPr>
        <p:spPr bwMode="auto">
          <a:xfrm>
            <a:off x="2613784" y="3391487"/>
            <a:ext cx="928359" cy="381154"/>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dirty="0">
              <a:ln>
                <a:noFill/>
              </a:ln>
              <a:solidFill>
                <a:schemeClr val="tx1"/>
              </a:solidFill>
              <a:effectLst/>
              <a:latin typeface="Arial" pitchFamily="34" charset="0"/>
              <a:cs typeface="Arial" pitchFamily="34" charset="0"/>
            </a:endParaRPr>
          </a:p>
        </p:txBody>
      </p:sp>
      <p:pic>
        <p:nvPicPr>
          <p:cNvPr id="323" name="Afbeelding 248" descr="http://www.all-defend.nl/Verbale%20agressie%20beeldvorming.jpg"/>
          <p:cNvPicPr>
            <a:picLocks noChangeArrowheads="1"/>
          </p:cNvPicPr>
          <p:nvPr/>
        </p:nvPicPr>
        <p:blipFill>
          <a:blip r:embed="rId10" cstate="print">
            <a:lum bright="-60000" contrast="50000"/>
          </a:blip>
          <a:srcRect/>
          <a:stretch>
            <a:fillRect/>
          </a:stretch>
        </p:blipFill>
        <p:spPr bwMode="auto">
          <a:xfrm>
            <a:off x="2411760" y="3861048"/>
            <a:ext cx="1944216" cy="1394878"/>
          </a:xfrm>
          <a:prstGeom prst="rect">
            <a:avLst/>
          </a:prstGeom>
          <a:noFill/>
        </p:spPr>
      </p:pic>
      <p:sp>
        <p:nvSpPr>
          <p:cNvPr id="12" name="PIJL-RECHTS 11"/>
          <p:cNvSpPr/>
          <p:nvPr/>
        </p:nvSpPr>
        <p:spPr>
          <a:xfrm rot="19311742">
            <a:off x="4139952" y="3842753"/>
            <a:ext cx="432048"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PIJL-RECHTS 12"/>
          <p:cNvSpPr/>
          <p:nvPr/>
        </p:nvSpPr>
        <p:spPr>
          <a:xfrm rot="19311742">
            <a:off x="5268200" y="2978656"/>
            <a:ext cx="432048"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JL-RECHTS 13"/>
          <p:cNvSpPr/>
          <p:nvPr/>
        </p:nvSpPr>
        <p:spPr>
          <a:xfrm rot="19311742">
            <a:off x="5916272" y="2439183"/>
            <a:ext cx="432048"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5" name="Afbeelding 248" descr="http://www.all-defend.nl/Verbale%20agressie%20beeldvorming.jpg"/>
          <p:cNvPicPr>
            <a:picLocks noChangeArrowheads="1"/>
          </p:cNvPicPr>
          <p:nvPr/>
        </p:nvPicPr>
        <p:blipFill>
          <a:blip r:embed="rId5" cstate="print">
            <a:lum bright="10000"/>
          </a:blip>
          <a:srcRect/>
          <a:stretch>
            <a:fillRect/>
          </a:stretch>
        </p:blipFill>
        <p:spPr bwMode="auto">
          <a:xfrm>
            <a:off x="7020272" y="1700808"/>
            <a:ext cx="144016" cy="144016"/>
          </a:xfrm>
          <a:prstGeom prst="rect">
            <a:avLst/>
          </a:prstGeom>
          <a:noFill/>
        </p:spPr>
      </p:pic>
      <p:sp>
        <p:nvSpPr>
          <p:cNvPr id="16" name="PIJL-RECHTS 15"/>
          <p:cNvSpPr/>
          <p:nvPr/>
        </p:nvSpPr>
        <p:spPr>
          <a:xfrm rot="19311742">
            <a:off x="6540096" y="1970545"/>
            <a:ext cx="432048"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Picture 1474" descr="wolken2"/>
          <p:cNvPicPr>
            <a:picLocks noChangeAspect="1" noChangeArrowheads="1"/>
          </p:cNvPicPr>
          <p:nvPr/>
        </p:nvPicPr>
        <p:blipFill>
          <a:blip r:embed="rId4" cstate="print">
            <a:lum bright="-10000" contrast="30000"/>
          </a:blip>
          <a:srcRect/>
          <a:stretch>
            <a:fillRect/>
          </a:stretch>
        </p:blipFill>
        <p:spPr bwMode="auto">
          <a:xfrm>
            <a:off x="7884368" y="1412776"/>
            <a:ext cx="1259632" cy="567856"/>
          </a:xfrm>
          <a:prstGeom prst="rect">
            <a:avLst/>
          </a:prstGeom>
          <a:noFill/>
        </p:spPr>
      </p:pic>
      <p:pic>
        <p:nvPicPr>
          <p:cNvPr id="18" name="Picture 1473" descr="wolken"/>
          <p:cNvPicPr>
            <a:picLocks noChangeAspect="1" noChangeArrowheads="1"/>
          </p:cNvPicPr>
          <p:nvPr/>
        </p:nvPicPr>
        <p:blipFill>
          <a:blip r:embed="rId3" cstate="print">
            <a:lum bright="-60000" contrast="60000"/>
          </a:blip>
          <a:srcRect/>
          <a:stretch>
            <a:fillRect/>
          </a:stretch>
        </p:blipFill>
        <p:spPr bwMode="auto">
          <a:xfrm>
            <a:off x="4644008" y="4221088"/>
            <a:ext cx="4427984" cy="1584176"/>
          </a:xfrm>
          <a:prstGeom prst="rect">
            <a:avLst/>
          </a:prstGeom>
          <a:noFill/>
        </p:spPr>
      </p:pic>
      <p:sp>
        <p:nvSpPr>
          <p:cNvPr id="19" name="PIJL-RECHTS 18"/>
          <p:cNvSpPr/>
          <p:nvPr/>
        </p:nvSpPr>
        <p:spPr>
          <a:xfrm rot="19311742">
            <a:off x="7188168" y="1431071"/>
            <a:ext cx="432048"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0" name="Afbeelding 248" descr="http://www.all-defend.nl/Verbale%20agressie%20beeldvorming.jpg"/>
          <p:cNvPicPr>
            <a:picLocks noChangeArrowheads="1"/>
          </p:cNvPicPr>
          <p:nvPr/>
        </p:nvPicPr>
        <p:blipFill>
          <a:blip r:embed="rId5" cstate="print">
            <a:lum bright="10000"/>
          </a:blip>
          <a:srcRect/>
          <a:stretch>
            <a:fillRect/>
          </a:stretch>
        </p:blipFill>
        <p:spPr bwMode="auto">
          <a:xfrm flipH="1">
            <a:off x="7808322" y="1196752"/>
            <a:ext cx="45719" cy="45719"/>
          </a:xfrm>
          <a:prstGeom prst="rect">
            <a:avLst/>
          </a:prstGeom>
          <a:noFill/>
        </p:spPr>
      </p:pic>
      <p:sp>
        <p:nvSpPr>
          <p:cNvPr id="21" name="Titel 1"/>
          <p:cNvSpPr txBox="1">
            <a:spLocks/>
          </p:cNvSpPr>
          <p:nvPr/>
        </p:nvSpPr>
        <p:spPr bwMode="auto">
          <a:xfrm>
            <a:off x="251520" y="1484784"/>
            <a:ext cx="2880320" cy="504056"/>
          </a:xfrm>
          <a:prstGeom prst="rect">
            <a:avLst/>
          </a:prstGeom>
          <a:solidFill>
            <a:srgbClr val="D1D1FF"/>
          </a:solid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000" b="1" i="0" u="none" strike="noStrike" kern="0" cap="none" spc="0" normalizeH="0" baseline="0" noProof="0" dirty="0">
                <a:ln>
                  <a:noFill/>
                </a:ln>
                <a:solidFill>
                  <a:srgbClr val="0000FF"/>
                </a:solidFill>
                <a:effectLst/>
                <a:uLnTx/>
                <a:uFillTx/>
                <a:latin typeface="Arial" pitchFamily="34" charset="0"/>
                <a:ea typeface="+mj-ea"/>
                <a:cs typeface="Arial" pitchFamily="34" charset="0"/>
              </a:rPr>
              <a:t>Oefening 43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fill="hold"/>
                                        <p:tgtEl>
                                          <p:spTgt spid="320"/>
                                        </p:tgtEl>
                                        <p:attrNameLst>
                                          <p:attrName>ppt_x</p:attrName>
                                        </p:attrNameLst>
                                      </p:cBhvr>
                                      <p:tavLst>
                                        <p:tav tm="0">
                                          <p:val>
                                            <p:strVal val="0-#ppt_w/2"/>
                                          </p:val>
                                        </p:tav>
                                        <p:tav tm="100000">
                                          <p:val>
                                            <p:strVal val="#ppt_x"/>
                                          </p:val>
                                        </p:tav>
                                      </p:tavLst>
                                    </p:anim>
                                    <p:anim calcmode="lin" valueType="num">
                                      <p:cBhvr additive="base">
                                        <p:cTn id="8" dur="500" fill="hold"/>
                                        <p:tgtEl>
                                          <p:spTgt spid="32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3"/>
                                        </p:tgtEl>
                                        <p:attrNameLst>
                                          <p:attrName>style.visibility</p:attrName>
                                        </p:attrNameLst>
                                      </p:cBhvr>
                                      <p:to>
                                        <p:strVal val="visible"/>
                                      </p:to>
                                    </p:set>
                                    <p:anim calcmode="lin" valueType="num">
                                      <p:cBhvr additive="base">
                                        <p:cTn id="11" dur="500" fill="hold"/>
                                        <p:tgtEl>
                                          <p:spTgt spid="323"/>
                                        </p:tgtEl>
                                        <p:attrNameLst>
                                          <p:attrName>ppt_x</p:attrName>
                                        </p:attrNameLst>
                                      </p:cBhvr>
                                      <p:tavLst>
                                        <p:tav tm="0">
                                          <p:val>
                                            <p:strVal val="0-#ppt_w/2"/>
                                          </p:val>
                                        </p:tav>
                                        <p:tav tm="100000">
                                          <p:val>
                                            <p:strVal val="#ppt_x"/>
                                          </p:val>
                                        </p:tav>
                                      </p:tavLst>
                                    </p:anim>
                                    <p:anim calcmode="lin" valueType="num">
                                      <p:cBhvr additive="base">
                                        <p:cTn id="12" dur="500" fill="hold"/>
                                        <p:tgtEl>
                                          <p:spTgt spid="3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19"/>
                                        </p:tgtEl>
                                        <p:attrNameLst>
                                          <p:attrName>style.visibility</p:attrName>
                                        </p:attrNameLst>
                                      </p:cBhvr>
                                      <p:to>
                                        <p:strVal val="visible"/>
                                      </p:to>
                                    </p:set>
                                    <p:anim calcmode="lin" valueType="num">
                                      <p:cBhvr additive="base">
                                        <p:cTn id="17" dur="500" fill="hold"/>
                                        <p:tgtEl>
                                          <p:spTgt spid="319"/>
                                        </p:tgtEl>
                                        <p:attrNameLst>
                                          <p:attrName>ppt_x</p:attrName>
                                        </p:attrNameLst>
                                      </p:cBhvr>
                                      <p:tavLst>
                                        <p:tav tm="0">
                                          <p:val>
                                            <p:strVal val="0-#ppt_w/2"/>
                                          </p:val>
                                        </p:tav>
                                        <p:tav tm="100000">
                                          <p:val>
                                            <p:strVal val="#ppt_x"/>
                                          </p:val>
                                        </p:tav>
                                      </p:tavLst>
                                    </p:anim>
                                    <p:anim calcmode="lin" valueType="num">
                                      <p:cBhvr additive="base">
                                        <p:cTn id="18" dur="500" fill="hold"/>
                                        <p:tgtEl>
                                          <p:spTgt spid="31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18"/>
                                        </p:tgtEl>
                                        <p:attrNameLst>
                                          <p:attrName>style.visibility</p:attrName>
                                        </p:attrNameLst>
                                      </p:cBhvr>
                                      <p:to>
                                        <p:strVal val="visible"/>
                                      </p:to>
                                    </p:set>
                                    <p:anim calcmode="lin" valueType="num">
                                      <p:cBhvr additive="base">
                                        <p:cTn id="35" dur="500" fill="hold"/>
                                        <p:tgtEl>
                                          <p:spTgt spid="318"/>
                                        </p:tgtEl>
                                        <p:attrNameLst>
                                          <p:attrName>ppt_x</p:attrName>
                                        </p:attrNameLst>
                                      </p:cBhvr>
                                      <p:tavLst>
                                        <p:tav tm="0">
                                          <p:val>
                                            <p:strVal val="0-#ppt_w/2"/>
                                          </p:val>
                                        </p:tav>
                                        <p:tav tm="100000">
                                          <p:val>
                                            <p:strVal val="#ppt_x"/>
                                          </p:val>
                                        </p:tav>
                                      </p:tavLst>
                                    </p:anim>
                                    <p:anim calcmode="lin" valueType="num">
                                      <p:cBhvr additive="base">
                                        <p:cTn id="36"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12"/>
                                        </p:tgtEl>
                                        <p:attrNameLst>
                                          <p:attrName>style.visibility</p:attrName>
                                        </p:attrNameLst>
                                      </p:cBhvr>
                                      <p:to>
                                        <p:strVal val="visible"/>
                                      </p:to>
                                    </p:set>
                                    <p:anim calcmode="lin" valueType="num">
                                      <p:cBhvr additive="base">
                                        <p:cTn id="41" dur="500" fill="hold"/>
                                        <p:tgtEl>
                                          <p:spTgt spid="312"/>
                                        </p:tgtEl>
                                        <p:attrNameLst>
                                          <p:attrName>ppt_x</p:attrName>
                                        </p:attrNameLst>
                                      </p:cBhvr>
                                      <p:tavLst>
                                        <p:tav tm="0">
                                          <p:val>
                                            <p:strVal val="0-#ppt_w/2"/>
                                          </p:val>
                                        </p:tav>
                                        <p:tav tm="100000">
                                          <p:val>
                                            <p:strVal val="#ppt_x"/>
                                          </p:val>
                                        </p:tav>
                                      </p:tavLst>
                                    </p:anim>
                                    <p:anim calcmode="lin" valueType="num">
                                      <p:cBhvr additive="base">
                                        <p:cTn id="42" dur="500" fill="hold"/>
                                        <p:tgtEl>
                                          <p:spTgt spid="3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17"/>
                                        </p:tgtEl>
                                        <p:attrNameLst>
                                          <p:attrName>style.visibility</p:attrName>
                                        </p:attrNameLst>
                                      </p:cBhvr>
                                      <p:to>
                                        <p:strVal val="visible"/>
                                      </p:to>
                                    </p:set>
                                    <p:anim calcmode="lin" valueType="num">
                                      <p:cBhvr additive="base">
                                        <p:cTn id="53" dur="500" fill="hold"/>
                                        <p:tgtEl>
                                          <p:spTgt spid="317"/>
                                        </p:tgtEl>
                                        <p:attrNameLst>
                                          <p:attrName>ppt_x</p:attrName>
                                        </p:attrNameLst>
                                      </p:cBhvr>
                                      <p:tavLst>
                                        <p:tav tm="0">
                                          <p:val>
                                            <p:strVal val="0-#ppt_w/2"/>
                                          </p:val>
                                        </p:tav>
                                        <p:tav tm="100000">
                                          <p:val>
                                            <p:strVal val="#ppt_x"/>
                                          </p:val>
                                        </p:tav>
                                      </p:tavLst>
                                    </p:anim>
                                    <p:anim calcmode="lin" valueType="num">
                                      <p:cBhvr additive="base">
                                        <p:cTn id="54" dur="500" fill="hold"/>
                                        <p:tgtEl>
                                          <p:spTgt spid="31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313"/>
                                        </p:tgtEl>
                                        <p:attrNameLst>
                                          <p:attrName>style.visibility</p:attrName>
                                        </p:attrNameLst>
                                      </p:cBhvr>
                                      <p:to>
                                        <p:strVal val="visible"/>
                                      </p:to>
                                    </p:set>
                                    <p:anim calcmode="lin" valueType="num">
                                      <p:cBhvr additive="base">
                                        <p:cTn id="59" dur="500" fill="hold"/>
                                        <p:tgtEl>
                                          <p:spTgt spid="313"/>
                                        </p:tgtEl>
                                        <p:attrNameLst>
                                          <p:attrName>ppt_x</p:attrName>
                                        </p:attrNameLst>
                                      </p:cBhvr>
                                      <p:tavLst>
                                        <p:tav tm="0">
                                          <p:val>
                                            <p:strVal val="0-#ppt_w/2"/>
                                          </p:val>
                                        </p:tav>
                                        <p:tav tm="100000">
                                          <p:val>
                                            <p:strVal val="#ppt_x"/>
                                          </p:val>
                                        </p:tav>
                                      </p:tavLst>
                                    </p:anim>
                                    <p:anim calcmode="lin" valueType="num">
                                      <p:cBhvr additive="base">
                                        <p:cTn id="60" dur="500" fill="hold"/>
                                        <p:tgtEl>
                                          <p:spTgt spid="3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0-#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314"/>
                                        </p:tgtEl>
                                        <p:attrNameLst>
                                          <p:attrName>style.visibility</p:attrName>
                                        </p:attrNameLst>
                                      </p:cBhvr>
                                      <p:to>
                                        <p:strVal val="visible"/>
                                      </p:to>
                                    </p:set>
                                    <p:anim calcmode="lin" valueType="num">
                                      <p:cBhvr additive="base">
                                        <p:cTn id="71" dur="500" fill="hold"/>
                                        <p:tgtEl>
                                          <p:spTgt spid="314"/>
                                        </p:tgtEl>
                                        <p:attrNameLst>
                                          <p:attrName>ppt_x</p:attrName>
                                        </p:attrNameLst>
                                      </p:cBhvr>
                                      <p:tavLst>
                                        <p:tav tm="0">
                                          <p:val>
                                            <p:strVal val="0-#ppt_w/2"/>
                                          </p:val>
                                        </p:tav>
                                        <p:tav tm="100000">
                                          <p:val>
                                            <p:strVal val="#ppt_x"/>
                                          </p:val>
                                        </p:tav>
                                      </p:tavLst>
                                    </p:anim>
                                    <p:anim calcmode="lin" valueType="num">
                                      <p:cBhvr additive="base">
                                        <p:cTn id="72" dur="500" fill="hold"/>
                                        <p:tgtEl>
                                          <p:spTgt spid="31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0-#ppt_w/2"/>
                                          </p:val>
                                        </p:tav>
                                        <p:tav tm="100000">
                                          <p:val>
                                            <p:strVal val="#ppt_x"/>
                                          </p:val>
                                        </p:tav>
                                      </p:tavLst>
                                    </p:anim>
                                    <p:anim calcmode="lin" valueType="num">
                                      <p:cBhvr additive="base">
                                        <p:cTn id="7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0-#ppt_w/2"/>
                                          </p:val>
                                        </p:tav>
                                        <p:tav tm="100000">
                                          <p:val>
                                            <p:strVal val="#ppt_x"/>
                                          </p:val>
                                        </p:tav>
                                      </p:tavLst>
                                    </p:anim>
                                    <p:anim calcmode="lin" valueType="num">
                                      <p:cBhvr additive="base">
                                        <p:cTn id="8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0-#ppt_w/2"/>
                                          </p:val>
                                        </p:tav>
                                        <p:tav tm="100000">
                                          <p:val>
                                            <p:strVal val="#ppt_x"/>
                                          </p:val>
                                        </p:tav>
                                      </p:tavLst>
                                    </p:anim>
                                    <p:anim calcmode="lin" valueType="num">
                                      <p:cBhvr additive="base">
                                        <p:cTn id="9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fill="hold"/>
                                        <p:tgtEl>
                                          <p:spTgt spid="19"/>
                                        </p:tgtEl>
                                        <p:attrNameLst>
                                          <p:attrName>ppt_x</p:attrName>
                                        </p:attrNameLst>
                                      </p:cBhvr>
                                      <p:tavLst>
                                        <p:tav tm="0">
                                          <p:val>
                                            <p:strVal val="0-#ppt_w/2"/>
                                          </p:val>
                                        </p:tav>
                                        <p:tav tm="100000">
                                          <p:val>
                                            <p:strVal val="#ppt_x"/>
                                          </p:val>
                                        </p:tav>
                                      </p:tavLst>
                                    </p:anim>
                                    <p:anim calcmode="lin" valueType="num">
                                      <p:cBhvr additive="base">
                                        <p:cTn id="9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additive="base">
                                        <p:cTn id="101" dur="500" fill="hold"/>
                                        <p:tgtEl>
                                          <p:spTgt spid="20"/>
                                        </p:tgtEl>
                                        <p:attrNameLst>
                                          <p:attrName>ppt_x</p:attrName>
                                        </p:attrNameLst>
                                      </p:cBhvr>
                                      <p:tavLst>
                                        <p:tav tm="0">
                                          <p:val>
                                            <p:strVal val="0-#ppt_w/2"/>
                                          </p:val>
                                        </p:tav>
                                        <p:tav tm="100000">
                                          <p:val>
                                            <p:strVal val="#ppt_x"/>
                                          </p:val>
                                        </p:tav>
                                      </p:tavLst>
                                    </p:anim>
                                    <p:anim calcmode="lin" valueType="num">
                                      <p:cBhvr additive="base">
                                        <p:cTn id="10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55576" y="1600201"/>
            <a:ext cx="2448272" cy="676671"/>
          </a:xfrm>
        </p:spPr>
        <p:txBody>
          <a:bodyPr/>
          <a:lstStyle/>
          <a:p>
            <a:pPr marL="514350" indent="-514350">
              <a:buFont typeface="+mj-lt"/>
              <a:buAutoNum type="arabicPeriod"/>
            </a:pPr>
            <a:r>
              <a:rPr lang="nl-NL" dirty="0">
                <a:solidFill>
                  <a:srgbClr val="0000FF"/>
                </a:solidFill>
                <a:latin typeface="Calibri" pitchFamily="34" charset="0"/>
              </a:rPr>
              <a:t>grootte</a:t>
            </a:r>
          </a:p>
        </p:txBody>
      </p:sp>
      <p:pic>
        <p:nvPicPr>
          <p:cNvPr id="4" name="Tijdelijke aanduiding voor inhoud 4" descr="CIMG1469.JPG"/>
          <p:cNvPicPr>
            <a:picLocks noChangeAspect="1"/>
          </p:cNvPicPr>
          <p:nvPr/>
        </p:nvPicPr>
        <p:blipFill>
          <a:blip r:embed="rId2" cstate="print">
            <a:lum contrast="20000"/>
          </a:blip>
          <a:srcRect l="22223" t="25929" r="37037" b="41660"/>
          <a:stretch>
            <a:fillRect/>
          </a:stretch>
        </p:blipFill>
        <p:spPr>
          <a:xfrm>
            <a:off x="1187624" y="3068960"/>
            <a:ext cx="504056" cy="458232"/>
          </a:xfrm>
          <a:prstGeom prst="rect">
            <a:avLst/>
          </a:prstGeom>
        </p:spPr>
      </p:pic>
      <p:sp>
        <p:nvSpPr>
          <p:cNvPr id="7" name="Titel 1"/>
          <p:cNvSpPr>
            <a:spLocks noGrp="1"/>
          </p:cNvSpPr>
          <p:nvPr>
            <p:ph type="title"/>
          </p:nvPr>
        </p:nvSpPr>
        <p:spPr>
          <a:xfrm>
            <a:off x="0" y="188640"/>
            <a:ext cx="9144000" cy="1143000"/>
          </a:xfrm>
        </p:spPr>
        <p:txBody>
          <a:bodyPr>
            <a:normAutofit fontScale="90000"/>
          </a:bodyPr>
          <a:lstStyle/>
          <a:p>
            <a:r>
              <a:rPr lang="nl-NL" b="1" dirty="0">
                <a:solidFill>
                  <a:srgbClr val="0000FF"/>
                </a:solidFill>
                <a:latin typeface="Calibri" pitchFamily="34" charset="0"/>
              </a:rPr>
              <a:t>Een positieve visuele herinnering  versterken</a:t>
            </a:r>
          </a:p>
        </p:txBody>
      </p:sp>
      <p:sp>
        <p:nvSpPr>
          <p:cNvPr id="8" name="PIJL-RECHTS 7"/>
          <p:cNvSpPr/>
          <p:nvPr/>
        </p:nvSpPr>
        <p:spPr>
          <a:xfrm>
            <a:off x="2411760" y="2924944"/>
            <a:ext cx="1656184" cy="79208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000FF"/>
                </a:solidFill>
                <a:latin typeface="Calibri" pitchFamily="34" charset="0"/>
              </a:rPr>
              <a:t>groter</a:t>
            </a:r>
          </a:p>
        </p:txBody>
      </p:sp>
      <p:pic>
        <p:nvPicPr>
          <p:cNvPr id="15" name="Tijdelijke aanduiding voor inhoud 4" descr="CIMG1469.JPG"/>
          <p:cNvPicPr>
            <a:picLocks noChangeAspect="1"/>
          </p:cNvPicPr>
          <p:nvPr/>
        </p:nvPicPr>
        <p:blipFill>
          <a:blip r:embed="rId3" cstate="print">
            <a:lum bright="10000" contrast="20000"/>
          </a:blip>
          <a:srcRect t="2199" r="9524" b="5455"/>
          <a:stretch>
            <a:fillRect/>
          </a:stretch>
        </p:blipFill>
        <p:spPr>
          <a:xfrm>
            <a:off x="4572000" y="1556792"/>
            <a:ext cx="4320480" cy="4775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0040" y="1556792"/>
            <a:ext cx="2339752" cy="748679"/>
          </a:xfrm>
        </p:spPr>
        <p:txBody>
          <a:bodyPr/>
          <a:lstStyle/>
          <a:p>
            <a:pPr marL="514350" indent="-514350">
              <a:buNone/>
            </a:pPr>
            <a:r>
              <a:rPr lang="nl-NL" dirty="0">
                <a:solidFill>
                  <a:srgbClr val="0000FF"/>
                </a:solidFill>
                <a:latin typeface="Calibri" pitchFamily="34" charset="0"/>
              </a:rPr>
              <a:t>2. contrast</a:t>
            </a:r>
          </a:p>
        </p:txBody>
      </p:sp>
      <p:sp>
        <p:nvSpPr>
          <p:cNvPr id="7" name="Titel 1"/>
          <p:cNvSpPr>
            <a:spLocks noGrp="1"/>
          </p:cNvSpPr>
          <p:nvPr>
            <p:ph type="title"/>
          </p:nvPr>
        </p:nvSpPr>
        <p:spPr>
          <a:xfrm>
            <a:off x="457200" y="274638"/>
            <a:ext cx="6635080" cy="1143000"/>
          </a:xfrm>
        </p:spPr>
        <p:txBody>
          <a:bodyPr>
            <a:normAutofit fontScale="90000"/>
          </a:bodyPr>
          <a:lstStyle/>
          <a:p>
            <a:r>
              <a:rPr lang="nl-NL" b="1" dirty="0">
                <a:solidFill>
                  <a:srgbClr val="0000FF"/>
                </a:solidFill>
                <a:latin typeface="Calibri" pitchFamily="34" charset="0"/>
              </a:rPr>
              <a:t>Een positieve visuele herinnering  versterken</a:t>
            </a:r>
          </a:p>
        </p:txBody>
      </p:sp>
      <p:pic>
        <p:nvPicPr>
          <p:cNvPr id="10" name="Tijdelijke aanduiding voor inhoud 4" descr="CIMG1469.JPG"/>
          <p:cNvPicPr>
            <a:picLocks noChangeAspect="1"/>
          </p:cNvPicPr>
          <p:nvPr/>
        </p:nvPicPr>
        <p:blipFill>
          <a:blip r:embed="rId2" cstate="print">
            <a:lum bright="30000" contrast="-40000"/>
          </a:blip>
          <a:srcRect l="22223" t="25929" r="37037" b="41660"/>
          <a:stretch>
            <a:fillRect/>
          </a:stretch>
        </p:blipFill>
        <p:spPr>
          <a:xfrm>
            <a:off x="179512" y="2591088"/>
            <a:ext cx="3074742" cy="2795220"/>
          </a:xfrm>
          <a:prstGeom prst="rect">
            <a:avLst/>
          </a:prstGeom>
        </p:spPr>
      </p:pic>
      <p:sp>
        <p:nvSpPr>
          <p:cNvPr id="11" name="PIJL-RECHTS 10"/>
          <p:cNvSpPr/>
          <p:nvPr/>
        </p:nvSpPr>
        <p:spPr>
          <a:xfrm>
            <a:off x="3419872" y="3140968"/>
            <a:ext cx="2592288" cy="79208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000FF"/>
                </a:solidFill>
                <a:latin typeface="Calibri" pitchFamily="34" charset="0"/>
              </a:rPr>
              <a:t>meer contrast</a:t>
            </a:r>
          </a:p>
        </p:txBody>
      </p:sp>
      <p:pic>
        <p:nvPicPr>
          <p:cNvPr id="13" name="Tijdelijke aanduiding voor inhoud 4" descr="CIMG1469.JPG"/>
          <p:cNvPicPr>
            <a:picLocks noChangeAspect="1"/>
          </p:cNvPicPr>
          <p:nvPr/>
        </p:nvPicPr>
        <p:blipFill>
          <a:blip r:embed="rId3" cstate="print">
            <a:lum bright="10000" contrast="80000"/>
          </a:blip>
          <a:srcRect t="2199" r="9524" b="5455"/>
          <a:stretch>
            <a:fillRect/>
          </a:stretch>
        </p:blipFill>
        <p:spPr>
          <a:xfrm>
            <a:off x="6149044" y="2501649"/>
            <a:ext cx="2959460" cy="28861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7504" y="1600201"/>
            <a:ext cx="4042792" cy="2476871"/>
          </a:xfrm>
        </p:spPr>
        <p:txBody>
          <a:bodyPr/>
          <a:lstStyle/>
          <a:p>
            <a:pPr marL="514350" indent="-514350">
              <a:buNone/>
            </a:pPr>
            <a:r>
              <a:rPr lang="nl-NL" dirty="0">
                <a:solidFill>
                  <a:srgbClr val="0000FF"/>
                </a:solidFill>
                <a:latin typeface="Calibri" pitchFamily="34" charset="0"/>
              </a:rPr>
              <a:t>3. kleur</a:t>
            </a:r>
          </a:p>
        </p:txBody>
      </p:sp>
      <p:pic>
        <p:nvPicPr>
          <p:cNvPr id="5" name="Tijdelijke aanduiding voor inhoud 4" descr="CIMG1469.JPG"/>
          <p:cNvPicPr>
            <a:picLocks noChangeAspect="1"/>
          </p:cNvPicPr>
          <p:nvPr/>
        </p:nvPicPr>
        <p:blipFill>
          <a:blip r:embed="rId2" cstate="print">
            <a:lum bright="10000" contrast="40000"/>
          </a:blip>
          <a:srcRect t="2199" r="9524" b="5455"/>
          <a:stretch>
            <a:fillRect/>
          </a:stretch>
        </p:blipFill>
        <p:spPr>
          <a:xfrm>
            <a:off x="5796136" y="2132856"/>
            <a:ext cx="2736304" cy="3024336"/>
          </a:xfrm>
          <a:prstGeom prst="rect">
            <a:avLst/>
          </a:prstGeom>
          <a:ln w="76200">
            <a:solidFill>
              <a:srgbClr val="0000FF"/>
            </a:solidFill>
          </a:ln>
        </p:spPr>
      </p:pic>
      <p:sp>
        <p:nvSpPr>
          <p:cNvPr id="6" name="PIJL-RECHTS 5"/>
          <p:cNvSpPr/>
          <p:nvPr/>
        </p:nvSpPr>
        <p:spPr>
          <a:xfrm>
            <a:off x="3275856" y="2924944"/>
            <a:ext cx="2232248" cy="79208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000FF"/>
                </a:solidFill>
                <a:latin typeface="Calibri" pitchFamily="34" charset="0"/>
              </a:rPr>
              <a:t>meer kleur</a:t>
            </a:r>
          </a:p>
        </p:txBody>
      </p:sp>
      <p:sp>
        <p:nvSpPr>
          <p:cNvPr id="7" name="Titel 1"/>
          <p:cNvSpPr>
            <a:spLocks noGrp="1"/>
          </p:cNvSpPr>
          <p:nvPr>
            <p:ph type="title"/>
          </p:nvPr>
        </p:nvSpPr>
        <p:spPr>
          <a:xfrm>
            <a:off x="457200" y="274638"/>
            <a:ext cx="6635080" cy="1143000"/>
          </a:xfrm>
        </p:spPr>
        <p:txBody>
          <a:bodyPr>
            <a:normAutofit fontScale="90000"/>
          </a:bodyPr>
          <a:lstStyle/>
          <a:p>
            <a:r>
              <a:rPr lang="nl-NL" b="1" dirty="0">
                <a:solidFill>
                  <a:srgbClr val="0000FF"/>
                </a:solidFill>
                <a:latin typeface="Calibri" pitchFamily="34" charset="0"/>
              </a:rPr>
              <a:t>Een positieve visuele herinnering  versterken</a:t>
            </a:r>
          </a:p>
        </p:txBody>
      </p:sp>
      <p:pic>
        <p:nvPicPr>
          <p:cNvPr id="14" name="Tijdelijke aanduiding voor inhoud 4" descr="CIMG1469.JPG"/>
          <p:cNvPicPr>
            <a:picLocks noChangeAspect="1"/>
          </p:cNvPicPr>
          <p:nvPr/>
        </p:nvPicPr>
        <p:blipFill>
          <a:blip r:embed="rId3" cstate="print">
            <a:duotone>
              <a:schemeClr val="accent4">
                <a:shade val="45000"/>
                <a:satMod val="135000"/>
              </a:schemeClr>
              <a:prstClr val="white"/>
            </a:duotone>
          </a:blip>
          <a:srcRect l="22223" t="25929" r="37037" b="41660"/>
          <a:stretch>
            <a:fillRect/>
          </a:stretch>
        </p:blipFill>
        <p:spPr>
          <a:xfrm>
            <a:off x="165110" y="2276872"/>
            <a:ext cx="2851516" cy="2880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6" descr="giraffe1.jpg"/>
          <p:cNvPicPr>
            <a:picLocks noChangeAspect="1"/>
          </p:cNvPicPr>
          <p:nvPr/>
        </p:nvPicPr>
        <p:blipFill>
          <a:blip r:embed="rId2" cstate="print"/>
          <a:srcRect l="15581" r="16380"/>
          <a:stretch>
            <a:fillRect/>
          </a:stretch>
        </p:blipFill>
        <p:spPr bwMode="auto">
          <a:xfrm>
            <a:off x="6372225" y="2852738"/>
            <a:ext cx="2447925" cy="4005262"/>
          </a:xfrm>
          <a:prstGeom prst="rect">
            <a:avLst/>
          </a:prstGeom>
          <a:noFill/>
          <a:ln w="9525">
            <a:noFill/>
            <a:miter lim="800000"/>
            <a:headEnd/>
            <a:tailEnd/>
          </a:ln>
        </p:spPr>
      </p:pic>
      <p:pic>
        <p:nvPicPr>
          <p:cNvPr id="5" name="Afbeelding 3" descr="marshall1 (1).jpg"/>
          <p:cNvPicPr>
            <a:picLocks noChangeAspect="1"/>
          </p:cNvPicPr>
          <p:nvPr/>
        </p:nvPicPr>
        <p:blipFill>
          <a:blip r:embed="rId3" cstate="print"/>
          <a:srcRect l="3777" r="3714" b="14030"/>
          <a:stretch>
            <a:fillRect/>
          </a:stretch>
        </p:blipFill>
        <p:spPr bwMode="auto">
          <a:xfrm>
            <a:off x="2987675" y="4697413"/>
            <a:ext cx="3529013" cy="2160587"/>
          </a:xfrm>
          <a:prstGeom prst="rect">
            <a:avLst/>
          </a:prstGeom>
          <a:noFill/>
          <a:ln w="9525">
            <a:noFill/>
            <a:miter lim="800000"/>
            <a:headEnd/>
            <a:tailEnd/>
          </a:ln>
        </p:spPr>
      </p:pic>
      <p:sp>
        <p:nvSpPr>
          <p:cNvPr id="6" name="Tekstvak 4"/>
          <p:cNvSpPr txBox="1">
            <a:spLocks noChangeArrowheads="1"/>
          </p:cNvSpPr>
          <p:nvPr/>
        </p:nvSpPr>
        <p:spPr bwMode="auto">
          <a:xfrm>
            <a:off x="250825" y="3789363"/>
            <a:ext cx="1069975" cy="461962"/>
          </a:xfrm>
          <a:prstGeom prst="rect">
            <a:avLst/>
          </a:prstGeom>
          <a:noFill/>
          <a:ln w="9525">
            <a:noFill/>
            <a:miter lim="800000"/>
            <a:headEnd/>
            <a:tailEnd/>
          </a:ln>
        </p:spPr>
        <p:txBody>
          <a:bodyPr wrap="none">
            <a:spAutoFit/>
          </a:bodyPr>
          <a:lstStyle/>
          <a:p>
            <a:r>
              <a:rPr lang="nl-NL" altLang="en-US">
                <a:solidFill>
                  <a:srgbClr val="0000FF"/>
                </a:solidFill>
                <a:latin typeface="Calibri" pitchFamily="34" charset="0"/>
              </a:rPr>
              <a:t>Jakhals</a:t>
            </a:r>
          </a:p>
        </p:txBody>
      </p:sp>
      <p:sp>
        <p:nvSpPr>
          <p:cNvPr id="7" name="Tekstvak 5"/>
          <p:cNvSpPr txBox="1">
            <a:spLocks noChangeArrowheads="1"/>
          </p:cNvSpPr>
          <p:nvPr/>
        </p:nvSpPr>
        <p:spPr bwMode="auto">
          <a:xfrm>
            <a:off x="6227763" y="2349500"/>
            <a:ext cx="2736850" cy="460375"/>
          </a:xfrm>
          <a:prstGeom prst="rect">
            <a:avLst/>
          </a:prstGeom>
          <a:noFill/>
          <a:ln w="9525">
            <a:noFill/>
            <a:miter lim="800000"/>
            <a:headEnd/>
            <a:tailEnd/>
          </a:ln>
        </p:spPr>
        <p:txBody>
          <a:bodyPr>
            <a:spAutoFit/>
          </a:bodyPr>
          <a:lstStyle/>
          <a:p>
            <a:r>
              <a:rPr lang="nl-NL" altLang="en-US" b="1">
                <a:solidFill>
                  <a:srgbClr val="0000FF"/>
                </a:solidFill>
                <a:latin typeface="Calibri" pitchFamily="34" charset="0"/>
              </a:rPr>
              <a:t>´Ik´ boodschappen</a:t>
            </a:r>
          </a:p>
        </p:txBody>
      </p:sp>
      <p:pic>
        <p:nvPicPr>
          <p:cNvPr id="9" name="Afbeelding 7" descr="jackal.jpg"/>
          <p:cNvPicPr>
            <a:picLocks noChangeAspect="1"/>
          </p:cNvPicPr>
          <p:nvPr/>
        </p:nvPicPr>
        <p:blipFill>
          <a:blip r:embed="rId4" cstate="print">
            <a:lum contrast="10000"/>
          </a:blip>
          <a:srcRect l="13397" t="3638" r="8554" b="5418"/>
          <a:stretch>
            <a:fillRect/>
          </a:stretch>
        </p:blipFill>
        <p:spPr bwMode="auto">
          <a:xfrm>
            <a:off x="0" y="4941888"/>
            <a:ext cx="2484438" cy="1692275"/>
          </a:xfrm>
          <a:prstGeom prst="rect">
            <a:avLst/>
          </a:prstGeom>
          <a:noFill/>
          <a:ln w="9525">
            <a:noFill/>
            <a:miter lim="800000"/>
            <a:headEnd/>
            <a:tailEnd/>
          </a:ln>
        </p:spPr>
      </p:pic>
      <p:sp>
        <p:nvSpPr>
          <p:cNvPr id="10" name="Tekstvak 5"/>
          <p:cNvSpPr txBox="1">
            <a:spLocks noChangeArrowheads="1"/>
          </p:cNvSpPr>
          <p:nvPr/>
        </p:nvSpPr>
        <p:spPr bwMode="auto">
          <a:xfrm>
            <a:off x="8027988" y="3429000"/>
            <a:ext cx="936625" cy="461963"/>
          </a:xfrm>
          <a:prstGeom prst="rect">
            <a:avLst/>
          </a:prstGeom>
          <a:noFill/>
          <a:ln w="9525">
            <a:noFill/>
            <a:miter lim="800000"/>
            <a:headEnd/>
            <a:tailEnd/>
          </a:ln>
        </p:spPr>
        <p:txBody>
          <a:bodyPr>
            <a:spAutoFit/>
          </a:bodyPr>
          <a:lstStyle/>
          <a:p>
            <a:r>
              <a:rPr lang="nl-NL" altLang="en-US">
                <a:solidFill>
                  <a:srgbClr val="0000FF"/>
                </a:solidFill>
                <a:latin typeface="Calibri" pitchFamily="34" charset="0"/>
              </a:rPr>
              <a:t>Giraf</a:t>
            </a:r>
          </a:p>
        </p:txBody>
      </p:sp>
      <p:sp>
        <p:nvSpPr>
          <p:cNvPr id="11" name="Tekstvak 4"/>
          <p:cNvSpPr txBox="1">
            <a:spLocks noChangeArrowheads="1"/>
          </p:cNvSpPr>
          <p:nvPr/>
        </p:nvSpPr>
        <p:spPr bwMode="auto">
          <a:xfrm>
            <a:off x="107950" y="2349500"/>
            <a:ext cx="2886075" cy="460375"/>
          </a:xfrm>
          <a:prstGeom prst="rect">
            <a:avLst/>
          </a:prstGeom>
          <a:noFill/>
          <a:ln w="9525">
            <a:noFill/>
            <a:miter lim="800000"/>
            <a:headEnd/>
            <a:tailEnd/>
          </a:ln>
        </p:spPr>
        <p:txBody>
          <a:bodyPr>
            <a:spAutoFit/>
          </a:bodyPr>
          <a:lstStyle/>
          <a:p>
            <a:r>
              <a:rPr lang="nl-NL" altLang="en-US" b="1" dirty="0">
                <a:solidFill>
                  <a:srgbClr val="0000FF"/>
                </a:solidFill>
                <a:latin typeface="Calibri" pitchFamily="34" charset="0"/>
              </a:rPr>
              <a:t>´Jij´ boodschappen</a:t>
            </a:r>
          </a:p>
        </p:txBody>
      </p:sp>
      <p:sp>
        <p:nvSpPr>
          <p:cNvPr id="12" name="Titel 1"/>
          <p:cNvSpPr>
            <a:spLocks noGrp="1"/>
          </p:cNvSpPr>
          <p:nvPr>
            <p:ph type="title"/>
          </p:nvPr>
        </p:nvSpPr>
        <p:spPr>
          <a:xfrm>
            <a:off x="0" y="333375"/>
            <a:ext cx="9144000" cy="1007393"/>
          </a:xfrm>
        </p:spPr>
        <p:txBody>
          <a:bodyPr/>
          <a:lstStyle/>
          <a:p>
            <a:pPr eaLnBrk="1" hangingPunct="1">
              <a:defRPr/>
            </a:pPr>
            <a:r>
              <a:rPr lang="nl-NL" sz="5400" b="1" dirty="0">
                <a:solidFill>
                  <a:schemeClr val="accent6">
                    <a:lumMod val="75000"/>
                  </a:schemeClr>
                </a:solidFill>
                <a:latin typeface="Calibri" pitchFamily="34" charset="0"/>
              </a:rPr>
              <a:t>Geweldloos Communiceren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8640"/>
            <a:ext cx="7772400" cy="1143000"/>
          </a:xfrm>
        </p:spPr>
        <p:txBody>
          <a:bodyPr>
            <a:normAutofit fontScale="90000"/>
          </a:bodyPr>
          <a:lstStyle/>
          <a:p>
            <a:r>
              <a:rPr lang="nl-NL" b="1" dirty="0">
                <a:solidFill>
                  <a:srgbClr val="0000FF"/>
                </a:solidFill>
                <a:latin typeface="Arial" pitchFamily="34" charset="0"/>
                <a:cs typeface="Arial" pitchFamily="34" charset="0"/>
              </a:rPr>
              <a:t>Een positieve visuele herinnering nog versterken</a:t>
            </a:r>
          </a:p>
        </p:txBody>
      </p:sp>
      <p:pic>
        <p:nvPicPr>
          <p:cNvPr id="5122" name="Picture 2" descr="http://blog.han.nl/vergrootjewereld/files/2013/02/Lachende-baby1.jpg"/>
          <p:cNvPicPr>
            <a:picLocks noChangeAspect="1" noChangeArrowheads="1"/>
          </p:cNvPicPr>
          <p:nvPr/>
        </p:nvPicPr>
        <p:blipFill>
          <a:blip r:embed="rId2" cstate="print">
            <a:lum bright="40000" contrast="-40000"/>
          </a:blip>
          <a:srcRect l="13636" r="18182"/>
          <a:stretch>
            <a:fillRect/>
          </a:stretch>
        </p:blipFill>
        <p:spPr bwMode="auto">
          <a:xfrm>
            <a:off x="107504" y="3212976"/>
            <a:ext cx="720080" cy="864096"/>
          </a:xfrm>
          <a:prstGeom prst="rect">
            <a:avLst/>
          </a:prstGeom>
          <a:noFill/>
        </p:spPr>
      </p:pic>
      <p:pic>
        <p:nvPicPr>
          <p:cNvPr id="7" name="Picture 2" descr="http://blog.han.nl/vergrootjewereld/files/2013/02/Lachende-baby1.jpg"/>
          <p:cNvPicPr>
            <a:picLocks noGrp="1" noChangeAspect="1" noChangeArrowheads="1"/>
          </p:cNvPicPr>
          <p:nvPr>
            <p:ph idx="1"/>
          </p:nvPr>
        </p:nvPicPr>
        <p:blipFill>
          <a:blip r:embed="rId2" cstate="print">
            <a:lum bright="10000" contrast="-30000"/>
          </a:blip>
          <a:srcRect l="11528" r="14693"/>
          <a:stretch>
            <a:fillRect/>
          </a:stretch>
        </p:blipFill>
        <p:spPr bwMode="auto">
          <a:xfrm>
            <a:off x="1835696" y="2385829"/>
            <a:ext cx="2304256" cy="2555339"/>
          </a:xfrm>
          <a:prstGeom prst="rect">
            <a:avLst/>
          </a:prstGeom>
          <a:noFill/>
        </p:spPr>
      </p:pic>
      <p:pic>
        <p:nvPicPr>
          <p:cNvPr id="8" name="Picture 2" descr="http://blog.han.nl/vergrootjewereld/files/2013/02/Lachende-baby1.jpg"/>
          <p:cNvPicPr>
            <a:picLocks noChangeAspect="1" noChangeArrowheads="1"/>
          </p:cNvPicPr>
          <p:nvPr/>
        </p:nvPicPr>
        <p:blipFill>
          <a:blip r:embed="rId2" cstate="print">
            <a:lum bright="-10000" contrast="20000"/>
          </a:blip>
          <a:srcRect l="7317" r="10366"/>
          <a:stretch>
            <a:fillRect/>
          </a:stretch>
        </p:blipFill>
        <p:spPr bwMode="auto">
          <a:xfrm>
            <a:off x="5436096" y="1772815"/>
            <a:ext cx="3694802" cy="3672409"/>
          </a:xfrm>
          <a:prstGeom prst="rect">
            <a:avLst/>
          </a:prstGeom>
          <a:noFill/>
        </p:spPr>
      </p:pic>
      <p:sp>
        <p:nvSpPr>
          <p:cNvPr id="6" name="AutoShape 1457"/>
          <p:cNvSpPr>
            <a:spLocks noChangeArrowheads="1"/>
          </p:cNvSpPr>
          <p:nvPr/>
        </p:nvSpPr>
        <p:spPr bwMode="auto">
          <a:xfrm>
            <a:off x="4211960" y="2708920"/>
            <a:ext cx="1296144" cy="1728192"/>
          </a:xfrm>
          <a:prstGeom prst="rightArrow">
            <a:avLst>
              <a:gd name="adj1" fmla="val 50000"/>
              <a:gd name="adj2" fmla="val 58036"/>
            </a:avLst>
          </a:prstGeom>
          <a:solidFill>
            <a:schemeClr val="tx2">
              <a:lumMod val="20000"/>
              <a:lumOff val="80000"/>
            </a:schemeClr>
          </a:solidFill>
          <a:ln w="9525">
            <a:solidFill>
              <a:srgbClr val="0000FF"/>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nl-NL" sz="1600" b="1" dirty="0">
                <a:solidFill>
                  <a:srgbClr val="0000FF"/>
                </a:solidFill>
                <a:latin typeface="Calibri" pitchFamily="34" charset="0"/>
                <a:cs typeface="Arial" pitchFamily="34" charset="0"/>
              </a:rPr>
              <a:t>groter+meer contrast</a:t>
            </a:r>
          </a:p>
        </p:txBody>
      </p:sp>
      <p:sp>
        <p:nvSpPr>
          <p:cNvPr id="5" name="AutoShape 1457"/>
          <p:cNvSpPr>
            <a:spLocks noChangeArrowheads="1"/>
          </p:cNvSpPr>
          <p:nvPr/>
        </p:nvSpPr>
        <p:spPr bwMode="auto">
          <a:xfrm>
            <a:off x="827584" y="3284984"/>
            <a:ext cx="936104" cy="648072"/>
          </a:xfrm>
          <a:prstGeom prst="rightArrow">
            <a:avLst>
              <a:gd name="adj1" fmla="val 50000"/>
              <a:gd name="adj2" fmla="val 58036"/>
            </a:avLst>
          </a:prstGeom>
          <a:solidFill>
            <a:schemeClr val="tx2">
              <a:lumMod val="20000"/>
              <a:lumOff val="80000"/>
            </a:schemeClr>
          </a:solidFill>
          <a:ln w="9525">
            <a:solidFill>
              <a:srgbClr val="0000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nl-NL" sz="1600" b="1" dirty="0">
                <a:solidFill>
                  <a:srgbClr val="0000FF"/>
                </a:solidFill>
                <a:latin typeface="Calibri" pitchFamily="34" charset="0"/>
                <a:cs typeface="Arial" pitchFamily="34" charset="0"/>
              </a:rPr>
              <a:t>groter</a:t>
            </a:r>
            <a:endParaRPr kumimoji="0" lang="nl-NL" sz="2800" b="1" i="0" u="none" strike="noStrike" cap="none" normalizeH="0" baseline="0" dirty="0">
              <a:ln>
                <a:noFill/>
              </a:ln>
              <a:solidFill>
                <a:srgbClr val="0000FF"/>
              </a:solidFill>
              <a:effectLst/>
              <a:latin typeface="Arial" pitchFamily="34" charset="0"/>
              <a:cs typeface="Arial" pitchFamily="34" charset="0"/>
            </a:endParaRPr>
          </a:p>
        </p:txBody>
      </p:sp>
      <p:sp>
        <p:nvSpPr>
          <p:cNvPr id="9" name="PIJL-RECHTS 8"/>
          <p:cNvSpPr/>
          <p:nvPr/>
        </p:nvSpPr>
        <p:spPr>
          <a:xfrm>
            <a:off x="683568" y="5229200"/>
            <a:ext cx="7416824" cy="1440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t>S  W  I  S  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6779096" cy="764704"/>
          </a:xfrm>
        </p:spPr>
        <p:txBody>
          <a:bodyPr/>
          <a:lstStyle/>
          <a:p>
            <a:r>
              <a:rPr lang="nl-NL" b="1" dirty="0">
                <a:solidFill>
                  <a:srgbClr val="0000FF"/>
                </a:solidFill>
                <a:latin typeface="Calibri" pitchFamily="34" charset="0"/>
              </a:rPr>
              <a:t>Auditieve submodaliteiten</a:t>
            </a:r>
          </a:p>
        </p:txBody>
      </p:sp>
      <p:sp>
        <p:nvSpPr>
          <p:cNvPr id="6" name="Rectangle 5"/>
          <p:cNvSpPr>
            <a:spLocks noChangeArrowheads="1"/>
          </p:cNvSpPr>
          <p:nvPr/>
        </p:nvSpPr>
        <p:spPr bwMode="auto">
          <a:xfrm>
            <a:off x="107504" y="692696"/>
            <a:ext cx="4752528" cy="6047809"/>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tab pos="539750" algn="l"/>
              </a:tabLst>
            </a:pPr>
            <a:r>
              <a:rPr kumimoji="0" lang="nl-NL" sz="20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Volume</a:t>
            </a:r>
            <a:endParaRPr kumimoji="0" lang="nl-NL" sz="2000" b="0" i="0" u="none" strike="noStrike" cap="none" normalizeH="0" baseline="0" dirty="0">
              <a:ln>
                <a:noFill/>
              </a:ln>
              <a:solidFill>
                <a:srgbClr val="0000FF"/>
              </a:solidFill>
              <a:effectLst/>
              <a:latin typeface="Calibri" pitchFamily="34" charset="0"/>
              <a:cs typeface="Arial" pitchFamily="34" charset="0"/>
            </a:endParaRPr>
          </a:p>
          <a:p>
            <a:pPr marL="342900" indent="-342900" eaLnBrk="0" fontAlgn="base" hangingPunct="0">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Toonhoogte</a:t>
            </a:r>
            <a:endParaRPr lang="nl-NL" sz="2000" dirty="0">
              <a:solidFill>
                <a:srgbClr val="0000FF"/>
              </a:solidFill>
              <a:latin typeface="Calibri" pitchFamily="34" charset="0"/>
              <a:cs typeface="Arial" pitchFamily="34" charset="0"/>
            </a:endParaRPr>
          </a:p>
          <a:p>
            <a:pPr marL="342900" indent="-342900" eaLnBrk="0" fontAlgn="base" hangingPunct="0">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Intern of extern</a:t>
            </a:r>
            <a:r>
              <a:rPr lang="nl-NL" sz="2000" dirty="0">
                <a:solidFill>
                  <a:srgbClr val="0000FF"/>
                </a:solidFill>
                <a:latin typeface="Calibri" pitchFamily="34" charset="0"/>
                <a:ea typeface="Times New Roman" pitchFamily="18" charset="0"/>
                <a:cs typeface="Courier New" pitchFamily="49" charset="0"/>
              </a:rPr>
              <a:t> </a:t>
            </a:r>
            <a:endParaRPr lang="nl-NL" sz="2000" dirty="0">
              <a:solidFill>
                <a:srgbClr val="0000FF"/>
              </a:solidFill>
              <a:latin typeface="Calibri" pitchFamily="34" charset="0"/>
              <a:cs typeface="Arial" pitchFamily="34" charset="0"/>
            </a:endParaRPr>
          </a:p>
          <a:p>
            <a:pPr marL="342900" indent="-342900" eaLnBrk="0" fontAlgn="base" hangingPunct="0">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Timbre (kwaliteit)</a:t>
            </a:r>
            <a:endParaRPr lang="nl-NL" sz="2000" dirty="0">
              <a:solidFill>
                <a:srgbClr val="0000FF"/>
              </a:solidFill>
              <a:latin typeface="Calibri" pitchFamily="34" charset="0"/>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tab pos="539750" algn="l"/>
              </a:tabLst>
            </a:pPr>
            <a:r>
              <a:rPr kumimoji="0" lang="nl-NL" sz="20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Cadans (interrupties, in groepen)</a:t>
            </a:r>
            <a:endParaRPr kumimoji="0" lang="nl-NL" sz="2000" b="0" i="0" u="none" strike="noStrike" cap="none" normalizeH="0" baseline="0" dirty="0">
              <a:ln>
                <a:noFill/>
              </a:ln>
              <a:solidFill>
                <a:srgbClr val="0000FF"/>
              </a:solidFill>
              <a:effectLst/>
              <a:latin typeface="Calibri" pitchFamily="34" charset="0"/>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tab pos="539750" algn="l"/>
              </a:tabLst>
            </a:pPr>
            <a:r>
              <a:rPr kumimoji="0" lang="nl-NL" sz="20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Ritme</a:t>
            </a:r>
            <a:endParaRPr kumimoji="0" lang="nl-NL" sz="2000" b="0" i="0" u="none" strike="noStrike" cap="none" normalizeH="0" baseline="0" dirty="0">
              <a:ln>
                <a:noFill/>
              </a:ln>
              <a:solidFill>
                <a:srgbClr val="0000FF"/>
              </a:solidFill>
              <a:effectLst/>
              <a:latin typeface="Calibri" pitchFamily="34" charset="0"/>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tab pos="539750" algn="l"/>
              </a:tabLst>
            </a:pPr>
            <a:r>
              <a:rPr kumimoji="0" lang="nl-NL" sz="20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Stembuigingen</a:t>
            </a:r>
            <a:endParaRPr kumimoji="0" lang="nl-NL" sz="2000" b="0" i="0" u="none" strike="noStrike" cap="none" normalizeH="0" baseline="0" dirty="0">
              <a:ln>
                <a:noFill/>
              </a:ln>
              <a:solidFill>
                <a:srgbClr val="0000FF"/>
              </a:solidFill>
              <a:effectLst/>
              <a:latin typeface="Calibri" pitchFamily="34" charset="0"/>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tab pos="539750" algn="l"/>
              </a:tabLst>
            </a:pPr>
            <a:r>
              <a:rPr kumimoji="0" lang="nl-NL" sz="20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Tempo</a:t>
            </a:r>
          </a:p>
          <a:p>
            <a:pPr marL="342900" lvl="0" indent="-342900" fontAlgn="base">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Pauzes</a:t>
            </a:r>
            <a:endParaRPr lang="nl-NL" sz="2000" dirty="0">
              <a:solidFill>
                <a:srgbClr val="0000FF"/>
              </a:solidFill>
              <a:latin typeface="Calibri" pitchFamily="34" charset="0"/>
              <a:cs typeface="Arial" pitchFamily="34" charset="0"/>
            </a:endParaRPr>
          </a:p>
          <a:p>
            <a:pPr marL="342900" lvl="0" indent="-342900" eaLnBrk="0" fontAlgn="base" hangingPunct="0">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Tonaliteit</a:t>
            </a:r>
            <a:endParaRPr lang="nl-NL" sz="2000" dirty="0">
              <a:solidFill>
                <a:srgbClr val="0000FF"/>
              </a:solidFill>
              <a:latin typeface="Calibri" pitchFamily="34" charset="0"/>
              <a:cs typeface="Arial" pitchFamily="34" charset="0"/>
            </a:endParaRPr>
          </a:p>
          <a:p>
            <a:pPr marL="342900" lvl="0" indent="-342900" eaLnBrk="0" fontAlgn="base" hangingPunct="0">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Locatie</a:t>
            </a:r>
            <a:endParaRPr lang="nl-NL" sz="2000" dirty="0">
              <a:solidFill>
                <a:srgbClr val="0000FF"/>
              </a:solidFill>
              <a:latin typeface="Calibri" pitchFamily="34" charset="0"/>
              <a:cs typeface="Arial" pitchFamily="34" charset="0"/>
            </a:endParaRPr>
          </a:p>
          <a:p>
            <a:pPr marL="342900" lvl="0" indent="-342900" eaLnBrk="0" fontAlgn="base" hangingPunct="0">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Unieke eigenschappen van geluid</a:t>
            </a:r>
            <a:endParaRPr lang="nl-NL" sz="2000" dirty="0">
              <a:solidFill>
                <a:srgbClr val="0000FF"/>
              </a:solidFill>
              <a:latin typeface="Calibri" pitchFamily="34" charset="0"/>
              <a:cs typeface="Arial" pitchFamily="34" charset="0"/>
            </a:endParaRPr>
          </a:p>
          <a:p>
            <a:pPr marL="342900" lvl="0" indent="-342900" eaLnBrk="0" fontAlgn="base" hangingPunct="0">
              <a:lnSpc>
                <a:spcPct val="150000"/>
              </a:lnSpc>
              <a:spcBef>
                <a:spcPct val="0"/>
              </a:spcBef>
              <a:spcAft>
                <a:spcPct val="0"/>
              </a:spcAft>
              <a:buFont typeface="+mj-lt"/>
              <a:buAutoNum type="arabicPeriod"/>
              <a:tabLst>
                <a:tab pos="539750" algn="l"/>
              </a:tabLst>
            </a:pPr>
            <a:r>
              <a:rPr lang="nl-NL" sz="2000" dirty="0">
                <a:solidFill>
                  <a:srgbClr val="0000FF"/>
                </a:solidFill>
                <a:latin typeface="Calibri" pitchFamily="34" charset="0"/>
                <a:ea typeface="Times New Roman" pitchFamily="18" charset="0"/>
                <a:cs typeface="Arial" pitchFamily="34" charset="0"/>
              </a:rPr>
              <a:t>Duur</a:t>
            </a:r>
            <a:endParaRPr kumimoji="0" lang="nl-NL" sz="1600" b="0" i="0" u="none" strike="noStrike" cap="none" normalizeH="0" baseline="0" dirty="0">
              <a:ln>
                <a:noFill/>
              </a:ln>
              <a:solidFill>
                <a:srgbClr val="0000FF"/>
              </a:solidFill>
              <a:effectLst/>
              <a:latin typeface="Calibri" pitchFamily="34" charset="0"/>
              <a:cs typeface="Arial" pitchFamily="34" charset="0"/>
            </a:endParaRPr>
          </a:p>
        </p:txBody>
      </p:sp>
      <p:pic>
        <p:nvPicPr>
          <p:cNvPr id="7" name="Afbeelding 1177"/>
          <p:cNvPicPr>
            <a:picLocks noChangeAspect="1" noChangeArrowheads="1"/>
          </p:cNvPicPr>
          <p:nvPr/>
        </p:nvPicPr>
        <p:blipFill>
          <a:blip r:embed="rId2" cstate="print"/>
          <a:srcRect/>
          <a:stretch>
            <a:fillRect/>
          </a:stretch>
        </p:blipFill>
        <p:spPr bwMode="auto">
          <a:xfrm>
            <a:off x="3995936" y="4941168"/>
            <a:ext cx="1647825" cy="1827212"/>
          </a:xfrm>
          <a:prstGeom prst="rect">
            <a:avLst/>
          </a:prstGeom>
          <a:noFill/>
        </p:spPr>
      </p:pic>
      <p:pic>
        <p:nvPicPr>
          <p:cNvPr id="27650" name="Picture 2" descr="http://free-sheet-music-downloads.com/freesheetmusic/mazurka_chopin.gif"/>
          <p:cNvPicPr>
            <a:picLocks noChangeAspect="1" noChangeArrowheads="1"/>
          </p:cNvPicPr>
          <p:nvPr/>
        </p:nvPicPr>
        <p:blipFill>
          <a:blip r:embed="rId3" cstate="print"/>
          <a:srcRect l="17136" t="14524" r="61697" b="73857"/>
          <a:stretch>
            <a:fillRect/>
          </a:stretch>
        </p:blipFill>
        <p:spPr bwMode="auto">
          <a:xfrm>
            <a:off x="3275856" y="980728"/>
            <a:ext cx="1368152" cy="1042402"/>
          </a:xfrm>
          <a:prstGeom prst="rect">
            <a:avLst/>
          </a:prstGeom>
          <a:noFill/>
        </p:spPr>
      </p:pic>
      <p:sp>
        <p:nvSpPr>
          <p:cNvPr id="9" name="Tekstvak 8"/>
          <p:cNvSpPr txBox="1"/>
          <p:nvPr/>
        </p:nvSpPr>
        <p:spPr>
          <a:xfrm>
            <a:off x="4644008" y="1124745"/>
            <a:ext cx="2736304" cy="1200329"/>
          </a:xfrm>
          <a:prstGeom prst="rect">
            <a:avLst/>
          </a:prstGeom>
          <a:noFill/>
        </p:spPr>
        <p:txBody>
          <a:bodyPr wrap="square" rtlCol="0">
            <a:spAutoFit/>
          </a:bodyPr>
          <a:lstStyle/>
          <a:p>
            <a:r>
              <a:rPr lang="nl-NL" dirty="0">
                <a:solidFill>
                  <a:srgbClr val="0000FF"/>
                </a:solidFill>
                <a:latin typeface="Calibri" pitchFamily="34" charset="0"/>
              </a:rPr>
              <a:t>In bladmuziek aangeduid met p (zacht) of  f (sterk)</a:t>
            </a:r>
          </a:p>
        </p:txBody>
      </p:sp>
      <p:pic>
        <p:nvPicPr>
          <p:cNvPr id="27652" name="Picture 4" descr="http://www.huisvolmuziek.nl/prodimages/bladmuziek.jpg"/>
          <p:cNvPicPr>
            <a:picLocks noChangeAspect="1" noChangeArrowheads="1"/>
          </p:cNvPicPr>
          <p:nvPr/>
        </p:nvPicPr>
        <p:blipFill>
          <a:blip r:embed="rId4" cstate="print"/>
          <a:srcRect/>
          <a:stretch>
            <a:fillRect/>
          </a:stretch>
        </p:blipFill>
        <p:spPr bwMode="auto">
          <a:xfrm>
            <a:off x="6876256" y="332656"/>
            <a:ext cx="929727" cy="1180753"/>
          </a:xfrm>
          <a:prstGeom prst="rect">
            <a:avLst/>
          </a:prstGeom>
          <a:noFill/>
        </p:spPr>
      </p:pic>
      <p:pic>
        <p:nvPicPr>
          <p:cNvPr id="11" name="Picture 4" descr="http://www.huisvolmuziek.nl/prodimages/bladmuziek.jpg"/>
          <p:cNvPicPr>
            <a:picLocks noChangeAspect="1" noChangeArrowheads="1"/>
          </p:cNvPicPr>
          <p:nvPr/>
        </p:nvPicPr>
        <p:blipFill>
          <a:blip r:embed="rId4" cstate="print"/>
          <a:srcRect b="63409"/>
          <a:stretch>
            <a:fillRect/>
          </a:stretch>
        </p:blipFill>
        <p:spPr bwMode="auto">
          <a:xfrm>
            <a:off x="2627784" y="1916832"/>
            <a:ext cx="929727" cy="432048"/>
          </a:xfrm>
          <a:prstGeom prst="rect">
            <a:avLst/>
          </a:prstGeom>
          <a:noFill/>
        </p:spPr>
      </p:pic>
      <p:pic>
        <p:nvPicPr>
          <p:cNvPr id="27654" name="Picture 6" descr="http://www.rowy.net/coll/xmp/Derx/org/Adagio%20in%20A%20Major.png"/>
          <p:cNvPicPr>
            <a:picLocks noChangeAspect="1" noChangeArrowheads="1"/>
          </p:cNvPicPr>
          <p:nvPr/>
        </p:nvPicPr>
        <p:blipFill>
          <a:blip r:embed="rId5" cstate="print"/>
          <a:srcRect l="5968" t="35596" r="73142" b="37283"/>
          <a:stretch>
            <a:fillRect/>
          </a:stretch>
        </p:blipFill>
        <p:spPr bwMode="auto">
          <a:xfrm>
            <a:off x="3347864" y="3645024"/>
            <a:ext cx="1512168" cy="1152128"/>
          </a:xfrm>
          <a:prstGeom prst="rect">
            <a:avLst/>
          </a:prstGeom>
          <a:noFill/>
        </p:spPr>
      </p:pic>
      <p:pic>
        <p:nvPicPr>
          <p:cNvPr id="27656" name="Picture 8" descr="http://static.freepik.com/vrije-photo/trompet-klassieke-cartoon-speler-vector_21-23393340.jpg"/>
          <p:cNvPicPr>
            <a:picLocks noChangeAspect="1" noChangeArrowheads="1"/>
          </p:cNvPicPr>
          <p:nvPr/>
        </p:nvPicPr>
        <p:blipFill>
          <a:blip r:embed="rId6" cstate="print"/>
          <a:srcRect/>
          <a:stretch>
            <a:fillRect/>
          </a:stretch>
        </p:blipFill>
        <p:spPr bwMode="auto">
          <a:xfrm>
            <a:off x="4788024" y="1988840"/>
            <a:ext cx="2362250" cy="1769801"/>
          </a:xfrm>
          <a:prstGeom prst="rect">
            <a:avLst/>
          </a:prstGeom>
          <a:noFill/>
        </p:spPr>
      </p:pic>
      <p:pic>
        <p:nvPicPr>
          <p:cNvPr id="27658" name="Picture 10" descr="http://files.myopera.com/silveira/albums/258076/CLARINET.gif"/>
          <p:cNvPicPr>
            <a:picLocks noChangeAspect="1" noChangeArrowheads="1"/>
          </p:cNvPicPr>
          <p:nvPr/>
        </p:nvPicPr>
        <p:blipFill>
          <a:blip r:embed="rId7" cstate="print"/>
          <a:srcRect/>
          <a:stretch>
            <a:fillRect/>
          </a:stretch>
        </p:blipFill>
        <p:spPr bwMode="auto">
          <a:xfrm>
            <a:off x="7164288" y="3140968"/>
            <a:ext cx="1353324" cy="2062362"/>
          </a:xfrm>
          <a:prstGeom prst="rect">
            <a:avLst/>
          </a:prstGeom>
          <a:noFill/>
        </p:spPr>
      </p:pic>
      <p:pic>
        <p:nvPicPr>
          <p:cNvPr id="27662" name="Picture 14" descr="http://www.kortland-wilkens.net/verhalen/verhalenill/zangeres.gif"/>
          <p:cNvPicPr>
            <a:picLocks noChangeAspect="1" noChangeArrowheads="1"/>
          </p:cNvPicPr>
          <p:nvPr/>
        </p:nvPicPr>
        <p:blipFill>
          <a:blip r:embed="rId8" cstate="print"/>
          <a:srcRect/>
          <a:stretch>
            <a:fillRect/>
          </a:stretch>
        </p:blipFill>
        <p:spPr bwMode="auto">
          <a:xfrm>
            <a:off x="7890892" y="5291615"/>
            <a:ext cx="1253108" cy="1566385"/>
          </a:xfrm>
          <a:prstGeom prst="rect">
            <a:avLst/>
          </a:prstGeom>
          <a:noFill/>
        </p:spPr>
      </p:pic>
      <p:pic>
        <p:nvPicPr>
          <p:cNvPr id="27664" name="Picture 16" descr="http://www.lokalepolitie.be/sites/5371/images/webloghond.jpg"/>
          <p:cNvPicPr>
            <a:picLocks noChangeAspect="1" noChangeArrowheads="1"/>
          </p:cNvPicPr>
          <p:nvPr/>
        </p:nvPicPr>
        <p:blipFill>
          <a:blip r:embed="rId9" cstate="print"/>
          <a:srcRect/>
          <a:stretch>
            <a:fillRect/>
          </a:stretch>
        </p:blipFill>
        <p:spPr bwMode="auto">
          <a:xfrm>
            <a:off x="5580112" y="4905652"/>
            <a:ext cx="2173300" cy="19523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 calcmode="lin" valueType="num">
                                      <p:cBhvr additive="base">
                                        <p:cTn id="67"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6">
                                            <p:txEl>
                                              <p:pRg st="11" end="11"/>
                                            </p:txEl>
                                          </p:spTgt>
                                        </p:tgtEl>
                                        <p:attrNameLst>
                                          <p:attrName>style.visibility</p:attrName>
                                        </p:attrNameLst>
                                      </p:cBhvr>
                                      <p:to>
                                        <p:strVal val="visible"/>
                                      </p:to>
                                    </p:set>
                                    <p:anim calcmode="lin" valueType="num">
                                      <p:cBhvr additive="base">
                                        <p:cTn id="73" dur="500" fill="hold"/>
                                        <p:tgtEl>
                                          <p:spTgt spid="6">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
                                            <p:txEl>
                                              <p:pRg st="12" end="12"/>
                                            </p:txEl>
                                          </p:spTgt>
                                        </p:tgtEl>
                                        <p:attrNameLst>
                                          <p:attrName>style.visibility</p:attrName>
                                        </p:attrNameLst>
                                      </p:cBhvr>
                                      <p:to>
                                        <p:strVal val="visible"/>
                                      </p:to>
                                    </p:set>
                                    <p:anim calcmode="lin" valueType="num">
                                      <p:cBhvr additive="base">
                                        <p:cTn id="79"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7650"/>
                                        </p:tgtEl>
                                        <p:attrNameLst>
                                          <p:attrName>style.visibility</p:attrName>
                                        </p:attrNameLst>
                                      </p:cBhvr>
                                      <p:to>
                                        <p:strVal val="visible"/>
                                      </p:to>
                                    </p:set>
                                    <p:anim calcmode="lin" valueType="num">
                                      <p:cBhvr additive="base">
                                        <p:cTn id="85" dur="500" fill="hold"/>
                                        <p:tgtEl>
                                          <p:spTgt spid="27650"/>
                                        </p:tgtEl>
                                        <p:attrNameLst>
                                          <p:attrName>ppt_x</p:attrName>
                                        </p:attrNameLst>
                                      </p:cBhvr>
                                      <p:tavLst>
                                        <p:tav tm="0">
                                          <p:val>
                                            <p:strVal val="0-#ppt_w/2"/>
                                          </p:val>
                                        </p:tav>
                                        <p:tav tm="100000">
                                          <p:val>
                                            <p:strVal val="#ppt_x"/>
                                          </p:val>
                                        </p:tav>
                                      </p:tavLst>
                                    </p:anim>
                                    <p:anim calcmode="lin" valueType="num">
                                      <p:cBhvr additive="base">
                                        <p:cTn id="86" dur="5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additive="base">
                                        <p:cTn id="91" dur="500" fill="hold"/>
                                        <p:tgtEl>
                                          <p:spTgt spid="9"/>
                                        </p:tgtEl>
                                        <p:attrNameLst>
                                          <p:attrName>ppt_x</p:attrName>
                                        </p:attrNameLst>
                                      </p:cBhvr>
                                      <p:tavLst>
                                        <p:tav tm="0">
                                          <p:val>
                                            <p:strVal val="0-#ppt_w/2"/>
                                          </p:val>
                                        </p:tav>
                                        <p:tav tm="100000">
                                          <p:val>
                                            <p:strVal val="#ppt_x"/>
                                          </p:val>
                                        </p:tav>
                                      </p:tavLst>
                                    </p:anim>
                                    <p:anim calcmode="lin" valueType="num">
                                      <p:cBhvr additive="base">
                                        <p:cTn id="9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27652"/>
                                        </p:tgtEl>
                                        <p:attrNameLst>
                                          <p:attrName>style.visibility</p:attrName>
                                        </p:attrNameLst>
                                      </p:cBhvr>
                                      <p:to>
                                        <p:strVal val="visible"/>
                                      </p:to>
                                    </p:set>
                                    <p:anim calcmode="lin" valueType="num">
                                      <p:cBhvr additive="base">
                                        <p:cTn id="97" dur="500" fill="hold"/>
                                        <p:tgtEl>
                                          <p:spTgt spid="27652"/>
                                        </p:tgtEl>
                                        <p:attrNameLst>
                                          <p:attrName>ppt_x</p:attrName>
                                        </p:attrNameLst>
                                      </p:cBhvr>
                                      <p:tavLst>
                                        <p:tav tm="0">
                                          <p:val>
                                            <p:strVal val="0-#ppt_w/2"/>
                                          </p:val>
                                        </p:tav>
                                        <p:tav tm="100000">
                                          <p:val>
                                            <p:strVal val="#ppt_x"/>
                                          </p:val>
                                        </p:tav>
                                      </p:tavLst>
                                    </p:anim>
                                    <p:anim calcmode="lin" valueType="num">
                                      <p:cBhvr additive="base">
                                        <p:cTn id="9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0-#ppt_w/2"/>
                                          </p:val>
                                        </p:tav>
                                        <p:tav tm="100000">
                                          <p:val>
                                            <p:strVal val="#ppt_x"/>
                                          </p:val>
                                        </p:tav>
                                      </p:tavLst>
                                    </p:anim>
                                    <p:anim calcmode="lin" valueType="num">
                                      <p:cBhvr additive="base">
                                        <p:cTn id="10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27656"/>
                                        </p:tgtEl>
                                        <p:attrNameLst>
                                          <p:attrName>style.visibility</p:attrName>
                                        </p:attrNameLst>
                                      </p:cBhvr>
                                      <p:to>
                                        <p:strVal val="visible"/>
                                      </p:to>
                                    </p:set>
                                    <p:anim calcmode="lin" valueType="num">
                                      <p:cBhvr additive="base">
                                        <p:cTn id="109" dur="500" fill="hold"/>
                                        <p:tgtEl>
                                          <p:spTgt spid="27656"/>
                                        </p:tgtEl>
                                        <p:attrNameLst>
                                          <p:attrName>ppt_x</p:attrName>
                                        </p:attrNameLst>
                                      </p:cBhvr>
                                      <p:tavLst>
                                        <p:tav tm="0">
                                          <p:val>
                                            <p:strVal val="0-#ppt_w/2"/>
                                          </p:val>
                                        </p:tav>
                                        <p:tav tm="100000">
                                          <p:val>
                                            <p:strVal val="#ppt_x"/>
                                          </p:val>
                                        </p:tav>
                                      </p:tavLst>
                                    </p:anim>
                                    <p:anim calcmode="lin" valueType="num">
                                      <p:cBhvr additive="base">
                                        <p:cTn id="110" dur="500" fill="hold"/>
                                        <p:tgtEl>
                                          <p:spTgt spid="2765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7658"/>
                                        </p:tgtEl>
                                        <p:attrNameLst>
                                          <p:attrName>style.visibility</p:attrName>
                                        </p:attrNameLst>
                                      </p:cBhvr>
                                      <p:to>
                                        <p:strVal val="visible"/>
                                      </p:to>
                                    </p:set>
                                    <p:anim calcmode="lin" valueType="num">
                                      <p:cBhvr additive="base">
                                        <p:cTn id="115" dur="500" fill="hold"/>
                                        <p:tgtEl>
                                          <p:spTgt spid="27658"/>
                                        </p:tgtEl>
                                        <p:attrNameLst>
                                          <p:attrName>ppt_x</p:attrName>
                                        </p:attrNameLst>
                                      </p:cBhvr>
                                      <p:tavLst>
                                        <p:tav tm="0">
                                          <p:val>
                                            <p:strVal val="0-#ppt_w/2"/>
                                          </p:val>
                                        </p:tav>
                                        <p:tav tm="100000">
                                          <p:val>
                                            <p:strVal val="#ppt_x"/>
                                          </p:val>
                                        </p:tav>
                                      </p:tavLst>
                                    </p:anim>
                                    <p:anim calcmode="lin" valueType="num">
                                      <p:cBhvr additive="base">
                                        <p:cTn id="116" dur="500" fill="hold"/>
                                        <p:tgtEl>
                                          <p:spTgt spid="27658"/>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27654"/>
                                        </p:tgtEl>
                                        <p:attrNameLst>
                                          <p:attrName>style.visibility</p:attrName>
                                        </p:attrNameLst>
                                      </p:cBhvr>
                                      <p:to>
                                        <p:strVal val="visible"/>
                                      </p:to>
                                    </p:set>
                                    <p:anim calcmode="lin" valueType="num">
                                      <p:cBhvr additive="base">
                                        <p:cTn id="121" dur="500" fill="hold"/>
                                        <p:tgtEl>
                                          <p:spTgt spid="27654"/>
                                        </p:tgtEl>
                                        <p:attrNameLst>
                                          <p:attrName>ppt_x</p:attrName>
                                        </p:attrNameLst>
                                      </p:cBhvr>
                                      <p:tavLst>
                                        <p:tav tm="0">
                                          <p:val>
                                            <p:strVal val="0-#ppt_w/2"/>
                                          </p:val>
                                        </p:tav>
                                        <p:tav tm="100000">
                                          <p:val>
                                            <p:strVal val="#ppt_x"/>
                                          </p:val>
                                        </p:tav>
                                      </p:tavLst>
                                    </p:anim>
                                    <p:anim calcmode="lin" valueType="num">
                                      <p:cBhvr additive="base">
                                        <p:cTn id="122"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nodeType="clickEffect">
                                  <p:stCondLst>
                                    <p:cond delay="0"/>
                                  </p:stCondLst>
                                  <p:childTnLst>
                                    <p:set>
                                      <p:cBhvr>
                                        <p:cTn id="126" dur="1" fill="hold">
                                          <p:stCondLst>
                                            <p:cond delay="0"/>
                                          </p:stCondLst>
                                        </p:cTn>
                                        <p:tgtEl>
                                          <p:spTgt spid="7"/>
                                        </p:tgtEl>
                                        <p:attrNameLst>
                                          <p:attrName>style.visibility</p:attrName>
                                        </p:attrNameLst>
                                      </p:cBhvr>
                                      <p:to>
                                        <p:strVal val="visible"/>
                                      </p:to>
                                    </p:set>
                                    <p:anim calcmode="lin" valueType="num">
                                      <p:cBhvr additive="base">
                                        <p:cTn id="127" dur="500" fill="hold"/>
                                        <p:tgtEl>
                                          <p:spTgt spid="7"/>
                                        </p:tgtEl>
                                        <p:attrNameLst>
                                          <p:attrName>ppt_x</p:attrName>
                                        </p:attrNameLst>
                                      </p:cBhvr>
                                      <p:tavLst>
                                        <p:tav tm="0">
                                          <p:val>
                                            <p:strVal val="0-#ppt_w/2"/>
                                          </p:val>
                                        </p:tav>
                                        <p:tav tm="100000">
                                          <p:val>
                                            <p:strVal val="#ppt_x"/>
                                          </p:val>
                                        </p:tav>
                                      </p:tavLst>
                                    </p:anim>
                                    <p:anim calcmode="lin" valueType="num">
                                      <p:cBhvr additive="base">
                                        <p:cTn id="1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nodeType="clickEffect">
                                  <p:stCondLst>
                                    <p:cond delay="0"/>
                                  </p:stCondLst>
                                  <p:childTnLst>
                                    <p:set>
                                      <p:cBhvr>
                                        <p:cTn id="132" dur="1" fill="hold">
                                          <p:stCondLst>
                                            <p:cond delay="0"/>
                                          </p:stCondLst>
                                        </p:cTn>
                                        <p:tgtEl>
                                          <p:spTgt spid="27664"/>
                                        </p:tgtEl>
                                        <p:attrNameLst>
                                          <p:attrName>style.visibility</p:attrName>
                                        </p:attrNameLst>
                                      </p:cBhvr>
                                      <p:to>
                                        <p:strVal val="visible"/>
                                      </p:to>
                                    </p:set>
                                    <p:anim calcmode="lin" valueType="num">
                                      <p:cBhvr additive="base">
                                        <p:cTn id="133" dur="500" fill="hold"/>
                                        <p:tgtEl>
                                          <p:spTgt spid="27664"/>
                                        </p:tgtEl>
                                        <p:attrNameLst>
                                          <p:attrName>ppt_x</p:attrName>
                                        </p:attrNameLst>
                                      </p:cBhvr>
                                      <p:tavLst>
                                        <p:tav tm="0">
                                          <p:val>
                                            <p:strVal val="0-#ppt_w/2"/>
                                          </p:val>
                                        </p:tav>
                                        <p:tav tm="100000">
                                          <p:val>
                                            <p:strVal val="#ppt_x"/>
                                          </p:val>
                                        </p:tav>
                                      </p:tavLst>
                                    </p:anim>
                                    <p:anim calcmode="lin" valueType="num">
                                      <p:cBhvr additive="base">
                                        <p:cTn id="134" dur="500" fill="hold"/>
                                        <p:tgtEl>
                                          <p:spTgt spid="27664"/>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nodeType="clickEffect">
                                  <p:stCondLst>
                                    <p:cond delay="0"/>
                                  </p:stCondLst>
                                  <p:childTnLst>
                                    <p:set>
                                      <p:cBhvr>
                                        <p:cTn id="138" dur="1" fill="hold">
                                          <p:stCondLst>
                                            <p:cond delay="0"/>
                                          </p:stCondLst>
                                        </p:cTn>
                                        <p:tgtEl>
                                          <p:spTgt spid="27662"/>
                                        </p:tgtEl>
                                        <p:attrNameLst>
                                          <p:attrName>style.visibility</p:attrName>
                                        </p:attrNameLst>
                                      </p:cBhvr>
                                      <p:to>
                                        <p:strVal val="visible"/>
                                      </p:to>
                                    </p:set>
                                    <p:anim calcmode="lin" valueType="num">
                                      <p:cBhvr additive="base">
                                        <p:cTn id="139" dur="500" fill="hold"/>
                                        <p:tgtEl>
                                          <p:spTgt spid="27662"/>
                                        </p:tgtEl>
                                        <p:attrNameLst>
                                          <p:attrName>ppt_x</p:attrName>
                                        </p:attrNameLst>
                                      </p:cBhvr>
                                      <p:tavLst>
                                        <p:tav tm="0">
                                          <p:val>
                                            <p:strVal val="0-#ppt_w/2"/>
                                          </p:val>
                                        </p:tav>
                                        <p:tav tm="100000">
                                          <p:val>
                                            <p:strVal val="#ppt_x"/>
                                          </p:val>
                                        </p:tav>
                                      </p:tavLst>
                                    </p:anim>
                                    <p:anim calcmode="lin" valueType="num">
                                      <p:cBhvr additive="base">
                                        <p:cTn id="140" dur="500" fill="hold"/>
                                        <p:tgtEl>
                                          <p:spTgt spid="27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76672"/>
            <a:ext cx="7772400" cy="1143000"/>
          </a:xfrm>
        </p:spPr>
        <p:txBody>
          <a:bodyPr>
            <a:normAutofit fontScale="90000"/>
          </a:bodyPr>
          <a:lstStyle/>
          <a:p>
            <a:r>
              <a:rPr lang="nl-NL" b="1" dirty="0">
                <a:solidFill>
                  <a:srgbClr val="0000FF"/>
                </a:solidFill>
                <a:latin typeface="Calibri" pitchFamily="34" charset="0"/>
              </a:rPr>
              <a:t>Voorbeelden van negatieve auditieve herinneringen</a:t>
            </a:r>
          </a:p>
        </p:txBody>
      </p:sp>
      <p:sp>
        <p:nvSpPr>
          <p:cNvPr id="3" name="Tijdelijke aanduiding voor inhoud 2"/>
          <p:cNvSpPr>
            <a:spLocks noGrp="1"/>
          </p:cNvSpPr>
          <p:nvPr>
            <p:ph idx="1"/>
          </p:nvPr>
        </p:nvSpPr>
        <p:spPr/>
        <p:txBody>
          <a:bodyPr/>
          <a:lstStyle/>
          <a:p>
            <a:r>
              <a:rPr lang="nl-NL" dirty="0">
                <a:solidFill>
                  <a:srgbClr val="0000FF"/>
                </a:solidFill>
                <a:latin typeface="Calibri" pitchFamily="34" charset="0"/>
              </a:rPr>
              <a:t>Een schreeuw</a:t>
            </a:r>
          </a:p>
          <a:p>
            <a:r>
              <a:rPr lang="nl-NL" dirty="0">
                <a:solidFill>
                  <a:srgbClr val="0000FF"/>
                </a:solidFill>
                <a:latin typeface="Calibri" pitchFamily="34" charset="0"/>
              </a:rPr>
              <a:t>Een kreet</a:t>
            </a:r>
          </a:p>
          <a:p>
            <a:r>
              <a:rPr lang="nl-NL" dirty="0">
                <a:solidFill>
                  <a:srgbClr val="0000FF"/>
                </a:solidFill>
                <a:latin typeface="Calibri" pitchFamily="34" charset="0"/>
              </a:rPr>
              <a:t>Een gil</a:t>
            </a:r>
          </a:p>
          <a:p>
            <a:r>
              <a:rPr lang="nl-NL" dirty="0">
                <a:solidFill>
                  <a:srgbClr val="0000FF"/>
                </a:solidFill>
                <a:latin typeface="Calibri" pitchFamily="34" charset="0"/>
              </a:rPr>
              <a:t>Schelden</a:t>
            </a:r>
          </a:p>
          <a:p>
            <a:r>
              <a:rPr lang="nl-NL" dirty="0">
                <a:solidFill>
                  <a:srgbClr val="0000FF"/>
                </a:solidFill>
                <a:latin typeface="Calibri" pitchFamily="34" charset="0"/>
              </a:rPr>
              <a:t>Brullen</a:t>
            </a:r>
          </a:p>
          <a:p>
            <a:r>
              <a:rPr lang="nl-NL" dirty="0">
                <a:solidFill>
                  <a:srgbClr val="0000FF"/>
                </a:solidFill>
                <a:latin typeface="Calibri" pitchFamily="34" charset="0"/>
              </a:rPr>
              <a:t>Vloeken</a:t>
            </a:r>
          </a:p>
          <a:p>
            <a:r>
              <a:rPr lang="nl-NL" dirty="0">
                <a:solidFill>
                  <a:srgbClr val="0000FF"/>
                </a:solidFill>
                <a:latin typeface="Calibri" pitchFamily="34" charset="0"/>
              </a:rPr>
              <a:t>Vallende scherven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a:solidFill>
                  <a:srgbClr val="0000FF"/>
                </a:solidFill>
                <a:latin typeface="Calibri" pitchFamily="34" charset="0"/>
              </a:rPr>
              <a:t>Lagere toon</a:t>
            </a:r>
          </a:p>
          <a:p>
            <a:r>
              <a:rPr lang="nl-NL" dirty="0">
                <a:solidFill>
                  <a:srgbClr val="0000FF"/>
                </a:solidFill>
                <a:latin typeface="Calibri" pitchFamily="34" charset="0"/>
              </a:rPr>
              <a:t>Kleiner volume</a:t>
            </a:r>
          </a:p>
          <a:p>
            <a:r>
              <a:rPr lang="nl-NL" dirty="0">
                <a:solidFill>
                  <a:srgbClr val="0000FF"/>
                </a:solidFill>
                <a:latin typeface="Calibri" pitchFamily="34" charset="0"/>
              </a:rPr>
              <a:t>Verder weg</a:t>
            </a:r>
          </a:p>
          <a:p>
            <a:r>
              <a:rPr lang="nl-NL" dirty="0">
                <a:solidFill>
                  <a:srgbClr val="0000FF"/>
                </a:solidFill>
                <a:latin typeface="Calibri" pitchFamily="34" charset="0"/>
              </a:rPr>
              <a:t>Korter van duur</a:t>
            </a:r>
          </a:p>
          <a:p>
            <a:r>
              <a:rPr lang="nl-NL" dirty="0">
                <a:solidFill>
                  <a:srgbClr val="0000FF"/>
                </a:solidFill>
                <a:latin typeface="Calibri" pitchFamily="34" charset="0"/>
              </a:rPr>
              <a:t>Extern plaatsen</a:t>
            </a:r>
          </a:p>
          <a:p>
            <a:r>
              <a:rPr lang="nl-NL" dirty="0">
                <a:solidFill>
                  <a:srgbClr val="0000FF"/>
                </a:solidFill>
                <a:latin typeface="Calibri" pitchFamily="34" charset="0"/>
              </a:rPr>
              <a:t>Timbre bijv. van een mannenstem naar een kinderstem</a:t>
            </a:r>
          </a:p>
        </p:txBody>
      </p:sp>
      <p:sp>
        <p:nvSpPr>
          <p:cNvPr id="4" name="Titel 1"/>
          <p:cNvSpPr>
            <a:spLocks noGrp="1"/>
          </p:cNvSpPr>
          <p:nvPr>
            <p:ph type="title"/>
          </p:nvPr>
        </p:nvSpPr>
        <p:spPr/>
        <p:txBody>
          <a:bodyPr>
            <a:noAutofit/>
          </a:bodyPr>
          <a:lstStyle/>
          <a:p>
            <a:r>
              <a:rPr lang="nl-NL" b="1" dirty="0">
                <a:solidFill>
                  <a:srgbClr val="0000FF"/>
                </a:solidFill>
                <a:latin typeface="Calibri" pitchFamily="34" charset="0"/>
              </a:rPr>
              <a:t>Het verzwakken van auditieve herinneringen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2276872"/>
            <a:ext cx="4114800" cy="3124944"/>
          </a:xfrm>
        </p:spPr>
        <p:txBody>
          <a:bodyPr/>
          <a:lstStyle/>
          <a:p>
            <a:r>
              <a:rPr lang="nl-NL" dirty="0">
                <a:solidFill>
                  <a:srgbClr val="0000FF"/>
                </a:solidFill>
                <a:latin typeface="Calibri" pitchFamily="34" charset="0"/>
              </a:rPr>
              <a:t>Hogere toon</a:t>
            </a:r>
          </a:p>
          <a:p>
            <a:r>
              <a:rPr lang="nl-NL" dirty="0">
                <a:solidFill>
                  <a:srgbClr val="0000FF"/>
                </a:solidFill>
                <a:latin typeface="Calibri" pitchFamily="34" charset="0"/>
              </a:rPr>
              <a:t>Groter volume</a:t>
            </a:r>
          </a:p>
          <a:p>
            <a:r>
              <a:rPr lang="nl-NL" dirty="0">
                <a:solidFill>
                  <a:srgbClr val="0000FF"/>
                </a:solidFill>
                <a:latin typeface="Calibri" pitchFamily="34" charset="0"/>
              </a:rPr>
              <a:t>Dichterbij weg</a:t>
            </a:r>
          </a:p>
          <a:p>
            <a:r>
              <a:rPr lang="nl-NL" dirty="0">
                <a:solidFill>
                  <a:srgbClr val="0000FF"/>
                </a:solidFill>
                <a:latin typeface="Calibri" pitchFamily="34" charset="0"/>
              </a:rPr>
              <a:t>Langer van duur</a:t>
            </a:r>
          </a:p>
          <a:p>
            <a:r>
              <a:rPr lang="nl-NL" dirty="0">
                <a:solidFill>
                  <a:srgbClr val="0000FF"/>
                </a:solidFill>
                <a:latin typeface="Calibri" pitchFamily="34" charset="0"/>
              </a:rPr>
              <a:t>Intern plaatsen</a:t>
            </a:r>
          </a:p>
        </p:txBody>
      </p:sp>
      <p:sp>
        <p:nvSpPr>
          <p:cNvPr id="4" name="Titel 1"/>
          <p:cNvSpPr>
            <a:spLocks noGrp="1"/>
          </p:cNvSpPr>
          <p:nvPr>
            <p:ph type="title"/>
          </p:nvPr>
        </p:nvSpPr>
        <p:spPr/>
        <p:txBody>
          <a:bodyPr>
            <a:noAutofit/>
          </a:bodyPr>
          <a:lstStyle/>
          <a:p>
            <a:r>
              <a:rPr lang="nl-NL" b="1" dirty="0">
                <a:solidFill>
                  <a:srgbClr val="0000FF"/>
                </a:solidFill>
                <a:latin typeface="Calibri" pitchFamily="34" charset="0"/>
              </a:rPr>
              <a:t>Het versterken van positieve auditieve herinneringen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http://bin.ilsemedia.nl/m/m1eyrn5w9ojx.gif"/>
          <p:cNvPicPr>
            <a:picLocks noChangeAspect="1" noChangeArrowheads="1"/>
          </p:cNvPicPr>
          <p:nvPr/>
        </p:nvPicPr>
        <p:blipFill>
          <a:blip r:embed="rId2" cstate="print"/>
          <a:srcRect/>
          <a:stretch>
            <a:fillRect/>
          </a:stretch>
        </p:blipFill>
        <p:spPr bwMode="auto">
          <a:xfrm>
            <a:off x="7236296" y="260648"/>
            <a:ext cx="1502802" cy="2016224"/>
          </a:xfrm>
          <a:prstGeom prst="rect">
            <a:avLst/>
          </a:prstGeom>
          <a:noFill/>
        </p:spPr>
      </p:pic>
      <p:sp>
        <p:nvSpPr>
          <p:cNvPr id="6" name="Rectangle 7"/>
          <p:cNvSpPr>
            <a:spLocks noChangeArrowheads="1"/>
          </p:cNvSpPr>
          <p:nvPr/>
        </p:nvSpPr>
        <p:spPr bwMode="auto">
          <a:xfrm>
            <a:off x="323528" y="1412776"/>
            <a:ext cx="388843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endParaRPr kumimoji="0" lang="nl-NL" sz="1200" b="0" i="0" u="none" strike="noStrike" cap="none" normalizeH="0" baseline="0" dirty="0">
              <a:ln>
                <a:noFill/>
              </a:ln>
              <a:solidFill>
                <a:srgbClr val="0000FF"/>
              </a:solidFill>
              <a:effectLst/>
              <a:latin typeface="Calibri" pitchFamily="34" charset="0"/>
              <a:ea typeface="Times New Roman" pitchFamily="18" charset="0"/>
              <a:cs typeface="Arial" pitchFamily="34" charset="0"/>
            </a:endParaRPr>
          </a:p>
          <a:p>
            <a:pPr marL="457200" lvl="0" indent="-457200" eaLnBrk="0" fontAlgn="base" hangingPunct="0">
              <a:spcBef>
                <a:spcPct val="0"/>
              </a:spcBef>
              <a:spcAft>
                <a:spcPct val="0"/>
              </a:spcAft>
              <a:buFont typeface="+mj-lt"/>
              <a:buAutoNum type="arabicPeriod"/>
              <a:tabLst>
                <a:tab pos="539750" algn="l"/>
              </a:tabLst>
            </a:pPr>
            <a:r>
              <a:rPr lang="nl-NL" sz="2400" dirty="0">
                <a:solidFill>
                  <a:srgbClr val="0000FF"/>
                </a:solidFill>
                <a:latin typeface="Calibri" pitchFamily="34" charset="0"/>
                <a:ea typeface="Times New Roman" pitchFamily="18" charset="0"/>
                <a:cs typeface="Arial" pitchFamily="34" charset="0"/>
              </a:rPr>
              <a:t>Temperatuur</a:t>
            </a:r>
            <a:endParaRPr lang="nl-NL" sz="2400" dirty="0">
              <a:solidFill>
                <a:srgbClr val="0000FF"/>
              </a:solidFill>
              <a:latin typeface="Calibri" pitchFamily="34" charset="0"/>
              <a:cs typeface="Arial" pitchFamily="34" charset="0"/>
            </a:endParaRPr>
          </a:p>
          <a:p>
            <a:pPr marL="457200" lvl="0" indent="-457200" eaLnBrk="0" fontAlgn="base" hangingPunct="0">
              <a:spcBef>
                <a:spcPct val="0"/>
              </a:spcBef>
              <a:spcAft>
                <a:spcPct val="0"/>
              </a:spcAft>
              <a:buFont typeface="+mj-lt"/>
              <a:buAutoNum type="arabicPeriod"/>
              <a:tabLst>
                <a:tab pos="539750" algn="l"/>
              </a:tabLst>
            </a:pPr>
            <a:r>
              <a:rPr lang="nl-NL" sz="2400" dirty="0">
                <a:solidFill>
                  <a:srgbClr val="0000FF"/>
                </a:solidFill>
                <a:latin typeface="Calibri" pitchFamily="34" charset="0"/>
                <a:ea typeface="Times New Roman" pitchFamily="18" charset="0"/>
                <a:cs typeface="Arial" pitchFamily="34" charset="0"/>
              </a:rPr>
              <a:t>Textuur</a:t>
            </a:r>
            <a:endParaRPr lang="nl-NL" sz="2400" dirty="0">
              <a:solidFill>
                <a:srgbClr val="0000FF"/>
              </a:solidFill>
              <a:latin typeface="Calibri" pitchFamily="34" charset="0"/>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Trilling</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Druk</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Beweging</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Duur</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Voortdurend -afwisselend</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Intensiteit</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Grootte</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Vorm</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Gewicht</a:t>
            </a:r>
            <a:endParaRPr kumimoji="0" lang="nl-NL" sz="2400" b="0" i="0" u="none" strike="noStrike" cap="none" normalizeH="0" baseline="0" dirty="0">
              <a:ln>
                <a:noFill/>
              </a:ln>
              <a:solidFill>
                <a:srgbClr val="0000FF"/>
              </a:solidFill>
              <a:effectLst/>
              <a:latin typeface="Calibri"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39750" algn="l"/>
              </a:tabLst>
            </a:pPr>
            <a:r>
              <a:rPr kumimoji="0" lang="nl-NL" sz="2400" b="0" i="0" u="none" strike="noStrike" cap="none" normalizeH="0" baseline="0" dirty="0">
                <a:ln>
                  <a:noFill/>
                </a:ln>
                <a:solidFill>
                  <a:srgbClr val="0000FF"/>
                </a:solidFill>
                <a:effectLst/>
                <a:latin typeface="Calibri" pitchFamily="34" charset="0"/>
                <a:ea typeface="Times New Roman" pitchFamily="18" charset="0"/>
                <a:cs typeface="Arial" pitchFamily="34" charset="0"/>
              </a:rPr>
              <a:t>Intern of extern</a:t>
            </a:r>
            <a:endParaRPr kumimoji="0" lang="nl-NL" sz="2400" b="0" i="0" u="none" strike="noStrike" cap="none" normalizeH="0" baseline="0" dirty="0">
              <a:ln>
                <a:noFill/>
              </a:ln>
              <a:solidFill>
                <a:srgbClr val="0000FF"/>
              </a:solidFill>
              <a:effectLst/>
              <a:latin typeface="Calibri" pitchFamily="34" charset="0"/>
              <a:cs typeface="Arial" pitchFamily="34" charset="0"/>
            </a:endParaRPr>
          </a:p>
        </p:txBody>
      </p:sp>
      <p:sp>
        <p:nvSpPr>
          <p:cNvPr id="7" name="Titel 1"/>
          <p:cNvSpPr>
            <a:spLocks noGrp="1"/>
          </p:cNvSpPr>
          <p:nvPr>
            <p:ph type="title"/>
          </p:nvPr>
        </p:nvSpPr>
        <p:spPr>
          <a:xfrm>
            <a:off x="107504" y="260648"/>
            <a:ext cx="7571184" cy="1143000"/>
          </a:xfrm>
        </p:spPr>
        <p:txBody>
          <a:bodyPr>
            <a:normAutofit/>
          </a:bodyPr>
          <a:lstStyle/>
          <a:p>
            <a:r>
              <a:rPr lang="nl-NL" b="1" dirty="0">
                <a:solidFill>
                  <a:srgbClr val="0000FF"/>
                </a:solidFill>
                <a:latin typeface="Calibri" pitchFamily="34" charset="0"/>
              </a:rPr>
              <a:t>Kinesthetische submodaliteiten</a:t>
            </a:r>
          </a:p>
        </p:txBody>
      </p:sp>
      <p:pic>
        <p:nvPicPr>
          <p:cNvPr id="26626" name="Picture 2" descr="https://encrypted-tbn2.gstatic.com/images?q=tbn:ANd9GcSNaNfmcWXr76VovVi9NV26uqzGnFySOBXNR-FmSZRRUGe7PIxLTfgjEOvu"/>
          <p:cNvPicPr>
            <a:picLocks noChangeAspect="1" noChangeArrowheads="1"/>
          </p:cNvPicPr>
          <p:nvPr/>
        </p:nvPicPr>
        <p:blipFill>
          <a:blip r:embed="rId3" cstate="print"/>
          <a:srcRect/>
          <a:stretch>
            <a:fillRect/>
          </a:stretch>
        </p:blipFill>
        <p:spPr bwMode="auto">
          <a:xfrm>
            <a:off x="4644008" y="1484784"/>
            <a:ext cx="1428159" cy="1046590"/>
          </a:xfrm>
          <a:prstGeom prst="rect">
            <a:avLst/>
          </a:prstGeom>
          <a:noFill/>
        </p:spPr>
      </p:pic>
      <p:pic>
        <p:nvPicPr>
          <p:cNvPr id="26628" name="Picture 4" descr="http://static.freepik.com/vrije-photo/macro-stof-textuur_11236291.jpg"/>
          <p:cNvPicPr>
            <a:picLocks noChangeAspect="1" noChangeArrowheads="1"/>
          </p:cNvPicPr>
          <p:nvPr/>
        </p:nvPicPr>
        <p:blipFill>
          <a:blip r:embed="rId4" cstate="print"/>
          <a:srcRect/>
          <a:stretch>
            <a:fillRect/>
          </a:stretch>
        </p:blipFill>
        <p:spPr bwMode="auto">
          <a:xfrm>
            <a:off x="2915816" y="1484784"/>
            <a:ext cx="1556133" cy="1034107"/>
          </a:xfrm>
          <a:prstGeom prst="rect">
            <a:avLst/>
          </a:prstGeom>
          <a:noFill/>
        </p:spPr>
      </p:pic>
      <p:pic>
        <p:nvPicPr>
          <p:cNvPr id="26630" name="Picture 6" descr="http://www.eemsbode.nl/files/2013/09/aardbeving-scheur-muur-449x391.jpg"/>
          <p:cNvPicPr>
            <a:picLocks noChangeAspect="1" noChangeArrowheads="1"/>
          </p:cNvPicPr>
          <p:nvPr/>
        </p:nvPicPr>
        <p:blipFill>
          <a:blip r:embed="rId5" cstate="print"/>
          <a:srcRect/>
          <a:stretch>
            <a:fillRect/>
          </a:stretch>
        </p:blipFill>
        <p:spPr bwMode="auto">
          <a:xfrm>
            <a:off x="6660232" y="2348880"/>
            <a:ext cx="2044477" cy="1780380"/>
          </a:xfrm>
          <a:prstGeom prst="rect">
            <a:avLst/>
          </a:prstGeom>
          <a:noFill/>
        </p:spPr>
      </p:pic>
      <p:pic>
        <p:nvPicPr>
          <p:cNvPr id="26632" name="Picture 8" descr="http://goedgewicht.net/wp-content/uploads/2012/01/gezond-gewicht.jpg"/>
          <p:cNvPicPr>
            <a:picLocks noChangeAspect="1" noChangeArrowheads="1"/>
          </p:cNvPicPr>
          <p:nvPr/>
        </p:nvPicPr>
        <p:blipFill>
          <a:blip r:embed="rId6" cstate="print"/>
          <a:srcRect/>
          <a:stretch>
            <a:fillRect/>
          </a:stretch>
        </p:blipFill>
        <p:spPr bwMode="auto">
          <a:xfrm>
            <a:off x="4355976" y="2852936"/>
            <a:ext cx="1687463" cy="1687464"/>
          </a:xfrm>
          <a:prstGeom prst="rect">
            <a:avLst/>
          </a:prstGeom>
          <a:noFill/>
        </p:spPr>
      </p:pic>
      <p:pic>
        <p:nvPicPr>
          <p:cNvPr id="26634" name="Picture 10" descr="http://www.bettermovement.org/wp-content/uploads/2010/04/istock_000006827829medium2.jpg"/>
          <p:cNvPicPr>
            <a:picLocks noChangeAspect="1" noChangeArrowheads="1"/>
          </p:cNvPicPr>
          <p:nvPr/>
        </p:nvPicPr>
        <p:blipFill>
          <a:blip r:embed="rId7" cstate="print"/>
          <a:srcRect/>
          <a:stretch>
            <a:fillRect/>
          </a:stretch>
        </p:blipFill>
        <p:spPr bwMode="auto">
          <a:xfrm>
            <a:off x="7092280" y="4509120"/>
            <a:ext cx="1518319" cy="2204864"/>
          </a:xfrm>
          <a:prstGeom prst="rect">
            <a:avLst/>
          </a:prstGeom>
          <a:noFill/>
        </p:spPr>
      </p:pic>
      <p:pic>
        <p:nvPicPr>
          <p:cNvPr id="26636" name="Picture 12" descr="http://www.kennislink.nl/upload/271667_962_1229609126001-pijn.jpg"/>
          <p:cNvPicPr>
            <a:picLocks noChangeAspect="1" noChangeArrowheads="1"/>
          </p:cNvPicPr>
          <p:nvPr/>
        </p:nvPicPr>
        <p:blipFill>
          <a:blip r:embed="rId8" cstate="print"/>
          <a:srcRect/>
          <a:stretch>
            <a:fillRect/>
          </a:stretch>
        </p:blipFill>
        <p:spPr bwMode="auto">
          <a:xfrm>
            <a:off x="3563888" y="4797152"/>
            <a:ext cx="2876550" cy="1914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xEl>
                                              <p:pRg st="9" end="9"/>
                                            </p:txEl>
                                          </p:spTgt>
                                        </p:tgtEl>
                                        <p:attrNameLst>
                                          <p:attrName>style.visibility</p:attrName>
                                        </p:attrNameLst>
                                      </p:cBhvr>
                                      <p:to>
                                        <p:strVal val="visible"/>
                                      </p:to>
                                    </p:set>
                                    <p:anim calcmode="lin" valueType="num">
                                      <p:cBhvr additive="base">
                                        <p:cTn id="55"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 calcmode="lin" valueType="num">
                                      <p:cBhvr additive="base">
                                        <p:cTn id="61"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 calcmode="lin" valueType="num">
                                      <p:cBhvr additive="base">
                                        <p:cTn id="67" dur="500" fill="hold"/>
                                        <p:tgtEl>
                                          <p:spTgt spid="6">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6">
                                            <p:txEl>
                                              <p:pRg st="12" end="12"/>
                                            </p:txEl>
                                          </p:spTgt>
                                        </p:tgtEl>
                                        <p:attrNameLst>
                                          <p:attrName>style.visibility</p:attrName>
                                        </p:attrNameLst>
                                      </p:cBhvr>
                                      <p:to>
                                        <p:strVal val="visible"/>
                                      </p:to>
                                    </p:set>
                                    <p:anim calcmode="lin" valueType="num">
                                      <p:cBhvr additive="base">
                                        <p:cTn id="73"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0-#ppt_w/2"/>
                                          </p:val>
                                        </p:tav>
                                        <p:tav tm="100000">
                                          <p:val>
                                            <p:strVal val="#ppt_x"/>
                                          </p:val>
                                        </p:tav>
                                      </p:tavLst>
                                    </p:anim>
                                    <p:anim calcmode="lin" valueType="num">
                                      <p:cBhvr additive="base">
                                        <p:cTn id="8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6628"/>
                                        </p:tgtEl>
                                        <p:attrNameLst>
                                          <p:attrName>style.visibility</p:attrName>
                                        </p:attrNameLst>
                                      </p:cBhvr>
                                      <p:to>
                                        <p:strVal val="visible"/>
                                      </p:to>
                                    </p:set>
                                    <p:anim calcmode="lin" valueType="num">
                                      <p:cBhvr additive="base">
                                        <p:cTn id="85" dur="500" fill="hold"/>
                                        <p:tgtEl>
                                          <p:spTgt spid="26628"/>
                                        </p:tgtEl>
                                        <p:attrNameLst>
                                          <p:attrName>ppt_x</p:attrName>
                                        </p:attrNameLst>
                                      </p:cBhvr>
                                      <p:tavLst>
                                        <p:tav tm="0">
                                          <p:val>
                                            <p:strVal val="0-#ppt_w/2"/>
                                          </p:val>
                                        </p:tav>
                                        <p:tav tm="100000">
                                          <p:val>
                                            <p:strVal val="#ppt_x"/>
                                          </p:val>
                                        </p:tav>
                                      </p:tavLst>
                                    </p:anim>
                                    <p:anim calcmode="lin" valueType="num">
                                      <p:cBhvr additive="base">
                                        <p:cTn id="86" dur="500" fill="hold"/>
                                        <p:tgtEl>
                                          <p:spTgt spid="2662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26626"/>
                                        </p:tgtEl>
                                        <p:attrNameLst>
                                          <p:attrName>style.visibility</p:attrName>
                                        </p:attrNameLst>
                                      </p:cBhvr>
                                      <p:to>
                                        <p:strVal val="visible"/>
                                      </p:to>
                                    </p:set>
                                    <p:anim calcmode="lin" valueType="num">
                                      <p:cBhvr additive="base">
                                        <p:cTn id="91" dur="500" fill="hold"/>
                                        <p:tgtEl>
                                          <p:spTgt spid="26626"/>
                                        </p:tgtEl>
                                        <p:attrNameLst>
                                          <p:attrName>ppt_x</p:attrName>
                                        </p:attrNameLst>
                                      </p:cBhvr>
                                      <p:tavLst>
                                        <p:tav tm="0">
                                          <p:val>
                                            <p:strVal val="0-#ppt_w/2"/>
                                          </p:val>
                                        </p:tav>
                                        <p:tav tm="100000">
                                          <p:val>
                                            <p:strVal val="#ppt_x"/>
                                          </p:val>
                                        </p:tav>
                                      </p:tavLst>
                                    </p:anim>
                                    <p:anim calcmode="lin" valueType="num">
                                      <p:cBhvr additive="base">
                                        <p:cTn id="92" dur="500" fill="hold"/>
                                        <p:tgtEl>
                                          <p:spTgt spid="26626"/>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26630"/>
                                        </p:tgtEl>
                                        <p:attrNameLst>
                                          <p:attrName>style.visibility</p:attrName>
                                        </p:attrNameLst>
                                      </p:cBhvr>
                                      <p:to>
                                        <p:strVal val="visible"/>
                                      </p:to>
                                    </p:set>
                                    <p:anim calcmode="lin" valueType="num">
                                      <p:cBhvr additive="base">
                                        <p:cTn id="97" dur="500" fill="hold"/>
                                        <p:tgtEl>
                                          <p:spTgt spid="26630"/>
                                        </p:tgtEl>
                                        <p:attrNameLst>
                                          <p:attrName>ppt_x</p:attrName>
                                        </p:attrNameLst>
                                      </p:cBhvr>
                                      <p:tavLst>
                                        <p:tav tm="0">
                                          <p:val>
                                            <p:strVal val="0-#ppt_w/2"/>
                                          </p:val>
                                        </p:tav>
                                        <p:tav tm="100000">
                                          <p:val>
                                            <p:strVal val="#ppt_x"/>
                                          </p:val>
                                        </p:tav>
                                      </p:tavLst>
                                    </p:anim>
                                    <p:anim calcmode="lin" valueType="num">
                                      <p:cBhvr additive="base">
                                        <p:cTn id="9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26634"/>
                                        </p:tgtEl>
                                        <p:attrNameLst>
                                          <p:attrName>style.visibility</p:attrName>
                                        </p:attrNameLst>
                                      </p:cBhvr>
                                      <p:to>
                                        <p:strVal val="visible"/>
                                      </p:to>
                                    </p:set>
                                    <p:anim calcmode="lin" valueType="num">
                                      <p:cBhvr additive="base">
                                        <p:cTn id="103" dur="500" fill="hold"/>
                                        <p:tgtEl>
                                          <p:spTgt spid="26634"/>
                                        </p:tgtEl>
                                        <p:attrNameLst>
                                          <p:attrName>ppt_x</p:attrName>
                                        </p:attrNameLst>
                                      </p:cBhvr>
                                      <p:tavLst>
                                        <p:tav tm="0">
                                          <p:val>
                                            <p:strVal val="0-#ppt_w/2"/>
                                          </p:val>
                                        </p:tav>
                                        <p:tav tm="100000">
                                          <p:val>
                                            <p:strVal val="#ppt_x"/>
                                          </p:val>
                                        </p:tav>
                                      </p:tavLst>
                                    </p:anim>
                                    <p:anim calcmode="lin" valueType="num">
                                      <p:cBhvr additive="base">
                                        <p:cTn id="104" dur="500" fill="hold"/>
                                        <p:tgtEl>
                                          <p:spTgt spid="26634"/>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26632"/>
                                        </p:tgtEl>
                                        <p:attrNameLst>
                                          <p:attrName>style.visibility</p:attrName>
                                        </p:attrNameLst>
                                      </p:cBhvr>
                                      <p:to>
                                        <p:strVal val="visible"/>
                                      </p:to>
                                    </p:set>
                                    <p:anim calcmode="lin" valueType="num">
                                      <p:cBhvr additive="base">
                                        <p:cTn id="109" dur="500" fill="hold"/>
                                        <p:tgtEl>
                                          <p:spTgt spid="26632"/>
                                        </p:tgtEl>
                                        <p:attrNameLst>
                                          <p:attrName>ppt_x</p:attrName>
                                        </p:attrNameLst>
                                      </p:cBhvr>
                                      <p:tavLst>
                                        <p:tav tm="0">
                                          <p:val>
                                            <p:strVal val="0-#ppt_w/2"/>
                                          </p:val>
                                        </p:tav>
                                        <p:tav tm="100000">
                                          <p:val>
                                            <p:strVal val="#ppt_x"/>
                                          </p:val>
                                        </p:tav>
                                      </p:tavLst>
                                    </p:anim>
                                    <p:anim calcmode="lin" valueType="num">
                                      <p:cBhvr additive="base">
                                        <p:cTn id="110" dur="500" fill="hold"/>
                                        <p:tgtEl>
                                          <p:spTgt spid="26632"/>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6636"/>
                                        </p:tgtEl>
                                        <p:attrNameLst>
                                          <p:attrName>style.visibility</p:attrName>
                                        </p:attrNameLst>
                                      </p:cBhvr>
                                      <p:to>
                                        <p:strVal val="visible"/>
                                      </p:to>
                                    </p:set>
                                    <p:anim calcmode="lin" valueType="num">
                                      <p:cBhvr additive="base">
                                        <p:cTn id="115" dur="500" fill="hold"/>
                                        <p:tgtEl>
                                          <p:spTgt spid="26636"/>
                                        </p:tgtEl>
                                        <p:attrNameLst>
                                          <p:attrName>ppt_x</p:attrName>
                                        </p:attrNameLst>
                                      </p:cBhvr>
                                      <p:tavLst>
                                        <p:tav tm="0">
                                          <p:val>
                                            <p:strVal val="0-#ppt_w/2"/>
                                          </p:val>
                                        </p:tav>
                                        <p:tav tm="100000">
                                          <p:val>
                                            <p:strVal val="#ppt_x"/>
                                          </p:val>
                                        </p:tav>
                                      </p:tavLst>
                                    </p:anim>
                                    <p:anim calcmode="lin" valueType="num">
                                      <p:cBhvr additive="base">
                                        <p:cTn id="116" dur="500" fill="hold"/>
                                        <p:tgtEl>
                                          <p:spTgt spid="266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855365"/>
            <a:ext cx="3466728" cy="4525963"/>
          </a:xfrm>
        </p:spPr>
        <p:txBody>
          <a:bodyPr>
            <a:normAutofit fontScale="92500" lnSpcReduction="20000"/>
          </a:bodyPr>
          <a:lstStyle/>
          <a:p>
            <a:r>
              <a:rPr lang="nl-NL" dirty="0">
                <a:solidFill>
                  <a:srgbClr val="0000FF"/>
                </a:solidFill>
                <a:latin typeface="Calibri" pitchFamily="34" charset="0"/>
              </a:rPr>
              <a:t>Pijn</a:t>
            </a:r>
          </a:p>
          <a:p>
            <a:r>
              <a:rPr lang="nl-NL" dirty="0">
                <a:solidFill>
                  <a:srgbClr val="0000FF"/>
                </a:solidFill>
                <a:latin typeface="Calibri" pitchFamily="34" charset="0"/>
              </a:rPr>
              <a:t>Koude</a:t>
            </a:r>
          </a:p>
          <a:p>
            <a:r>
              <a:rPr lang="nl-NL" dirty="0">
                <a:solidFill>
                  <a:srgbClr val="0000FF"/>
                </a:solidFill>
                <a:latin typeface="Calibri" pitchFamily="34" charset="0"/>
              </a:rPr>
              <a:t>Angst</a:t>
            </a:r>
          </a:p>
          <a:p>
            <a:r>
              <a:rPr lang="nl-NL" dirty="0">
                <a:solidFill>
                  <a:srgbClr val="0000FF"/>
                </a:solidFill>
                <a:latin typeface="Calibri" pitchFamily="34" charset="0"/>
              </a:rPr>
              <a:t>Woede</a:t>
            </a:r>
          </a:p>
          <a:p>
            <a:r>
              <a:rPr lang="nl-NL" dirty="0">
                <a:solidFill>
                  <a:srgbClr val="0000FF"/>
                </a:solidFill>
                <a:latin typeface="Calibri" pitchFamily="34" charset="0"/>
              </a:rPr>
              <a:t>Verdriet</a:t>
            </a:r>
          </a:p>
          <a:p>
            <a:r>
              <a:rPr lang="nl-NL" dirty="0">
                <a:solidFill>
                  <a:srgbClr val="0000FF"/>
                </a:solidFill>
                <a:latin typeface="Calibri" pitchFamily="34" charset="0"/>
              </a:rPr>
              <a:t>Terneergeslagen</a:t>
            </a:r>
          </a:p>
          <a:p>
            <a:r>
              <a:rPr lang="nl-NL" dirty="0">
                <a:solidFill>
                  <a:srgbClr val="0000FF"/>
                </a:solidFill>
                <a:latin typeface="Calibri" pitchFamily="34" charset="0"/>
              </a:rPr>
              <a:t>Uitgeput</a:t>
            </a:r>
          </a:p>
          <a:p>
            <a:r>
              <a:rPr lang="nl-NL" dirty="0">
                <a:solidFill>
                  <a:srgbClr val="0000FF"/>
                </a:solidFill>
                <a:latin typeface="Calibri" pitchFamily="34" charset="0"/>
              </a:rPr>
              <a:t>Zwaar</a:t>
            </a:r>
          </a:p>
          <a:p>
            <a:r>
              <a:rPr lang="nl-NL" dirty="0">
                <a:solidFill>
                  <a:srgbClr val="0000FF"/>
                </a:solidFill>
                <a:latin typeface="Calibri" pitchFamily="34" charset="0"/>
              </a:rPr>
              <a:t>Verlamd</a:t>
            </a:r>
          </a:p>
          <a:p>
            <a:endParaRPr lang="nl-NL" dirty="0">
              <a:solidFill>
                <a:srgbClr val="0000FF"/>
              </a:solidFill>
              <a:latin typeface="Calibri" pitchFamily="34" charset="0"/>
            </a:endParaRPr>
          </a:p>
        </p:txBody>
      </p:sp>
      <p:sp>
        <p:nvSpPr>
          <p:cNvPr id="4" name="Titel 1"/>
          <p:cNvSpPr>
            <a:spLocks noGrp="1"/>
          </p:cNvSpPr>
          <p:nvPr>
            <p:ph type="title"/>
          </p:nvPr>
        </p:nvSpPr>
        <p:spPr>
          <a:xfrm>
            <a:off x="611560" y="332656"/>
            <a:ext cx="7772400" cy="1143000"/>
          </a:xfrm>
        </p:spPr>
        <p:txBody>
          <a:bodyPr>
            <a:normAutofit fontScale="90000"/>
          </a:bodyPr>
          <a:lstStyle/>
          <a:p>
            <a:r>
              <a:rPr lang="nl-NL" b="1" dirty="0">
                <a:solidFill>
                  <a:srgbClr val="0000FF"/>
                </a:solidFill>
                <a:latin typeface="Calibri" pitchFamily="34" charset="0"/>
              </a:rPr>
              <a:t>Voorbeelden van negatieve kinesthetische herinneringen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071389"/>
            <a:ext cx="4258816" cy="4525963"/>
          </a:xfrm>
        </p:spPr>
        <p:txBody>
          <a:bodyPr>
            <a:normAutofit fontScale="85000" lnSpcReduction="20000"/>
          </a:bodyPr>
          <a:lstStyle/>
          <a:p>
            <a:r>
              <a:rPr lang="nl-NL" dirty="0">
                <a:solidFill>
                  <a:srgbClr val="0000FF"/>
                </a:solidFill>
                <a:latin typeface="Calibri" pitchFamily="34" charset="0"/>
              </a:rPr>
              <a:t>Minder intens</a:t>
            </a:r>
          </a:p>
          <a:p>
            <a:r>
              <a:rPr lang="nl-NL" dirty="0">
                <a:solidFill>
                  <a:srgbClr val="0000FF"/>
                </a:solidFill>
                <a:latin typeface="Calibri" pitchFamily="34" charset="0"/>
              </a:rPr>
              <a:t>Korter</a:t>
            </a:r>
          </a:p>
          <a:p>
            <a:r>
              <a:rPr lang="nl-NL" dirty="0">
                <a:solidFill>
                  <a:srgbClr val="0000FF"/>
                </a:solidFill>
                <a:latin typeface="Calibri" pitchFamily="34" charset="0"/>
              </a:rPr>
              <a:t>Zachter</a:t>
            </a:r>
          </a:p>
          <a:p>
            <a:r>
              <a:rPr lang="nl-NL" dirty="0">
                <a:solidFill>
                  <a:srgbClr val="0000FF"/>
                </a:solidFill>
                <a:latin typeface="Calibri" pitchFamily="34" charset="0"/>
              </a:rPr>
              <a:t>Korter van duur</a:t>
            </a:r>
          </a:p>
          <a:p>
            <a:r>
              <a:rPr lang="nl-NL" dirty="0">
                <a:solidFill>
                  <a:srgbClr val="0000FF"/>
                </a:solidFill>
                <a:latin typeface="Calibri" pitchFamily="34" charset="0"/>
              </a:rPr>
              <a:t>Warmer</a:t>
            </a:r>
          </a:p>
          <a:p>
            <a:r>
              <a:rPr lang="nl-NL" dirty="0">
                <a:solidFill>
                  <a:srgbClr val="0000FF"/>
                </a:solidFill>
                <a:latin typeface="Calibri" pitchFamily="34" charset="0"/>
              </a:rPr>
              <a:t>Buiten jezelf plaatsen</a:t>
            </a:r>
          </a:p>
          <a:p>
            <a:r>
              <a:rPr lang="nl-NL" dirty="0">
                <a:solidFill>
                  <a:srgbClr val="0000FF"/>
                </a:solidFill>
                <a:latin typeface="Calibri" pitchFamily="34" charset="0"/>
              </a:rPr>
              <a:t>Lichter, minder gewicht</a:t>
            </a:r>
          </a:p>
          <a:p>
            <a:r>
              <a:rPr lang="nl-NL" dirty="0">
                <a:solidFill>
                  <a:srgbClr val="0000FF"/>
                </a:solidFill>
                <a:latin typeface="Calibri" pitchFamily="34" charset="0"/>
              </a:rPr>
              <a:t>Meer energie</a:t>
            </a:r>
          </a:p>
          <a:p>
            <a:r>
              <a:rPr lang="nl-NL" dirty="0">
                <a:solidFill>
                  <a:srgbClr val="0000FF"/>
                </a:solidFill>
                <a:latin typeface="Calibri" pitchFamily="34" charset="0"/>
              </a:rPr>
              <a:t>Bewegen</a:t>
            </a:r>
          </a:p>
          <a:p>
            <a:r>
              <a:rPr lang="nl-NL" dirty="0">
                <a:solidFill>
                  <a:srgbClr val="0000FF"/>
                </a:solidFill>
                <a:latin typeface="Calibri" pitchFamily="34" charset="0"/>
              </a:rPr>
              <a:t>Moed</a:t>
            </a:r>
          </a:p>
          <a:p>
            <a:endParaRPr lang="nl-NL" dirty="0">
              <a:solidFill>
                <a:srgbClr val="0000FF"/>
              </a:solidFill>
              <a:latin typeface="Calibri" pitchFamily="34" charset="0"/>
            </a:endParaRPr>
          </a:p>
        </p:txBody>
      </p:sp>
      <p:sp>
        <p:nvSpPr>
          <p:cNvPr id="4" name="Titel 1"/>
          <p:cNvSpPr>
            <a:spLocks noGrp="1"/>
          </p:cNvSpPr>
          <p:nvPr>
            <p:ph type="title"/>
          </p:nvPr>
        </p:nvSpPr>
        <p:spPr/>
        <p:txBody>
          <a:bodyPr>
            <a:noAutofit/>
          </a:bodyPr>
          <a:lstStyle/>
          <a:p>
            <a:r>
              <a:rPr lang="nl-NL" b="1" dirty="0">
                <a:solidFill>
                  <a:srgbClr val="0000FF"/>
                </a:solidFill>
                <a:latin typeface="Calibri" pitchFamily="34" charset="0"/>
              </a:rPr>
              <a:t>Het verzwakken van negatieve kinesthetische herinneringen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600200"/>
            <a:ext cx="4258816" cy="4525963"/>
          </a:xfrm>
        </p:spPr>
        <p:txBody>
          <a:bodyPr>
            <a:normAutofit fontScale="92500" lnSpcReduction="20000"/>
          </a:bodyPr>
          <a:lstStyle/>
          <a:p>
            <a:r>
              <a:rPr lang="nl-NL" dirty="0">
                <a:solidFill>
                  <a:srgbClr val="0000FF"/>
                </a:solidFill>
                <a:latin typeface="Calibri" pitchFamily="34" charset="0"/>
              </a:rPr>
              <a:t>Intenser</a:t>
            </a:r>
          </a:p>
          <a:p>
            <a:r>
              <a:rPr lang="nl-NL" dirty="0">
                <a:solidFill>
                  <a:srgbClr val="0000FF"/>
                </a:solidFill>
                <a:latin typeface="Calibri" pitchFamily="34" charset="0"/>
              </a:rPr>
              <a:t>Aangenamere aanraking</a:t>
            </a:r>
          </a:p>
          <a:p>
            <a:r>
              <a:rPr lang="nl-NL" dirty="0">
                <a:solidFill>
                  <a:srgbClr val="0000FF"/>
                </a:solidFill>
                <a:latin typeface="Calibri" pitchFamily="34" charset="0"/>
              </a:rPr>
              <a:t>Korter van duur</a:t>
            </a:r>
          </a:p>
          <a:p>
            <a:r>
              <a:rPr lang="nl-NL" dirty="0">
                <a:solidFill>
                  <a:srgbClr val="0000FF"/>
                </a:solidFill>
                <a:latin typeface="Calibri" pitchFamily="34" charset="0"/>
              </a:rPr>
              <a:t>Warmer</a:t>
            </a:r>
          </a:p>
          <a:p>
            <a:r>
              <a:rPr lang="nl-NL" dirty="0">
                <a:solidFill>
                  <a:srgbClr val="0000FF"/>
                </a:solidFill>
                <a:latin typeface="Calibri" pitchFamily="34" charset="0"/>
              </a:rPr>
              <a:t>Binnen jezelf plaatsen</a:t>
            </a:r>
          </a:p>
          <a:p>
            <a:r>
              <a:rPr lang="nl-NL" dirty="0">
                <a:solidFill>
                  <a:srgbClr val="0000FF"/>
                </a:solidFill>
                <a:latin typeface="Calibri" pitchFamily="34" charset="0"/>
              </a:rPr>
              <a:t>Lichter, minder gewicht</a:t>
            </a:r>
          </a:p>
          <a:p>
            <a:r>
              <a:rPr lang="nl-NL" dirty="0">
                <a:solidFill>
                  <a:srgbClr val="0000FF"/>
                </a:solidFill>
                <a:latin typeface="Calibri" pitchFamily="34" charset="0"/>
              </a:rPr>
              <a:t>Meer energie</a:t>
            </a:r>
          </a:p>
          <a:p>
            <a:r>
              <a:rPr lang="nl-NL" dirty="0">
                <a:solidFill>
                  <a:srgbClr val="0000FF"/>
                </a:solidFill>
                <a:latin typeface="Calibri" pitchFamily="34" charset="0"/>
              </a:rPr>
              <a:t>Bewegen</a:t>
            </a:r>
          </a:p>
          <a:p>
            <a:r>
              <a:rPr lang="nl-NL" dirty="0">
                <a:solidFill>
                  <a:srgbClr val="0000FF"/>
                </a:solidFill>
                <a:latin typeface="Calibri" pitchFamily="34" charset="0"/>
              </a:rPr>
              <a:t>Moed</a:t>
            </a:r>
          </a:p>
          <a:p>
            <a:endParaRPr lang="nl-NL" dirty="0">
              <a:solidFill>
                <a:srgbClr val="0000FF"/>
              </a:solidFill>
              <a:latin typeface="Calibri" pitchFamily="34" charset="0"/>
            </a:endParaRPr>
          </a:p>
        </p:txBody>
      </p:sp>
      <p:sp>
        <p:nvSpPr>
          <p:cNvPr id="4" name="Titel 1"/>
          <p:cNvSpPr>
            <a:spLocks noGrp="1"/>
          </p:cNvSpPr>
          <p:nvPr>
            <p:ph type="title"/>
          </p:nvPr>
        </p:nvSpPr>
        <p:spPr>
          <a:xfrm>
            <a:off x="683568" y="188640"/>
            <a:ext cx="7772400" cy="1143000"/>
          </a:xfrm>
        </p:spPr>
        <p:txBody>
          <a:bodyPr>
            <a:noAutofit/>
          </a:bodyPr>
          <a:lstStyle/>
          <a:p>
            <a:r>
              <a:rPr lang="nl-NL" b="1" dirty="0">
                <a:solidFill>
                  <a:srgbClr val="0000FF"/>
                </a:solidFill>
                <a:latin typeface="Calibri" pitchFamily="34" charset="0"/>
              </a:rPr>
              <a:t>Het versterken van positieve kinesthetische herinneringen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76672"/>
            <a:ext cx="7772400" cy="1143000"/>
          </a:xfrm>
        </p:spPr>
        <p:txBody>
          <a:bodyPr>
            <a:normAutofit fontScale="90000"/>
          </a:bodyPr>
          <a:lstStyle/>
          <a:p>
            <a:r>
              <a:rPr lang="nl-NL" b="1" dirty="0">
                <a:solidFill>
                  <a:schemeClr val="accent2"/>
                </a:solidFill>
                <a:latin typeface="Arial" pitchFamily="34" charset="0"/>
                <a:cs typeface="Arial" pitchFamily="34" charset="0"/>
              </a:rPr>
              <a:t>Verzwakken van een negatieve overtuiging</a:t>
            </a:r>
            <a:endParaRPr lang="en-GB" b="1" dirty="0">
              <a:solidFill>
                <a:schemeClr val="accent2"/>
              </a:solidFill>
              <a:latin typeface="Arial" pitchFamily="34" charset="0"/>
              <a:cs typeface="Arial" pitchFamily="34" charset="0"/>
            </a:endParaRPr>
          </a:p>
        </p:txBody>
      </p:sp>
      <p:sp>
        <p:nvSpPr>
          <p:cNvPr id="3" name="Tijdelijke aanduiding voor inhoud 2"/>
          <p:cNvSpPr>
            <a:spLocks noGrp="1"/>
          </p:cNvSpPr>
          <p:nvPr>
            <p:ph idx="1"/>
          </p:nvPr>
        </p:nvSpPr>
        <p:spPr>
          <a:xfrm>
            <a:off x="395536" y="1981200"/>
            <a:ext cx="8496944" cy="4114800"/>
          </a:xfrm>
        </p:spPr>
        <p:txBody>
          <a:bodyPr/>
          <a:lstStyle/>
          <a:p>
            <a:r>
              <a:rPr lang="nl-NL" dirty="0">
                <a:solidFill>
                  <a:schemeClr val="accent2"/>
                </a:solidFill>
                <a:latin typeface="Arial" pitchFamily="34" charset="0"/>
                <a:cs typeface="Arial" pitchFamily="34" charset="0"/>
              </a:rPr>
              <a:t>Bedenk een negatieve herinnering of overtuiging.</a:t>
            </a:r>
          </a:p>
          <a:p>
            <a:r>
              <a:rPr lang="nl-NL" dirty="0">
                <a:solidFill>
                  <a:schemeClr val="accent2"/>
                </a:solidFill>
                <a:latin typeface="Arial" pitchFamily="34" charset="0"/>
                <a:cs typeface="Arial" pitchFamily="34" charset="0"/>
              </a:rPr>
              <a:t>Maak er een plaatje van, kijk welke kleur het heeft, zie hoever het van je afstaat. </a:t>
            </a:r>
          </a:p>
          <a:p>
            <a:r>
              <a:rPr lang="nl-NL" dirty="0">
                <a:solidFill>
                  <a:schemeClr val="accent2"/>
                </a:solidFill>
                <a:latin typeface="Arial" pitchFamily="34" charset="0"/>
                <a:cs typeface="Arial" pitchFamily="34" charset="0"/>
              </a:rPr>
              <a:t>Maak de kleur zwakker, het contrast minder, zet het verder van je af. </a:t>
            </a:r>
          </a:p>
          <a:p>
            <a:r>
              <a:rPr lang="nl-NL" dirty="0">
                <a:solidFill>
                  <a:schemeClr val="accent2"/>
                </a:solidFill>
                <a:latin typeface="Arial" pitchFamily="34" charset="0"/>
                <a:cs typeface="Arial" pitchFamily="34" charset="0"/>
              </a:rPr>
              <a:t>Blaas het weg.</a:t>
            </a:r>
            <a:endParaRPr lang="en-GB" dirty="0">
              <a:solidFill>
                <a:schemeClr val="accent2"/>
              </a:solidFill>
              <a:latin typeface="Arial" pitchFamily="34" charset="0"/>
              <a:cs typeface="Arial" pitchFamily="34" charset="0"/>
            </a:endParaRPr>
          </a:p>
        </p:txBody>
      </p:sp>
    </p:spTree>
    <p:extLst>
      <p:ext uri="{BB962C8B-B14F-4D97-AF65-F5344CB8AC3E}">
        <p14:creationId xmlns:p14="http://schemas.microsoft.com/office/powerpoint/2010/main" val="260407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BB3CABA3-745F-4682-867B-0D99277FB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1986"/>
            <a:ext cx="9144000" cy="6373398"/>
          </a:xfrm>
          <a:prstGeom prst="rect">
            <a:avLst/>
          </a:prstGeom>
        </p:spPr>
      </p:pic>
      <p:sp>
        <p:nvSpPr>
          <p:cNvPr id="5" name="Tekstvak 4"/>
          <p:cNvSpPr txBox="1"/>
          <p:nvPr/>
        </p:nvSpPr>
        <p:spPr>
          <a:xfrm>
            <a:off x="7536555" y="4991721"/>
            <a:ext cx="1367507" cy="1015663"/>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nl-NL" sz="2000" b="1" dirty="0">
                <a:latin typeface="Calibri" pitchFamily="34" charset="0"/>
              </a:rPr>
              <a:t>Stap 4 en 5 opties en gedrag</a:t>
            </a:r>
            <a:endParaRPr lang="nl-NL" b="1" dirty="0">
              <a:latin typeface="Calibri" pitchFamily="34" charset="0"/>
            </a:endParaRPr>
          </a:p>
        </p:txBody>
      </p:sp>
      <p:sp>
        <p:nvSpPr>
          <p:cNvPr id="6" name="Tekstvak 5"/>
          <p:cNvSpPr txBox="1"/>
          <p:nvPr/>
        </p:nvSpPr>
        <p:spPr>
          <a:xfrm>
            <a:off x="107504" y="3429000"/>
            <a:ext cx="944414" cy="707886"/>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nl-NL" sz="2000" b="1" dirty="0">
                <a:latin typeface="Calibri" pitchFamily="34" charset="0"/>
              </a:rPr>
              <a:t>Stap 2</a:t>
            </a:r>
          </a:p>
          <a:p>
            <a:pPr>
              <a:defRPr/>
            </a:pPr>
            <a:r>
              <a:rPr lang="nl-NL" sz="2000" b="1" dirty="0">
                <a:latin typeface="Calibri" pitchFamily="34" charset="0"/>
              </a:rPr>
              <a:t>voelen</a:t>
            </a:r>
            <a:endParaRPr lang="nl-NL" b="1" dirty="0">
              <a:latin typeface="Calibri" pitchFamily="34" charset="0"/>
            </a:endParaRPr>
          </a:p>
        </p:txBody>
      </p:sp>
      <p:sp>
        <p:nvSpPr>
          <p:cNvPr id="13317" name="Rectangle 4"/>
          <p:cNvSpPr>
            <a:spLocks noChangeArrowheads="1"/>
          </p:cNvSpPr>
          <p:nvPr/>
        </p:nvSpPr>
        <p:spPr bwMode="auto">
          <a:xfrm>
            <a:off x="108124" y="50641"/>
            <a:ext cx="6767512" cy="848906"/>
          </a:xfrm>
          <a:prstGeom prst="rect">
            <a:avLst/>
          </a:prstGeom>
          <a:noFill/>
          <a:ln w="9525">
            <a:noFill/>
            <a:miter lim="800000"/>
            <a:headEnd/>
            <a:tailEnd/>
          </a:ln>
        </p:spPr>
        <p:txBody>
          <a:bodyPr anchor="ctr"/>
          <a:lstStyle/>
          <a:p>
            <a:pPr algn="ctr"/>
            <a:r>
              <a:rPr lang="nl-NL" altLang="en-US" sz="6000" b="1" dirty="0">
                <a:solidFill>
                  <a:srgbClr val="FF0000"/>
                </a:solidFill>
                <a:latin typeface="Arial" charset="0"/>
              </a:rPr>
              <a:t>Wat gebeurt er?</a:t>
            </a:r>
          </a:p>
        </p:txBody>
      </p:sp>
      <p:sp>
        <p:nvSpPr>
          <p:cNvPr id="8" name="Tekstvak 7"/>
          <p:cNvSpPr txBox="1"/>
          <p:nvPr/>
        </p:nvSpPr>
        <p:spPr>
          <a:xfrm>
            <a:off x="8109347" y="6149975"/>
            <a:ext cx="1008062" cy="708025"/>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a:spAutoFit/>
          </a:bodyPr>
          <a:lstStyle/>
          <a:p>
            <a:pPr>
              <a:defRPr/>
            </a:pPr>
            <a:r>
              <a:rPr lang="nl-NL" sz="2000" b="1" dirty="0">
                <a:latin typeface="Calibri" pitchFamily="34" charset="0"/>
              </a:rPr>
              <a:t>Jakhals of Giraf</a:t>
            </a:r>
            <a:endParaRPr lang="nl-NL" b="1" dirty="0">
              <a:latin typeface="Calibri" pitchFamily="34" charset="0"/>
            </a:endParaRPr>
          </a:p>
        </p:txBody>
      </p:sp>
      <p:sp>
        <p:nvSpPr>
          <p:cNvPr id="7" name="Tekstvak 6">
            <a:extLst>
              <a:ext uri="{FF2B5EF4-FFF2-40B4-BE49-F238E27FC236}">
                <a16:creationId xmlns:a16="http://schemas.microsoft.com/office/drawing/2014/main" id="{6412A200-3BDB-410F-B858-6B88E596C446}"/>
              </a:ext>
            </a:extLst>
          </p:cNvPr>
          <p:cNvSpPr txBox="1"/>
          <p:nvPr/>
        </p:nvSpPr>
        <p:spPr>
          <a:xfrm>
            <a:off x="3491880" y="5301208"/>
            <a:ext cx="1368152" cy="707886"/>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nl-NL" sz="2000" b="1" dirty="0">
                <a:latin typeface="Calibri" pitchFamily="34" charset="0"/>
              </a:rPr>
              <a:t>Stap 3</a:t>
            </a:r>
          </a:p>
          <a:p>
            <a:pPr>
              <a:defRPr/>
            </a:pPr>
            <a:r>
              <a:rPr lang="nl-NL" sz="2000" b="1" dirty="0">
                <a:latin typeface="Calibri" pitchFamily="34" charset="0"/>
              </a:rPr>
              <a:t>behoeften</a:t>
            </a:r>
            <a:endParaRPr lang="nl-NL" b="1" dirty="0">
              <a:latin typeface="Calibri" pitchFamily="34" charset="0"/>
            </a:endParaRPr>
          </a:p>
        </p:txBody>
      </p:sp>
      <p:sp>
        <p:nvSpPr>
          <p:cNvPr id="9" name="Tekstvak 8">
            <a:extLst>
              <a:ext uri="{FF2B5EF4-FFF2-40B4-BE49-F238E27FC236}">
                <a16:creationId xmlns:a16="http://schemas.microsoft.com/office/drawing/2014/main" id="{D799937E-7549-45D7-8B63-6BA69EEDF799}"/>
              </a:ext>
            </a:extLst>
          </p:cNvPr>
          <p:cNvSpPr txBox="1"/>
          <p:nvPr/>
        </p:nvSpPr>
        <p:spPr>
          <a:xfrm>
            <a:off x="7536555" y="1628800"/>
            <a:ext cx="1008062" cy="1015663"/>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000" b="1" dirty="0" err="1">
                <a:latin typeface="Calibri" pitchFamily="34" charset="0"/>
              </a:rPr>
              <a:t>Stap</a:t>
            </a:r>
            <a:r>
              <a:rPr lang="en-US" sz="2000" b="1" dirty="0">
                <a:latin typeface="Calibri" pitchFamily="34" charset="0"/>
              </a:rPr>
              <a:t> 1</a:t>
            </a:r>
          </a:p>
          <a:p>
            <a:pPr>
              <a:defRPr/>
            </a:pPr>
            <a:r>
              <a:rPr lang="en-US" sz="2000" b="1" dirty="0" err="1">
                <a:latin typeface="Calibri" pitchFamily="34" charset="0"/>
              </a:rPr>
              <a:t>Waar</a:t>
            </a:r>
            <a:r>
              <a:rPr lang="en-US" sz="2000" b="1" dirty="0">
                <a:latin typeface="Calibri" pitchFamily="34" charset="0"/>
              </a:rPr>
              <a:t>-</a:t>
            </a:r>
          </a:p>
          <a:p>
            <a:pPr>
              <a:defRPr/>
            </a:pPr>
            <a:r>
              <a:rPr lang="en-US" sz="2000" b="1" dirty="0" err="1">
                <a:latin typeface="Calibri" pitchFamily="34" charset="0"/>
              </a:rPr>
              <a:t>nemen</a:t>
            </a:r>
            <a:endParaRPr lang="nl-NL" b="1" dirty="0">
              <a:latin typeface="Calibri" pitchFamily="34" charset="0"/>
            </a:endParaRPr>
          </a:p>
        </p:txBody>
      </p:sp>
      <p:sp>
        <p:nvSpPr>
          <p:cNvPr id="4" name="Rechthoek 3">
            <a:extLst>
              <a:ext uri="{FF2B5EF4-FFF2-40B4-BE49-F238E27FC236}">
                <a16:creationId xmlns:a16="http://schemas.microsoft.com/office/drawing/2014/main" id="{653880B7-BB2A-4AD1-B9FD-D754F2EA4020}"/>
              </a:ext>
            </a:extLst>
          </p:cNvPr>
          <p:cNvSpPr/>
          <p:nvPr/>
        </p:nvSpPr>
        <p:spPr>
          <a:xfrm>
            <a:off x="2836082" y="2967335"/>
            <a:ext cx="3471848" cy="1938992"/>
          </a:xfrm>
          <a:prstGeom prst="rect">
            <a:avLst/>
          </a:prstGeom>
          <a:noFill/>
        </p:spPr>
        <p:txBody>
          <a:bodyPr wrap="none" lIns="91440" tIns="45720" rIns="91440" bIns="45720">
            <a:spAutoFit/>
          </a:bodyPr>
          <a:lstStyle/>
          <a:p>
            <a:pPr algn="ctr"/>
            <a:r>
              <a:rPr lang="nl-NL" sz="4000" b="1" cap="none" spc="0" dirty="0">
                <a:ln w="0"/>
                <a:solidFill>
                  <a:srgbClr val="FF0000"/>
                </a:solidFill>
                <a:effectLst>
                  <a:outerShdw blurRad="38100" dist="19050" dir="2700000" algn="tl" rotWithShape="0">
                    <a:schemeClr val="dk1">
                      <a:alpha val="40000"/>
                    </a:schemeClr>
                  </a:outerShdw>
                </a:effectLst>
              </a:rPr>
              <a:t>Verantwoorde-</a:t>
            </a:r>
          </a:p>
          <a:p>
            <a:pPr algn="ctr"/>
            <a:r>
              <a:rPr lang="nl-NL" sz="4000" b="1" cap="none" spc="0" dirty="0" err="1">
                <a:ln w="0"/>
                <a:solidFill>
                  <a:srgbClr val="FF0000"/>
                </a:solidFill>
                <a:effectLst>
                  <a:outerShdw blurRad="38100" dist="19050" dir="2700000" algn="tl" rotWithShape="0">
                    <a:schemeClr val="dk1">
                      <a:alpha val="40000"/>
                    </a:schemeClr>
                  </a:outerShdw>
                </a:effectLst>
              </a:rPr>
              <a:t>lijkheid</a:t>
            </a:r>
            <a:r>
              <a:rPr lang="nl-NL" sz="4000" b="1" cap="none" spc="0" dirty="0">
                <a:ln w="0"/>
                <a:solidFill>
                  <a:srgbClr val="FF0000"/>
                </a:solidFill>
                <a:effectLst>
                  <a:outerShdw blurRad="38100" dist="19050" dir="2700000" algn="tl" rotWithShape="0">
                    <a:schemeClr val="dk1">
                      <a:alpha val="40000"/>
                    </a:schemeClr>
                  </a:outerShdw>
                </a:effectLst>
              </a:rPr>
              <a:t> </a:t>
            </a:r>
          </a:p>
          <a:p>
            <a:pPr algn="ctr"/>
            <a:r>
              <a:rPr lang="nl-NL" sz="4000" b="1" cap="none" spc="0" dirty="0">
                <a:ln w="0"/>
                <a:solidFill>
                  <a:srgbClr val="FF0000"/>
                </a:solidFill>
                <a:effectLst>
                  <a:outerShdw blurRad="38100" dist="19050" dir="2700000" algn="tl" rotWithShape="0">
                    <a:schemeClr val="dk1">
                      <a:alpha val="40000"/>
                    </a:schemeClr>
                  </a:outerShdw>
                </a:effectLst>
              </a:rPr>
              <a:t>nemen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04664"/>
            <a:ext cx="7772400" cy="1143000"/>
          </a:xfrm>
        </p:spPr>
        <p:txBody>
          <a:bodyPr>
            <a:normAutofit fontScale="90000"/>
          </a:bodyPr>
          <a:lstStyle/>
          <a:p>
            <a:r>
              <a:rPr lang="nl-NL" b="1" dirty="0">
                <a:solidFill>
                  <a:schemeClr val="accent2"/>
                </a:solidFill>
                <a:latin typeface="Arial" pitchFamily="34" charset="0"/>
                <a:cs typeface="Arial" pitchFamily="34" charset="0"/>
              </a:rPr>
              <a:t>Versterken van een positieve overtuiging</a:t>
            </a:r>
            <a:endParaRPr lang="en-GB" b="1" dirty="0">
              <a:solidFill>
                <a:schemeClr val="accent2"/>
              </a:solidFill>
              <a:latin typeface="Arial" pitchFamily="34" charset="0"/>
              <a:cs typeface="Arial" pitchFamily="34" charset="0"/>
            </a:endParaRPr>
          </a:p>
        </p:txBody>
      </p:sp>
      <p:sp>
        <p:nvSpPr>
          <p:cNvPr id="3" name="Tijdelijke aanduiding voor inhoud 2"/>
          <p:cNvSpPr>
            <a:spLocks noGrp="1"/>
          </p:cNvSpPr>
          <p:nvPr>
            <p:ph idx="1"/>
          </p:nvPr>
        </p:nvSpPr>
        <p:spPr/>
        <p:txBody>
          <a:bodyPr/>
          <a:lstStyle/>
          <a:p>
            <a:r>
              <a:rPr lang="nl-NL" dirty="0">
                <a:solidFill>
                  <a:schemeClr val="accent2"/>
                </a:solidFill>
                <a:latin typeface="Calibri" panose="020F0502020204030204" pitchFamily="34" charset="0"/>
              </a:rPr>
              <a:t>Neem een overtuiging die je graag sterker zou willen maken. </a:t>
            </a:r>
          </a:p>
          <a:p>
            <a:r>
              <a:rPr lang="nl-NL" dirty="0">
                <a:solidFill>
                  <a:schemeClr val="accent2"/>
                </a:solidFill>
                <a:latin typeface="Calibri" panose="020F0502020204030204" pitchFamily="34" charset="0"/>
              </a:rPr>
              <a:t>Maak er een plaatje van, maak het kleurrijk, voeg beweging toe, voeg geluid toe. </a:t>
            </a:r>
          </a:p>
          <a:p>
            <a:r>
              <a:rPr lang="nl-NL" dirty="0">
                <a:solidFill>
                  <a:schemeClr val="accent2"/>
                </a:solidFill>
                <a:latin typeface="Calibri" panose="020F0502020204030204" pitchFamily="34" charset="0"/>
              </a:rPr>
              <a:t>Haal het plaatje naar je toe en neem het op in je hart of een andere plek in je lichaam die geschikt is voor jou.</a:t>
            </a:r>
            <a:endParaRPr lang="en-GB" dirty="0">
              <a:solidFill>
                <a:schemeClr val="accent2"/>
              </a:solidFill>
              <a:latin typeface="Calibri" panose="020F0502020204030204" pitchFamily="34" charset="0"/>
            </a:endParaRPr>
          </a:p>
        </p:txBody>
      </p:sp>
    </p:spTree>
    <p:extLst>
      <p:ext uri="{BB962C8B-B14F-4D97-AF65-F5344CB8AC3E}">
        <p14:creationId xmlns:p14="http://schemas.microsoft.com/office/powerpoint/2010/main" val="76262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260648"/>
            <a:ext cx="7772400" cy="1143000"/>
          </a:xfrm>
        </p:spPr>
        <p:txBody>
          <a:bodyPr>
            <a:normAutofit fontScale="90000"/>
          </a:bodyPr>
          <a:lstStyle/>
          <a:p>
            <a:r>
              <a:rPr lang="nl-NL" b="1" dirty="0">
                <a:solidFill>
                  <a:srgbClr val="0000FF"/>
                </a:solidFill>
                <a:latin typeface="Calibri" pitchFamily="34" charset="0"/>
              </a:rPr>
              <a:t>Veranderen van een standaardinstelling</a:t>
            </a:r>
          </a:p>
        </p:txBody>
      </p:sp>
      <p:sp>
        <p:nvSpPr>
          <p:cNvPr id="3" name="Tijdelijke aanduiding voor inhoud 2"/>
          <p:cNvSpPr>
            <a:spLocks noGrp="1"/>
          </p:cNvSpPr>
          <p:nvPr>
            <p:ph idx="1"/>
          </p:nvPr>
        </p:nvSpPr>
        <p:spPr>
          <a:xfrm>
            <a:off x="0" y="1981200"/>
            <a:ext cx="9144000" cy="4876800"/>
          </a:xfrm>
        </p:spPr>
        <p:txBody>
          <a:bodyPr/>
          <a:lstStyle/>
          <a:p>
            <a:pPr marL="514350" indent="-514350">
              <a:buFont typeface="+mj-lt"/>
              <a:buAutoNum type="arabicPeriod"/>
            </a:pPr>
            <a:r>
              <a:rPr lang="nl-NL" sz="2800" dirty="0">
                <a:solidFill>
                  <a:srgbClr val="0000FF"/>
                </a:solidFill>
                <a:latin typeface="Calibri" pitchFamily="34" charset="0"/>
              </a:rPr>
              <a:t>Kies een woord uit waar je een negatief gevoel bij krijgt, bijv. </a:t>
            </a:r>
            <a:r>
              <a:rPr lang="nl-NL" sz="2800" b="1" dirty="0">
                <a:solidFill>
                  <a:srgbClr val="FF0000"/>
                </a:solidFill>
                <a:latin typeface="Calibri" pitchFamily="34" charset="0"/>
              </a:rPr>
              <a:t>relatie met iemand, collega, buur, </a:t>
            </a:r>
          </a:p>
          <a:p>
            <a:pPr marL="514350" indent="-514350">
              <a:buFont typeface="+mj-lt"/>
              <a:buAutoNum type="arabicPeriod"/>
            </a:pPr>
            <a:r>
              <a:rPr lang="nl-NL" sz="2800" dirty="0">
                <a:solidFill>
                  <a:srgbClr val="0000FF"/>
                </a:solidFill>
                <a:latin typeface="Calibri" pitchFamily="34" charset="0"/>
              </a:rPr>
              <a:t>Kies een moment uit het verleden van deze relatie waarin jij je fijn voelde, bijv. verzorgd, begrepen</a:t>
            </a:r>
          </a:p>
          <a:p>
            <a:pPr marL="514350" indent="-514350">
              <a:buFont typeface="+mj-lt"/>
              <a:buAutoNum type="arabicPeriod"/>
            </a:pPr>
            <a:r>
              <a:rPr lang="nl-NL" sz="2800" dirty="0">
                <a:solidFill>
                  <a:srgbClr val="0000FF"/>
                </a:solidFill>
                <a:latin typeface="Calibri" pitchFamily="34" charset="0"/>
              </a:rPr>
              <a:t>Laat de herinnering helemaal opkomen, zie wat je zag, hoor wat je hoorde, voel wat je voelde.</a:t>
            </a:r>
          </a:p>
          <a:p>
            <a:pPr marL="514350" indent="-514350">
              <a:buFont typeface="+mj-lt"/>
              <a:buAutoNum type="arabicPeriod"/>
            </a:pPr>
            <a:r>
              <a:rPr lang="nl-NL" sz="2800" dirty="0">
                <a:solidFill>
                  <a:srgbClr val="0000FF"/>
                </a:solidFill>
                <a:latin typeface="Calibri" pitchFamily="34" charset="0"/>
              </a:rPr>
              <a:t>Laat iemand het woord </a:t>
            </a:r>
            <a:r>
              <a:rPr lang="nl-NL" sz="2800" b="1" dirty="0">
                <a:solidFill>
                  <a:srgbClr val="FF0000"/>
                </a:solidFill>
                <a:latin typeface="Calibri" pitchFamily="34" charset="0"/>
              </a:rPr>
              <a:t>relatie</a:t>
            </a:r>
            <a:r>
              <a:rPr lang="nl-NL" sz="2800" dirty="0">
                <a:solidFill>
                  <a:srgbClr val="0000FF"/>
                </a:solidFill>
                <a:latin typeface="Calibri" pitchFamily="34" charset="0"/>
              </a:rPr>
              <a:t> uitspreken</a:t>
            </a:r>
          </a:p>
          <a:p>
            <a:pPr marL="514350" indent="-514350">
              <a:buFont typeface="+mj-lt"/>
              <a:buAutoNum type="arabicPeriod"/>
            </a:pPr>
            <a:r>
              <a:rPr lang="nl-NL" sz="2800" dirty="0">
                <a:solidFill>
                  <a:srgbClr val="0000FF"/>
                </a:solidFill>
                <a:latin typeface="Calibri" pitchFamily="34" charset="0"/>
              </a:rPr>
              <a:t>Test</a:t>
            </a:r>
          </a:p>
          <a:p>
            <a:pPr marL="514350" indent="-514350">
              <a:buNone/>
            </a:pPr>
            <a:r>
              <a:rPr lang="nl-NL" sz="2800" dirty="0">
                <a:solidFill>
                  <a:srgbClr val="0000FF"/>
                </a:solidFill>
                <a:latin typeface="Calibri" pitchFamily="34" charset="0"/>
              </a:rPr>
              <a:t>  </a:t>
            </a:r>
          </a:p>
          <a:p>
            <a:pPr marL="514350" indent="-514350">
              <a:buNone/>
            </a:pPr>
            <a:r>
              <a:rPr lang="nl-NL" sz="2000" dirty="0">
                <a:solidFill>
                  <a:srgbClr val="0000FF"/>
                </a:solidFill>
                <a:latin typeface="Calibri" pitchFamily="34" charset="0"/>
              </a:rPr>
              <a:t>Eventueel versterken met een anker, bijv. duim en wijsvinger tegen elkaar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klavertje.wendyonline.nl.s3.amazonaws.com/wp-content/uploads/2015/02/shutterstock_115992457.jpg"/>
          <p:cNvPicPr>
            <a:picLocks noChangeAspect="1" noChangeArrowheads="1"/>
          </p:cNvPicPr>
          <p:nvPr/>
        </p:nvPicPr>
        <p:blipFill>
          <a:blip r:embed="rId2" cstate="print"/>
          <a:srcRect r="14959"/>
          <a:stretch>
            <a:fillRect/>
          </a:stretch>
        </p:blipFill>
        <p:spPr bwMode="auto">
          <a:xfrm>
            <a:off x="4848622" y="3490697"/>
            <a:ext cx="4295378" cy="3367303"/>
          </a:xfrm>
          <a:prstGeom prst="rect">
            <a:avLst/>
          </a:prstGeom>
          <a:noFill/>
        </p:spPr>
      </p:pic>
      <p:sp>
        <p:nvSpPr>
          <p:cNvPr id="2" name="Titel 1"/>
          <p:cNvSpPr>
            <a:spLocks noGrp="1"/>
          </p:cNvSpPr>
          <p:nvPr>
            <p:ph type="title"/>
          </p:nvPr>
        </p:nvSpPr>
        <p:spPr>
          <a:xfrm>
            <a:off x="611560" y="188640"/>
            <a:ext cx="7772400" cy="648072"/>
          </a:xfrm>
        </p:spPr>
        <p:txBody>
          <a:bodyPr>
            <a:normAutofit fontScale="90000"/>
          </a:bodyPr>
          <a:lstStyle/>
          <a:p>
            <a:r>
              <a:rPr lang="nl-NL" sz="4800" b="1" dirty="0">
                <a:solidFill>
                  <a:srgbClr val="0000FF"/>
                </a:solidFill>
                <a:latin typeface="Calibri" pitchFamily="34" charset="0"/>
              </a:rPr>
              <a:t>Lachen om je angsten</a:t>
            </a:r>
          </a:p>
        </p:txBody>
      </p:sp>
      <p:sp>
        <p:nvSpPr>
          <p:cNvPr id="3" name="Tijdelijke aanduiding voor inhoud 2"/>
          <p:cNvSpPr>
            <a:spLocks noGrp="1"/>
          </p:cNvSpPr>
          <p:nvPr>
            <p:ph idx="1"/>
          </p:nvPr>
        </p:nvSpPr>
        <p:spPr>
          <a:xfrm>
            <a:off x="179512" y="1340768"/>
            <a:ext cx="7270576" cy="3610744"/>
          </a:xfrm>
        </p:spPr>
        <p:txBody>
          <a:bodyPr>
            <a:normAutofit lnSpcReduction="10000"/>
          </a:bodyPr>
          <a:lstStyle/>
          <a:p>
            <a:r>
              <a:rPr lang="nl-NL" dirty="0">
                <a:solidFill>
                  <a:srgbClr val="0000FF"/>
                </a:solidFill>
                <a:latin typeface="Calibri" pitchFamily="34" charset="0"/>
              </a:rPr>
              <a:t>Denk aan een lachmoment, je kon niet meer stoppen</a:t>
            </a:r>
          </a:p>
          <a:p>
            <a:r>
              <a:rPr lang="nl-NL" dirty="0">
                <a:solidFill>
                  <a:srgbClr val="0000FF"/>
                </a:solidFill>
                <a:latin typeface="Calibri" pitchFamily="34" charset="0"/>
              </a:rPr>
              <a:t>Begin te lachen tot je continue lacht</a:t>
            </a:r>
          </a:p>
          <a:p>
            <a:r>
              <a:rPr lang="nl-NL" dirty="0">
                <a:solidFill>
                  <a:srgbClr val="0000FF"/>
                </a:solidFill>
                <a:latin typeface="Calibri" pitchFamily="34" charset="0"/>
              </a:rPr>
              <a:t>Denk aan iets waar je bang voor bent, blijf door lachen</a:t>
            </a:r>
          </a:p>
          <a:p>
            <a:r>
              <a:rPr lang="nl-NL" dirty="0">
                <a:solidFill>
                  <a:srgbClr val="0000FF"/>
                </a:solidFill>
                <a:latin typeface="Calibri" pitchFamily="34" charset="0"/>
              </a:rPr>
              <a:t>Merk op hoe de angst in je hoofd vermindert</a:t>
            </a:r>
          </a:p>
        </p:txBody>
      </p:sp>
      <p:sp>
        <p:nvSpPr>
          <p:cNvPr id="5" name="Titel 1"/>
          <p:cNvSpPr txBox="1">
            <a:spLocks/>
          </p:cNvSpPr>
          <p:nvPr/>
        </p:nvSpPr>
        <p:spPr bwMode="auto">
          <a:xfrm>
            <a:off x="251520" y="764704"/>
            <a:ext cx="2880320" cy="504056"/>
          </a:xfrm>
          <a:prstGeom prst="rect">
            <a:avLst/>
          </a:prstGeom>
          <a:solidFill>
            <a:srgbClr val="D1D1FF"/>
          </a:solid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000" b="1" i="0" u="none" strike="noStrike" kern="0" cap="none" spc="0" normalizeH="0" baseline="0" noProof="0" dirty="0">
                <a:ln>
                  <a:noFill/>
                </a:ln>
                <a:solidFill>
                  <a:srgbClr val="0000FF"/>
                </a:solidFill>
                <a:effectLst/>
                <a:uLnTx/>
                <a:uFillTx/>
                <a:latin typeface="Arial" pitchFamily="34" charset="0"/>
                <a:ea typeface="+mj-ea"/>
                <a:cs typeface="Arial" pitchFamily="34" charset="0"/>
              </a:rPr>
              <a:t>Oefening 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4818"/>
                                        </p:tgtEl>
                                        <p:attrNameLst>
                                          <p:attrName>style.visibility</p:attrName>
                                        </p:attrNameLst>
                                      </p:cBhvr>
                                      <p:to>
                                        <p:strVal val="visible"/>
                                      </p:to>
                                    </p:set>
                                    <p:anim calcmode="lin" valueType="num">
                                      <p:cBhvr additive="base">
                                        <p:cTn id="31" dur="500" fill="hold"/>
                                        <p:tgtEl>
                                          <p:spTgt spid="34818"/>
                                        </p:tgtEl>
                                        <p:attrNameLst>
                                          <p:attrName>ppt_x</p:attrName>
                                        </p:attrNameLst>
                                      </p:cBhvr>
                                      <p:tavLst>
                                        <p:tav tm="0">
                                          <p:val>
                                            <p:strVal val="0-#ppt_w/2"/>
                                          </p:val>
                                        </p:tav>
                                        <p:tav tm="100000">
                                          <p:val>
                                            <p:strVal val="#ppt_x"/>
                                          </p:val>
                                        </p:tav>
                                      </p:tavLst>
                                    </p:anim>
                                    <p:anim calcmode="lin" valueType="num">
                                      <p:cBhvr additive="base">
                                        <p:cTn id="32" dur="500" fill="hold"/>
                                        <p:tgtEl>
                                          <p:spTgt spid="348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88640"/>
            <a:ext cx="7772400" cy="659160"/>
          </a:xfrm>
        </p:spPr>
        <p:txBody>
          <a:bodyPr>
            <a:normAutofit fontScale="90000"/>
          </a:bodyPr>
          <a:lstStyle/>
          <a:p>
            <a:r>
              <a:rPr lang="nl-NL" b="1" i="1" dirty="0" err="1">
                <a:solidFill>
                  <a:srgbClr val="0000FF"/>
                </a:solidFill>
                <a:latin typeface="Calibri" pitchFamily="34" charset="0"/>
              </a:rPr>
              <a:t>VLlNDER-QIGONG</a:t>
            </a:r>
            <a:endParaRPr lang="nl-NL" dirty="0">
              <a:solidFill>
                <a:srgbClr val="0000FF"/>
              </a:solidFill>
              <a:latin typeface="Calibri" pitchFamily="34" charset="0"/>
            </a:endParaRPr>
          </a:p>
        </p:txBody>
      </p:sp>
      <p:sp>
        <p:nvSpPr>
          <p:cNvPr id="3" name="Tijdelijke aanduiding voor inhoud 2"/>
          <p:cNvSpPr>
            <a:spLocks noGrp="1"/>
          </p:cNvSpPr>
          <p:nvPr>
            <p:ph idx="1"/>
          </p:nvPr>
        </p:nvSpPr>
        <p:spPr>
          <a:xfrm>
            <a:off x="323528" y="2060848"/>
            <a:ext cx="8132440" cy="4114800"/>
          </a:xfrm>
        </p:spPr>
        <p:txBody>
          <a:bodyPr/>
          <a:lstStyle/>
          <a:p>
            <a:pPr>
              <a:buNone/>
            </a:pPr>
            <a:r>
              <a:rPr lang="nl-NL" sz="2000" dirty="0">
                <a:solidFill>
                  <a:srgbClr val="0000FF"/>
                </a:solidFill>
                <a:latin typeface="Calibri" pitchFamily="34" charset="0"/>
              </a:rPr>
              <a:t>Buig je onderarmen horizontaal naar voren, handpalmen zijn open.</a:t>
            </a:r>
          </a:p>
          <a:p>
            <a:pPr>
              <a:buNone/>
            </a:pPr>
            <a:r>
              <a:rPr lang="nl-NL" sz="2000" dirty="0">
                <a:solidFill>
                  <a:srgbClr val="0000FF"/>
                </a:solidFill>
                <a:latin typeface="Calibri" pitchFamily="34" charset="0"/>
              </a:rPr>
              <a:t>Sluit voorzichtig je vingers, alsof je een vlinder vasthoudt.</a:t>
            </a:r>
          </a:p>
          <a:p>
            <a:pPr>
              <a:buNone/>
            </a:pPr>
            <a:endParaRPr lang="nl-NL" sz="2000" dirty="0">
              <a:solidFill>
                <a:srgbClr val="0000FF"/>
              </a:solidFill>
              <a:latin typeface="Calibri" pitchFamily="34" charset="0"/>
            </a:endParaRPr>
          </a:p>
          <a:p>
            <a:pPr>
              <a:buNone/>
            </a:pPr>
            <a:r>
              <a:rPr lang="nl-NL" sz="2000" dirty="0">
                <a:solidFill>
                  <a:srgbClr val="0000FF"/>
                </a:solidFill>
                <a:latin typeface="Calibri" pitchFamily="34" charset="0"/>
              </a:rPr>
              <a:t>Open je L- hand langzaam en draai de </a:t>
            </a:r>
            <a:r>
              <a:rPr lang="nl-NL" sz="2000" dirty="0" err="1">
                <a:solidFill>
                  <a:srgbClr val="0000FF"/>
                </a:solidFill>
                <a:latin typeface="Calibri" pitchFamily="34" charset="0"/>
              </a:rPr>
              <a:t>L-palm</a:t>
            </a:r>
            <a:r>
              <a:rPr lang="nl-NL" sz="2000" dirty="0">
                <a:solidFill>
                  <a:srgbClr val="0000FF"/>
                </a:solidFill>
                <a:latin typeface="Calibri" pitchFamily="34" charset="0"/>
              </a:rPr>
              <a:t> naar voren.</a:t>
            </a:r>
          </a:p>
          <a:p>
            <a:pPr>
              <a:buNone/>
            </a:pPr>
            <a:r>
              <a:rPr lang="nl-NL" sz="2000" dirty="0">
                <a:solidFill>
                  <a:srgbClr val="0000FF"/>
                </a:solidFill>
                <a:latin typeface="Calibri" pitchFamily="34" charset="0"/>
              </a:rPr>
              <a:t>Duw de </a:t>
            </a:r>
            <a:r>
              <a:rPr lang="nl-NL" sz="2000" dirty="0" err="1">
                <a:solidFill>
                  <a:srgbClr val="0000FF"/>
                </a:solidFill>
                <a:latin typeface="Calibri" pitchFamily="34" charset="0"/>
              </a:rPr>
              <a:t>L-palm</a:t>
            </a:r>
            <a:r>
              <a:rPr lang="nl-NL" sz="2000" dirty="0">
                <a:solidFill>
                  <a:srgbClr val="0000FF"/>
                </a:solidFill>
                <a:latin typeface="Calibri" pitchFamily="34" charset="0"/>
              </a:rPr>
              <a:t> naar voren en zink iets door je knieën.</a:t>
            </a:r>
          </a:p>
          <a:p>
            <a:pPr>
              <a:buNone/>
            </a:pPr>
            <a:r>
              <a:rPr lang="nl-NL" sz="2000" dirty="0">
                <a:solidFill>
                  <a:srgbClr val="0000FF"/>
                </a:solidFill>
                <a:latin typeface="Calibri" pitchFamily="34" charset="0"/>
              </a:rPr>
              <a:t>Draai je handpalm omhoog, trek je hand open terug, benen iets rechter.</a:t>
            </a:r>
          </a:p>
          <a:p>
            <a:pPr>
              <a:buNone/>
            </a:pPr>
            <a:r>
              <a:rPr lang="nl-NL" sz="2000" dirty="0">
                <a:solidFill>
                  <a:srgbClr val="0000FF"/>
                </a:solidFill>
                <a:latin typeface="Calibri" pitchFamily="34" charset="0"/>
              </a:rPr>
              <a:t>Sluit voorzichtig je vingers, alsof je een vlinder vasthoudt.</a:t>
            </a:r>
          </a:p>
          <a:p>
            <a:pPr>
              <a:buNone/>
            </a:pPr>
            <a:r>
              <a:rPr lang="nl-NL" sz="2000" dirty="0">
                <a:solidFill>
                  <a:srgbClr val="0000FF"/>
                </a:solidFill>
                <a:latin typeface="Calibri" pitchFamily="34" charset="0"/>
              </a:rPr>
              <a:t> </a:t>
            </a:r>
          </a:p>
          <a:p>
            <a:pPr>
              <a:buNone/>
            </a:pPr>
            <a:r>
              <a:rPr lang="nl-NL" sz="2000" dirty="0">
                <a:solidFill>
                  <a:srgbClr val="0000FF"/>
                </a:solidFill>
                <a:latin typeface="Calibri" pitchFamily="34" charset="0"/>
              </a:rPr>
              <a:t>Doe hetzelfde met je rechterhand en met beide handen tegelijk</a:t>
            </a:r>
          </a:p>
          <a:p>
            <a:pPr>
              <a:buNone/>
            </a:pPr>
            <a:r>
              <a:rPr lang="nl-NL" sz="2000" dirty="0">
                <a:solidFill>
                  <a:srgbClr val="0000FF"/>
                </a:solidFill>
                <a:latin typeface="Calibri" pitchFamily="34" charset="0"/>
              </a:rPr>
              <a:t> </a:t>
            </a:r>
          </a:p>
          <a:p>
            <a:pPr>
              <a:buNone/>
            </a:pPr>
            <a:r>
              <a:rPr lang="nl-NL" sz="2000" i="1" dirty="0">
                <a:solidFill>
                  <a:srgbClr val="0000FF"/>
                </a:solidFill>
                <a:latin typeface="Calibri" pitchFamily="34" charset="0"/>
              </a:rPr>
              <a:t>* Let op hoe stevig je nu met beide voeten op de grond staat!</a:t>
            </a:r>
            <a:endParaRPr lang="nl-NL" sz="2000" dirty="0">
              <a:solidFill>
                <a:srgbClr val="0000FF"/>
              </a:solidFill>
              <a:latin typeface="Calibri" pitchFamily="34" charset="0"/>
            </a:endParaRPr>
          </a:p>
          <a:p>
            <a:pPr>
              <a:buNone/>
            </a:pPr>
            <a:endParaRPr lang="nl-NL" sz="2000" dirty="0">
              <a:solidFill>
                <a:srgbClr val="0000FF"/>
              </a:solidFill>
              <a:latin typeface="Calibri" pitchFamily="34" charset="0"/>
            </a:endParaRPr>
          </a:p>
        </p:txBody>
      </p:sp>
      <p:pic>
        <p:nvPicPr>
          <p:cNvPr id="4" name="Afbeelding 3" descr="chinees1.gif"/>
          <p:cNvPicPr/>
          <p:nvPr/>
        </p:nvPicPr>
        <p:blipFill>
          <a:blip r:embed="rId2" cstate="print">
            <a:duotone>
              <a:schemeClr val="accent2">
                <a:shade val="45000"/>
                <a:satMod val="135000"/>
              </a:schemeClr>
              <a:prstClr val="white"/>
            </a:duotone>
          </a:blip>
          <a:srcRect/>
          <a:stretch>
            <a:fillRect/>
          </a:stretch>
        </p:blipFill>
        <p:spPr bwMode="auto">
          <a:xfrm>
            <a:off x="0" y="0"/>
            <a:ext cx="1657350" cy="1628775"/>
          </a:xfrm>
          <a:prstGeom prst="rect">
            <a:avLst/>
          </a:prstGeom>
          <a:noFill/>
          <a:ln w="9525">
            <a:noFill/>
            <a:miter lim="800000"/>
            <a:headEnd/>
            <a:tailEnd/>
          </a:ln>
        </p:spPr>
      </p:pic>
      <p:pic>
        <p:nvPicPr>
          <p:cNvPr id="5" name="Afbeelding 4" descr="qigong.gif"/>
          <p:cNvPicPr/>
          <p:nvPr/>
        </p:nvPicPr>
        <p:blipFill>
          <a:blip r:embed="rId3" cstate="print">
            <a:duotone>
              <a:schemeClr val="accent2">
                <a:shade val="45000"/>
                <a:satMod val="135000"/>
              </a:schemeClr>
              <a:prstClr val="white"/>
            </a:duotone>
          </a:blip>
          <a:srcRect/>
          <a:stretch>
            <a:fillRect/>
          </a:stretch>
        </p:blipFill>
        <p:spPr bwMode="auto">
          <a:xfrm>
            <a:off x="7991475" y="188640"/>
            <a:ext cx="1152525" cy="1895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D058-8C23-49E3-A300-52C3FA2F0708}"/>
              </a:ext>
            </a:extLst>
          </p:cNvPr>
          <p:cNvSpPr>
            <a:spLocks noGrp="1"/>
          </p:cNvSpPr>
          <p:nvPr>
            <p:ph type="title"/>
          </p:nvPr>
        </p:nvSpPr>
        <p:spPr>
          <a:xfrm>
            <a:off x="256906" y="116632"/>
            <a:ext cx="8566720" cy="1143000"/>
          </a:xfrm>
        </p:spPr>
        <p:txBody>
          <a:bodyPr/>
          <a:lstStyle/>
          <a:p>
            <a:r>
              <a:rPr lang="nl-NL" dirty="0">
                <a:solidFill>
                  <a:srgbClr val="0000FF"/>
                </a:solidFill>
                <a:latin typeface="Arial" panose="020B0604020202020204" pitchFamily="34" charset="0"/>
                <a:cs typeface="Arial" panose="020B0604020202020204" pitchFamily="34" charset="0"/>
              </a:rPr>
              <a:t>Gevoelens:</a:t>
            </a:r>
            <a:br>
              <a:rPr lang="nl-NL" dirty="0">
                <a:solidFill>
                  <a:srgbClr val="0000FF"/>
                </a:solidFill>
                <a:latin typeface="Arial" panose="020B0604020202020204" pitchFamily="34" charset="0"/>
                <a:cs typeface="Arial" panose="020B0604020202020204" pitchFamily="34" charset="0"/>
              </a:rPr>
            </a:br>
            <a:r>
              <a:rPr lang="nl-NL" dirty="0">
                <a:solidFill>
                  <a:srgbClr val="0000FF"/>
                </a:solidFill>
                <a:latin typeface="Arial" panose="020B0604020202020204" pitchFamily="34" charset="0"/>
                <a:cs typeface="Arial" panose="020B0604020202020204" pitchFamily="34" charset="0"/>
              </a:rPr>
              <a:t>Neem verantwoordelijkheid!</a:t>
            </a:r>
          </a:p>
        </p:txBody>
      </p:sp>
      <p:sp>
        <p:nvSpPr>
          <p:cNvPr id="3" name="Tijdelijke aanduiding voor inhoud 2">
            <a:extLst>
              <a:ext uri="{FF2B5EF4-FFF2-40B4-BE49-F238E27FC236}">
                <a16:creationId xmlns:a16="http://schemas.microsoft.com/office/drawing/2014/main" id="{69646C78-5C8B-4512-B743-7E0CAE25BA35}"/>
              </a:ext>
            </a:extLst>
          </p:cNvPr>
          <p:cNvSpPr>
            <a:spLocks noGrp="1"/>
          </p:cNvSpPr>
          <p:nvPr>
            <p:ph idx="1"/>
          </p:nvPr>
        </p:nvSpPr>
        <p:spPr>
          <a:xfrm>
            <a:off x="867858" y="1412776"/>
            <a:ext cx="7776864" cy="4876800"/>
          </a:xfrm>
        </p:spPr>
        <p:txBody>
          <a:bodyPr/>
          <a:lstStyle/>
          <a:p>
            <a:pPr marL="0" indent="0">
              <a:buNone/>
            </a:pPr>
            <a:r>
              <a:rPr lang="nl-NL" dirty="0">
                <a:solidFill>
                  <a:srgbClr val="0000FF"/>
                </a:solidFill>
                <a:latin typeface="Arial" panose="020B0604020202020204" pitchFamily="34" charset="0"/>
                <a:cs typeface="Arial" panose="020B0604020202020204" pitchFamily="34" charset="0"/>
              </a:rPr>
              <a:t>Wat gebeurt er als je aan de kant van het gevolg gaat staan?</a:t>
            </a:r>
          </a:p>
          <a:p>
            <a:pPr marL="0" indent="0" algn="ctr">
              <a:buNone/>
            </a:pPr>
            <a:r>
              <a:rPr lang="nl-NL" sz="2800" i="1" dirty="0">
                <a:solidFill>
                  <a:srgbClr val="FF0000"/>
                </a:solidFill>
                <a:latin typeface="Arial" panose="020B0604020202020204" pitchFamily="34" charset="0"/>
                <a:cs typeface="Arial" panose="020B0604020202020204" pitchFamily="34" charset="0"/>
              </a:rPr>
              <a:t>gekwetst, in de steek gelaten, niet gezien</a:t>
            </a:r>
          </a:p>
          <a:p>
            <a:pPr marL="0" indent="0" algn="ctr">
              <a:buNone/>
            </a:pPr>
            <a:r>
              <a:rPr lang="nl-NL" sz="2800" i="1" dirty="0">
                <a:solidFill>
                  <a:srgbClr val="FF0000"/>
                </a:solidFill>
                <a:latin typeface="Arial" panose="020B0604020202020204" pitchFamily="34" charset="0"/>
                <a:cs typeface="Arial" panose="020B0604020202020204" pitchFamily="34" charset="0"/>
              </a:rPr>
              <a:t>geïnspireerd, versterkt, begrepen.</a:t>
            </a:r>
          </a:p>
          <a:p>
            <a:pPr marL="0" indent="0">
              <a:buNone/>
            </a:pPr>
            <a:endParaRPr lang="nl-NL" sz="1100" i="1" dirty="0">
              <a:solidFill>
                <a:srgbClr val="0000FF"/>
              </a:solidFill>
              <a:latin typeface="Arial" panose="020B0604020202020204" pitchFamily="34" charset="0"/>
              <a:cs typeface="Arial" panose="020B0604020202020204" pitchFamily="34" charset="0"/>
            </a:endParaRPr>
          </a:p>
          <a:p>
            <a:pPr marL="0" indent="0">
              <a:buNone/>
            </a:pPr>
            <a:r>
              <a:rPr lang="nl-NL" dirty="0">
                <a:solidFill>
                  <a:srgbClr val="0000FF"/>
                </a:solidFill>
                <a:latin typeface="Arial" panose="020B0604020202020204" pitchFamily="34" charset="0"/>
                <a:cs typeface="Arial" panose="020B0604020202020204" pitchFamily="34" charset="0"/>
              </a:rPr>
              <a:t>Wat gebeurt er als je aan de kant van de oorzaak gaat staan?</a:t>
            </a:r>
          </a:p>
          <a:p>
            <a:pPr marL="0" indent="0" algn="ctr">
              <a:buNone/>
            </a:pPr>
            <a:r>
              <a:rPr lang="nl-NL" sz="2800" i="1" dirty="0">
                <a:solidFill>
                  <a:srgbClr val="FF0000"/>
                </a:solidFill>
                <a:latin typeface="Arial" panose="020B0604020202020204" pitchFamily="34" charset="0"/>
                <a:cs typeface="Arial" panose="020B0604020202020204" pitchFamily="34" charset="0"/>
              </a:rPr>
              <a:t>kwaad, gefrustreerd, geïrriteerd.</a:t>
            </a:r>
          </a:p>
          <a:p>
            <a:pPr marL="0" indent="0" algn="ctr">
              <a:buNone/>
            </a:pPr>
            <a:r>
              <a:rPr lang="nl-NL" sz="2800" i="1" dirty="0">
                <a:solidFill>
                  <a:srgbClr val="FF0000"/>
                </a:solidFill>
                <a:latin typeface="Arial" panose="020B0604020202020204" pitchFamily="34" charset="0"/>
                <a:cs typeface="Arial" panose="020B0604020202020204" pitchFamily="34" charset="0"/>
              </a:rPr>
              <a:t>bezield, gelukkig, blij.</a:t>
            </a:r>
          </a:p>
        </p:txBody>
      </p:sp>
      <p:pic>
        <p:nvPicPr>
          <p:cNvPr id="1026" name="Picture 2" descr="Afbeeldingsresultaat voor groep mensen">
            <a:extLst>
              <a:ext uri="{FF2B5EF4-FFF2-40B4-BE49-F238E27FC236}">
                <a16:creationId xmlns:a16="http://schemas.microsoft.com/office/drawing/2014/main" id="{472553B5-138B-44B9-A07C-3CDE8193E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393" y="5229264"/>
            <a:ext cx="2655615" cy="166029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A74AD51-F7BA-45CF-89B1-944632F88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 y="5181776"/>
            <a:ext cx="2588526" cy="1707783"/>
          </a:xfrm>
          <a:prstGeom prst="rect">
            <a:avLst/>
          </a:prstGeom>
        </p:spPr>
      </p:pic>
    </p:spTree>
    <p:extLst>
      <p:ext uri="{BB962C8B-B14F-4D97-AF65-F5344CB8AC3E}">
        <p14:creationId xmlns:p14="http://schemas.microsoft.com/office/powerpoint/2010/main" val="39374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0-#ppt_w/2"/>
                                          </p:val>
                                        </p:tav>
                                        <p:tav tm="100000">
                                          <p:val>
                                            <p:strVal val="#ppt_x"/>
                                          </p:val>
                                        </p:tav>
                                      </p:tavLst>
                                    </p:anim>
                                    <p:anim calcmode="lin" valueType="num">
                                      <p:cBhvr additive="base">
                                        <p:cTn id="4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0-#ppt_w/2"/>
                                          </p:val>
                                        </p:tav>
                                        <p:tav tm="100000">
                                          <p:val>
                                            <p:strVal val="#ppt_x"/>
                                          </p:val>
                                        </p:tav>
                                      </p:tavLst>
                                    </p:anim>
                                    <p:anim calcmode="lin" valueType="num">
                                      <p:cBhvr additive="base">
                                        <p:cTn id="54"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giraffe1.jpg"/>
          <p:cNvPicPr>
            <a:picLocks noChangeAspect="1"/>
          </p:cNvPicPr>
          <p:nvPr/>
        </p:nvPicPr>
        <p:blipFill>
          <a:blip r:embed="rId2" cstate="print"/>
          <a:srcRect l="18501" r="17239"/>
          <a:stretch>
            <a:fillRect/>
          </a:stretch>
        </p:blipFill>
        <p:spPr bwMode="auto">
          <a:xfrm>
            <a:off x="6253163" y="333375"/>
            <a:ext cx="2890837" cy="6264275"/>
          </a:xfrm>
          <a:prstGeom prst="rect">
            <a:avLst/>
          </a:prstGeom>
          <a:noFill/>
          <a:ln w="9525">
            <a:noFill/>
            <a:miter lim="800000"/>
            <a:headEnd/>
            <a:tailEnd/>
          </a:ln>
        </p:spPr>
      </p:pic>
      <p:sp>
        <p:nvSpPr>
          <p:cNvPr id="227" name="Tekstvak 226"/>
          <p:cNvSpPr txBox="1"/>
          <p:nvPr/>
        </p:nvSpPr>
        <p:spPr>
          <a:xfrm>
            <a:off x="1331913" y="44450"/>
            <a:ext cx="5400675" cy="708025"/>
          </a:xfrm>
          <a:prstGeom prst="rect">
            <a:avLst/>
          </a:prstGeom>
          <a:noFill/>
        </p:spPr>
        <p:txBody>
          <a:bodyPr>
            <a:spAutoFit/>
          </a:bodyPr>
          <a:lstStyle/>
          <a:p>
            <a:pPr algn="ctr">
              <a:tabLst>
                <a:tab pos="215900" algn="l"/>
              </a:tabLst>
              <a:defRPr/>
            </a:pPr>
            <a:r>
              <a:rPr lang="nl-NL" sz="4000" b="1" dirty="0">
                <a:solidFill>
                  <a:schemeClr val="accent6"/>
                </a:solidFill>
                <a:latin typeface="Arial" pitchFamily="34" charset="0"/>
                <a:cs typeface="Arial" pitchFamily="34" charset="0"/>
              </a:rPr>
              <a:t>Behoeften</a:t>
            </a:r>
            <a:endParaRPr lang="nl-NL" sz="4000" dirty="0">
              <a:solidFill>
                <a:schemeClr val="accent6"/>
              </a:solidFill>
            </a:endParaRPr>
          </a:p>
        </p:txBody>
      </p:sp>
      <p:sp>
        <p:nvSpPr>
          <p:cNvPr id="224" name="Rectangle 435"/>
          <p:cNvSpPr>
            <a:spLocks noChangeArrowheads="1"/>
          </p:cNvSpPr>
          <p:nvPr/>
        </p:nvSpPr>
        <p:spPr bwMode="auto">
          <a:xfrm>
            <a:off x="0" y="908050"/>
            <a:ext cx="7451725" cy="865188"/>
          </a:xfrm>
          <a:prstGeom prst="rect">
            <a:avLst/>
          </a:prstGeom>
          <a:noFill/>
          <a:ln w="9525">
            <a:noFill/>
            <a:miter lim="800000"/>
            <a:headEnd/>
            <a:tailEnd/>
          </a:ln>
        </p:spPr>
        <p:txBody>
          <a:bodyPr/>
          <a:lstStyle/>
          <a:p>
            <a:pPr algn="ctr">
              <a:tabLst>
                <a:tab pos="215900" algn="l"/>
                <a:tab pos="449263" algn="l"/>
              </a:tabLst>
            </a:pPr>
            <a:r>
              <a:rPr lang="nl-NL" altLang="en-US" b="1" i="1">
                <a:solidFill>
                  <a:srgbClr val="FF0000"/>
                </a:solidFill>
                <a:latin typeface="Arial" charset="0"/>
                <a:cs typeface="Arial" charset="0"/>
              </a:rPr>
              <a:t>Ik heb op een diep niveau behoefte </a:t>
            </a:r>
          </a:p>
          <a:p>
            <a:pPr algn="ctr">
              <a:tabLst>
                <a:tab pos="215900" algn="l"/>
                <a:tab pos="449263" algn="l"/>
              </a:tabLst>
            </a:pPr>
            <a:r>
              <a:rPr lang="nl-NL" altLang="en-US" b="1" i="1">
                <a:solidFill>
                  <a:srgbClr val="FF0000"/>
                </a:solidFill>
                <a:latin typeface="Arial" charset="0"/>
                <a:cs typeface="Arial" charset="0"/>
              </a:rPr>
              <a:t>en ik zorg zelf voor de vervulling ervan.</a:t>
            </a:r>
            <a:endParaRPr lang="en-US" altLang="en-US" b="1">
              <a:solidFill>
                <a:srgbClr val="FF0000"/>
              </a:solidFill>
              <a:latin typeface="Arial" charset="0"/>
              <a:cs typeface="Arial" charset="0"/>
            </a:endParaRPr>
          </a:p>
          <a:p>
            <a:pPr algn="ctr" eaLnBrk="0" hangingPunct="0">
              <a:tabLst>
                <a:tab pos="215900" algn="l"/>
                <a:tab pos="449263" algn="l"/>
              </a:tabLst>
            </a:pPr>
            <a:endParaRPr lang="en-US" altLang="en-US" sz="2800" b="1">
              <a:solidFill>
                <a:srgbClr val="FF0000"/>
              </a:solidFill>
            </a:endParaRPr>
          </a:p>
        </p:txBody>
      </p:sp>
      <p:sp>
        <p:nvSpPr>
          <p:cNvPr id="3" name="Tekstvak 2"/>
          <p:cNvSpPr txBox="1"/>
          <p:nvPr/>
        </p:nvSpPr>
        <p:spPr>
          <a:xfrm>
            <a:off x="179388" y="2266950"/>
            <a:ext cx="7345362" cy="4524375"/>
          </a:xfrm>
          <a:prstGeom prst="rect">
            <a:avLst/>
          </a:prstGeom>
          <a:noFill/>
        </p:spPr>
        <p:txBody>
          <a:bodyPr>
            <a:spAutoFit/>
          </a:bodyPr>
          <a:lstStyle/>
          <a:p>
            <a:pPr marL="342900" indent="-342900">
              <a:buFont typeface="Arial" panose="020B0604020202020204" pitchFamily="34" charset="0"/>
              <a:buChar char="•"/>
              <a:defRPr/>
            </a:pPr>
            <a:r>
              <a:rPr lang="nl-NL" sz="3600" b="1" dirty="0">
                <a:solidFill>
                  <a:srgbClr val="0000FF"/>
                </a:solidFill>
              </a:rPr>
              <a:t>Eigenheid</a:t>
            </a:r>
          </a:p>
          <a:p>
            <a:pPr marL="342900" indent="-342900">
              <a:buFont typeface="Arial" panose="020B0604020202020204" pitchFamily="34" charset="0"/>
              <a:buChar char="•"/>
              <a:defRPr/>
            </a:pPr>
            <a:r>
              <a:rPr lang="nl-NL" sz="3600" b="1" dirty="0">
                <a:solidFill>
                  <a:srgbClr val="0000FF"/>
                </a:solidFill>
              </a:rPr>
              <a:t>Emotionele vrijheid</a:t>
            </a:r>
          </a:p>
          <a:p>
            <a:pPr marL="342900" indent="-342900">
              <a:buFont typeface="Arial" panose="020B0604020202020204" pitchFamily="34" charset="0"/>
              <a:buChar char="•"/>
              <a:defRPr/>
            </a:pPr>
            <a:r>
              <a:rPr lang="nl-NL" sz="3600" b="1" dirty="0">
                <a:solidFill>
                  <a:srgbClr val="0000FF"/>
                </a:solidFill>
              </a:rPr>
              <a:t>Fysieke veiligheid en bescherming</a:t>
            </a:r>
          </a:p>
          <a:p>
            <a:pPr marL="342900" indent="-342900">
              <a:buFont typeface="Arial" panose="020B0604020202020204" pitchFamily="34" charset="0"/>
              <a:buChar char="•"/>
              <a:defRPr/>
            </a:pPr>
            <a:r>
              <a:rPr lang="nl-NL" sz="3600" b="1" dirty="0">
                <a:solidFill>
                  <a:srgbClr val="0000FF"/>
                </a:solidFill>
              </a:rPr>
              <a:t>Spelen</a:t>
            </a:r>
          </a:p>
          <a:p>
            <a:pPr marL="342900" indent="-342900">
              <a:buFont typeface="Arial" panose="020B0604020202020204" pitchFamily="34" charset="0"/>
              <a:buChar char="•"/>
              <a:defRPr/>
            </a:pPr>
            <a:r>
              <a:rPr lang="nl-NL" sz="3600" b="1" dirty="0">
                <a:solidFill>
                  <a:srgbClr val="0000FF"/>
                </a:solidFill>
              </a:rPr>
              <a:t>Spirituele verbondenheid</a:t>
            </a:r>
          </a:p>
          <a:p>
            <a:pPr marL="342900" indent="-342900">
              <a:buFont typeface="Arial" panose="020B0604020202020204" pitchFamily="34" charset="0"/>
              <a:buChar char="•"/>
              <a:defRPr/>
            </a:pPr>
            <a:r>
              <a:rPr lang="nl-NL" sz="3600" b="1" dirty="0">
                <a:solidFill>
                  <a:srgbClr val="0000FF"/>
                </a:solidFill>
              </a:rPr>
              <a:t>Vieren </a:t>
            </a:r>
          </a:p>
          <a:p>
            <a:pPr marL="342900" indent="-342900">
              <a:buFont typeface="Arial" panose="020B0604020202020204" pitchFamily="34" charset="0"/>
              <a:buChar char="•"/>
              <a:defRPr/>
            </a:pPr>
            <a:r>
              <a:rPr lang="nl-NL" sz="3600" b="1" dirty="0">
                <a:solidFill>
                  <a:srgbClr val="0000FF"/>
                </a:solidFill>
              </a:rPr>
              <a:t>Rouwen</a:t>
            </a:r>
          </a:p>
          <a:p>
            <a:pPr>
              <a:defRPr/>
            </a:pPr>
            <a:endParaRPr lang="en-GB" sz="36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4">
                                            <p:txEl>
                                              <p:pRg st="0" end="0"/>
                                            </p:txEl>
                                          </p:spTgt>
                                        </p:tgtEl>
                                        <p:attrNameLst>
                                          <p:attrName>style.visibility</p:attrName>
                                        </p:attrNameLst>
                                      </p:cBhvr>
                                      <p:to>
                                        <p:strVal val="visible"/>
                                      </p:to>
                                    </p:set>
                                    <p:anim calcmode="lin" valueType="num">
                                      <p:cBhvr additive="base">
                                        <p:cTn id="7" dur="500" fill="hold"/>
                                        <p:tgtEl>
                                          <p:spTgt spid="2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4">
                                            <p:txEl>
                                              <p:pRg st="1" end="1"/>
                                            </p:txEl>
                                          </p:spTgt>
                                        </p:tgtEl>
                                        <p:attrNameLst>
                                          <p:attrName>style.visibility</p:attrName>
                                        </p:attrNameLst>
                                      </p:cBhvr>
                                      <p:to>
                                        <p:strVal val="visible"/>
                                      </p:to>
                                    </p:set>
                                    <p:anim calcmode="lin" valueType="num">
                                      <p:cBhvr additive="base">
                                        <p:cTn id="13" dur="500" fill="hold"/>
                                        <p:tgtEl>
                                          <p:spTgt spid="22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0-#ppt_w/2"/>
                                          </p:val>
                                        </p:tav>
                                        <p:tav tm="100000">
                                          <p:val>
                                            <p:strVal val="#ppt_x"/>
                                          </p:val>
                                        </p:tav>
                                      </p:tavLst>
                                    </p:anim>
                                    <p:anim calcmode="lin" valueType="num">
                                      <p:cBhvr additive="base">
                                        <p:cTn id="6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build="p"/>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539750" y="115888"/>
            <a:ext cx="7772400" cy="1143000"/>
          </a:xfrm>
        </p:spPr>
        <p:txBody>
          <a:bodyPr/>
          <a:lstStyle/>
          <a:p>
            <a:r>
              <a:rPr lang="nl-NL" altLang="en-US" b="1" dirty="0">
                <a:solidFill>
                  <a:srgbClr val="0000FF"/>
                </a:solidFill>
              </a:rPr>
              <a:t>Basisbehoeften </a:t>
            </a:r>
            <a:br>
              <a:rPr lang="nl-NL" altLang="en-US" b="1" dirty="0">
                <a:solidFill>
                  <a:srgbClr val="0000FF"/>
                </a:solidFill>
              </a:rPr>
            </a:br>
            <a:r>
              <a:rPr lang="nl-NL" altLang="en-US" sz="1800" dirty="0">
                <a:solidFill>
                  <a:srgbClr val="0000FF"/>
                </a:solidFill>
              </a:rPr>
              <a:t>(Avi Butavia)</a:t>
            </a:r>
            <a:endParaRPr lang="nl-NL" altLang="en-US" dirty="0">
              <a:solidFill>
                <a:srgbClr val="0000FF"/>
              </a:solidFill>
            </a:endParaRPr>
          </a:p>
        </p:txBody>
      </p:sp>
      <p:sp>
        <p:nvSpPr>
          <p:cNvPr id="3" name="Tijdelijke aanduiding voor inhoud 2"/>
          <p:cNvSpPr>
            <a:spLocks noGrp="1"/>
          </p:cNvSpPr>
          <p:nvPr>
            <p:ph idx="1"/>
          </p:nvPr>
        </p:nvSpPr>
        <p:spPr>
          <a:xfrm>
            <a:off x="0" y="1125538"/>
            <a:ext cx="2843213" cy="2238375"/>
          </a:xfrm>
        </p:spPr>
        <p:txBody>
          <a:bodyPr/>
          <a:lstStyle/>
          <a:p>
            <a:pPr>
              <a:buFontTx/>
              <a:buNone/>
              <a:defRPr/>
            </a:pPr>
            <a:r>
              <a:rPr lang="nl-NL" sz="4000" b="1" dirty="0">
                <a:solidFill>
                  <a:srgbClr val="0000FF"/>
                </a:solidFill>
              </a:rPr>
              <a:t>1 Liefde</a:t>
            </a:r>
          </a:p>
          <a:p>
            <a:pPr>
              <a:buFontTx/>
              <a:buNone/>
              <a:defRPr/>
            </a:pPr>
            <a:r>
              <a:rPr lang="nl-NL" sz="4000" dirty="0">
                <a:solidFill>
                  <a:schemeClr val="accent6">
                    <a:lumMod val="40000"/>
                    <a:lumOff val="60000"/>
                  </a:schemeClr>
                </a:solidFill>
              </a:rPr>
              <a:t>2 Veiligheid</a:t>
            </a:r>
          </a:p>
          <a:p>
            <a:pPr>
              <a:buFontTx/>
              <a:buNone/>
              <a:defRPr/>
            </a:pPr>
            <a:r>
              <a:rPr lang="nl-NL" sz="4000" dirty="0">
                <a:solidFill>
                  <a:schemeClr val="accent6">
                    <a:lumMod val="40000"/>
                    <a:lumOff val="60000"/>
                  </a:schemeClr>
                </a:solidFill>
              </a:rPr>
              <a:t>3 Erkenning</a:t>
            </a:r>
          </a:p>
        </p:txBody>
      </p:sp>
      <p:pic>
        <p:nvPicPr>
          <p:cNvPr id="20484" name="Picture 2"/>
          <p:cNvPicPr>
            <a:picLocks noChangeAspect="1" noChangeArrowheads="1"/>
          </p:cNvPicPr>
          <p:nvPr/>
        </p:nvPicPr>
        <p:blipFill>
          <a:blip r:embed="rId2" cstate="print"/>
          <a:srcRect/>
          <a:stretch>
            <a:fillRect/>
          </a:stretch>
        </p:blipFill>
        <p:spPr bwMode="auto">
          <a:xfrm>
            <a:off x="2771775" y="2133600"/>
            <a:ext cx="6594475" cy="4724400"/>
          </a:xfrm>
          <a:prstGeom prst="rect">
            <a:avLst/>
          </a:prstGeom>
          <a:noFill/>
          <a:ln w="9525">
            <a:noFill/>
            <a:miter lim="800000"/>
            <a:headEnd/>
            <a:tailEnd/>
          </a:ln>
        </p:spPr>
      </p:pic>
      <p:pic>
        <p:nvPicPr>
          <p:cNvPr id="20485" name="Picture 3" descr="J:\Foto´s\2013\17 Israel-Palestina maart\19 Dror Jeruzalem\CIMG8684.JPG"/>
          <p:cNvPicPr>
            <a:picLocks noChangeAspect="1" noChangeArrowheads="1"/>
          </p:cNvPicPr>
          <p:nvPr/>
        </p:nvPicPr>
        <p:blipFill>
          <a:blip r:embed="rId3" cstate="print">
            <a:lum contrast="30000"/>
          </a:blip>
          <a:srcRect l="62350" t="45348" r="18321" b="24585"/>
          <a:stretch>
            <a:fillRect/>
          </a:stretch>
        </p:blipFill>
        <p:spPr bwMode="auto">
          <a:xfrm>
            <a:off x="7164388" y="0"/>
            <a:ext cx="1979612" cy="2309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484"/>
                                        </p:tgtEl>
                                        <p:attrNameLst>
                                          <p:attrName>style.visibility</p:attrName>
                                        </p:attrNameLst>
                                      </p:cBhvr>
                                      <p:to>
                                        <p:strVal val="visible"/>
                                      </p:to>
                                    </p:set>
                                    <p:anim calcmode="lin" valueType="num">
                                      <p:cBhvr additive="base">
                                        <p:cTn id="31" dur="500" fill="hold"/>
                                        <p:tgtEl>
                                          <p:spTgt spid="20484"/>
                                        </p:tgtEl>
                                        <p:attrNameLst>
                                          <p:attrName>ppt_x</p:attrName>
                                        </p:attrNameLst>
                                      </p:cBhvr>
                                      <p:tavLst>
                                        <p:tav tm="0">
                                          <p:val>
                                            <p:strVal val="0-#ppt_w/2"/>
                                          </p:val>
                                        </p:tav>
                                        <p:tav tm="100000">
                                          <p:val>
                                            <p:strVal val="#ppt_x"/>
                                          </p:val>
                                        </p:tav>
                                      </p:tavLst>
                                    </p:anim>
                                    <p:anim calcmode="lin" valueType="num">
                                      <p:cBhvr additive="base">
                                        <p:cTn id="32"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bwMode="auto">
          <a:xfrm>
            <a:off x="58738" y="1557338"/>
            <a:ext cx="2928937" cy="2065337"/>
          </a:xfrm>
          <a:prstGeom prst="rect">
            <a:avLst/>
          </a:prstGeom>
          <a:noFill/>
          <a:ln w="9525">
            <a:noFill/>
            <a:miter lim="800000"/>
            <a:headEnd/>
            <a:tailEnd/>
          </a:ln>
        </p:spPr>
        <p:txBody>
          <a:bodyPr/>
          <a:lstStyle/>
          <a:p>
            <a:pPr marL="342900" indent="-342900" eaLnBrk="0" hangingPunct="0">
              <a:spcBef>
                <a:spcPct val="20000"/>
              </a:spcBef>
              <a:defRPr/>
            </a:pPr>
            <a:r>
              <a:rPr lang="nl-NL" sz="4000" kern="0" dirty="0">
                <a:solidFill>
                  <a:schemeClr val="accent6">
                    <a:lumMod val="40000"/>
                    <a:lumOff val="60000"/>
                  </a:schemeClr>
                </a:solidFill>
                <a:latin typeface="+mn-lt"/>
              </a:rPr>
              <a:t>1 Liefde</a:t>
            </a:r>
          </a:p>
          <a:p>
            <a:pPr marL="342900" indent="-342900" eaLnBrk="0" hangingPunct="0">
              <a:spcBef>
                <a:spcPct val="20000"/>
              </a:spcBef>
              <a:defRPr/>
            </a:pPr>
            <a:r>
              <a:rPr lang="nl-NL" sz="4000" b="1" kern="0" dirty="0">
                <a:solidFill>
                  <a:srgbClr val="0000FF"/>
                </a:solidFill>
                <a:latin typeface="+mn-lt"/>
              </a:rPr>
              <a:t>2 Veiligheid</a:t>
            </a:r>
          </a:p>
          <a:p>
            <a:pPr marL="342900" indent="-342900" eaLnBrk="0" hangingPunct="0">
              <a:spcBef>
                <a:spcPct val="20000"/>
              </a:spcBef>
              <a:defRPr/>
            </a:pPr>
            <a:r>
              <a:rPr lang="nl-NL" sz="4000" kern="0" dirty="0">
                <a:solidFill>
                  <a:schemeClr val="accent6">
                    <a:lumMod val="40000"/>
                    <a:lumOff val="60000"/>
                  </a:schemeClr>
                </a:solidFill>
                <a:latin typeface="+mn-lt"/>
              </a:rPr>
              <a:t>3 Erkenning</a:t>
            </a:r>
          </a:p>
        </p:txBody>
      </p:sp>
      <p:sp>
        <p:nvSpPr>
          <p:cNvPr id="5" name="Titel 1"/>
          <p:cNvSpPr txBox="1">
            <a:spLocks/>
          </p:cNvSpPr>
          <p:nvPr/>
        </p:nvSpPr>
        <p:spPr bwMode="auto">
          <a:xfrm>
            <a:off x="539750" y="115888"/>
            <a:ext cx="7772400" cy="1143000"/>
          </a:xfrm>
          <a:prstGeom prst="rect">
            <a:avLst/>
          </a:prstGeom>
          <a:noFill/>
          <a:ln w="9525">
            <a:noFill/>
            <a:miter lim="800000"/>
            <a:headEnd/>
            <a:tailEnd/>
          </a:ln>
        </p:spPr>
        <p:txBody>
          <a:bodyPr anchor="ctr"/>
          <a:lstStyle/>
          <a:p>
            <a:pPr algn="ctr" eaLnBrk="0" hangingPunct="0">
              <a:defRPr/>
            </a:pPr>
            <a:r>
              <a:rPr lang="nl-NL" sz="4400" b="1" kern="0">
                <a:solidFill>
                  <a:srgbClr val="0000FF"/>
                </a:solidFill>
                <a:latin typeface="+mj-lt"/>
                <a:ea typeface="+mj-ea"/>
                <a:cs typeface="+mj-cs"/>
              </a:rPr>
              <a:t>Basisbehoeften </a:t>
            </a:r>
            <a:br>
              <a:rPr lang="nl-NL" sz="4400" b="1" kern="0">
                <a:solidFill>
                  <a:srgbClr val="0000FF"/>
                </a:solidFill>
                <a:latin typeface="+mj-lt"/>
                <a:ea typeface="+mj-ea"/>
                <a:cs typeface="+mj-cs"/>
              </a:rPr>
            </a:br>
            <a:r>
              <a:rPr lang="nl-NL" sz="1800" kern="0">
                <a:solidFill>
                  <a:srgbClr val="0000FF"/>
                </a:solidFill>
                <a:latin typeface="+mj-lt"/>
                <a:ea typeface="+mj-ea"/>
                <a:cs typeface="+mj-cs"/>
              </a:rPr>
              <a:t>(Avi Butava)</a:t>
            </a:r>
            <a:endParaRPr lang="nl-NL" sz="4400" kern="0" dirty="0">
              <a:solidFill>
                <a:srgbClr val="0000FF"/>
              </a:solidFill>
              <a:latin typeface="+mj-lt"/>
              <a:ea typeface="+mj-ea"/>
              <a:cs typeface="+mj-cs"/>
            </a:endParaRPr>
          </a:p>
        </p:txBody>
      </p:sp>
      <p:pic>
        <p:nvPicPr>
          <p:cNvPr id="21508" name="Picture 3" descr="J:\Foto´s\2013\17 Israel-Palestina maart\19 Dror Jeruzalem\CIMG8684.JPG"/>
          <p:cNvPicPr>
            <a:picLocks noChangeAspect="1" noChangeArrowheads="1"/>
          </p:cNvPicPr>
          <p:nvPr/>
        </p:nvPicPr>
        <p:blipFill>
          <a:blip r:embed="rId2" cstate="print">
            <a:lum contrast="30000"/>
          </a:blip>
          <a:srcRect l="62350" t="45348" r="18321" b="24585"/>
          <a:stretch>
            <a:fillRect/>
          </a:stretch>
        </p:blipFill>
        <p:spPr bwMode="auto">
          <a:xfrm>
            <a:off x="7380288" y="0"/>
            <a:ext cx="1763712" cy="2057400"/>
          </a:xfrm>
          <a:prstGeom prst="rect">
            <a:avLst/>
          </a:prstGeom>
          <a:noFill/>
          <a:ln w="9525">
            <a:noFill/>
            <a:miter lim="800000"/>
            <a:headEnd/>
            <a:tailEnd/>
          </a:ln>
        </p:spPr>
      </p:pic>
      <p:pic>
        <p:nvPicPr>
          <p:cNvPr id="21509" name="Picture 2" descr="http://zwangeren.com/wp-content/uploads/2014/08/Lavital_biologische-matrassen-veilig-en-gezond-vor-baby-en-moeder.jpg"/>
          <p:cNvPicPr>
            <a:picLocks noChangeAspect="1" noChangeArrowheads="1"/>
          </p:cNvPicPr>
          <p:nvPr/>
        </p:nvPicPr>
        <p:blipFill>
          <a:blip r:embed="rId3" cstate="print"/>
          <a:srcRect/>
          <a:stretch>
            <a:fillRect/>
          </a:stretch>
        </p:blipFill>
        <p:spPr bwMode="auto">
          <a:xfrm>
            <a:off x="3013075" y="2133600"/>
            <a:ext cx="6130925" cy="462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0-#ppt_w/2"/>
                                          </p:val>
                                        </p:tav>
                                        <p:tav tm="100000">
                                          <p:val>
                                            <p:strVal val="#ppt_x"/>
                                          </p:val>
                                        </p:tav>
                                      </p:tavLst>
                                    </p:anim>
                                    <p:anim calcmode="lin" valueType="num">
                                      <p:cBhvr additive="base">
                                        <p:cTn id="8" dur="500" fill="hold"/>
                                        <p:tgtEl>
                                          <p:spTgt spid="215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509"/>
                                        </p:tgtEl>
                                        <p:attrNameLst>
                                          <p:attrName>style.visibility</p:attrName>
                                        </p:attrNameLst>
                                      </p:cBhvr>
                                      <p:to>
                                        <p:strVal val="visible"/>
                                      </p:to>
                                    </p:set>
                                    <p:anim calcmode="lin" valueType="num">
                                      <p:cBhvr additive="base">
                                        <p:cTn id="31" dur="500" fill="hold"/>
                                        <p:tgtEl>
                                          <p:spTgt spid="21509"/>
                                        </p:tgtEl>
                                        <p:attrNameLst>
                                          <p:attrName>ppt_x</p:attrName>
                                        </p:attrNameLst>
                                      </p:cBhvr>
                                      <p:tavLst>
                                        <p:tav tm="0">
                                          <p:val>
                                            <p:strVal val="0-#ppt_w/2"/>
                                          </p:val>
                                        </p:tav>
                                        <p:tav tm="100000">
                                          <p:val>
                                            <p:strVal val="#ppt_x"/>
                                          </p:val>
                                        </p:tav>
                                      </p:tavLst>
                                    </p:anim>
                                    <p:anim calcmode="lin" valueType="num">
                                      <p:cBhvr additive="base">
                                        <p:cTn id="32"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Standaardontwerp">
  <a:themeElements>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10362</TotalTime>
  <Words>2352</Words>
  <Application>Microsoft Office PowerPoint</Application>
  <PresentationFormat>Diavoorstelling (4:3)</PresentationFormat>
  <Paragraphs>476</Paragraphs>
  <Slides>53</Slides>
  <Notes>3</Notes>
  <HiddenSlides>2</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53</vt:i4>
      </vt:variant>
    </vt:vector>
  </HeadingPairs>
  <TitlesOfParts>
    <vt:vector size="63" baseType="lpstr">
      <vt:lpstr>Arial</vt:lpstr>
      <vt:lpstr>Arial Black</vt:lpstr>
      <vt:lpstr>Arial Nova</vt:lpstr>
      <vt:lpstr>Arial Rounded MT Bold</vt:lpstr>
      <vt:lpstr>Calibri</vt:lpstr>
      <vt:lpstr>Cambria</vt:lpstr>
      <vt:lpstr>Comic Sans MS</vt:lpstr>
      <vt:lpstr>Courier New</vt:lpstr>
      <vt:lpstr>Times New Roman</vt:lpstr>
      <vt:lpstr>Standaardontwerp</vt:lpstr>
      <vt:lpstr>bij de NLP-vervolgcursus  “Je ongekende vermogens nog beter ontwikkelen”</vt:lpstr>
      <vt:lpstr>Zonnestraaltjes</vt:lpstr>
      <vt:lpstr>Open Frame</vt:lpstr>
      <vt:lpstr>Geweldloos Communiceren</vt:lpstr>
      <vt:lpstr>PowerPoint-presentatie</vt:lpstr>
      <vt:lpstr>Gevoelens: Neem verantwoordelijkheid!</vt:lpstr>
      <vt:lpstr>PowerPoint-presentatie</vt:lpstr>
      <vt:lpstr>Basisbehoeften  (Avi Butavia)</vt:lpstr>
      <vt:lpstr>PowerPoint-presentatie</vt:lpstr>
      <vt:lpstr>Basisbehoeften  (Avi Butava)</vt:lpstr>
      <vt:lpstr>Behoefte opsporen</vt:lpstr>
      <vt:lpstr>Oefening 31 Bewust worden van mijn behoeften</vt:lpstr>
      <vt:lpstr>Gevoelens en behoeftes</vt:lpstr>
      <vt:lpstr>De stappen  van de Giraf</vt:lpstr>
      <vt:lpstr>PowerPoint-presentatie</vt:lpstr>
      <vt:lpstr>PowerPoint-presentatie</vt:lpstr>
      <vt:lpstr>PowerPoint-presentatie</vt:lpstr>
      <vt:lpstr>PowerPoint-presentatie</vt:lpstr>
      <vt:lpstr>Wat zegt NLP ? </vt:lpstr>
      <vt:lpstr>PowerPoint-presentatie</vt:lpstr>
      <vt:lpstr>PowerPoint-presentatie</vt:lpstr>
      <vt:lpstr>Oefening 38 Hoe reageer je op een aanvallende uiting?</vt:lpstr>
      <vt:lpstr>Welk lichaamsdeel van de Giraf hoort bij welke stap?</vt:lpstr>
      <vt:lpstr>PowerPoint-presentatie</vt:lpstr>
      <vt:lpstr>Hoe we de herinneringen coderen, ordenen en betekenis geven</vt:lpstr>
      <vt:lpstr>PowerPoint-presentatie</vt:lpstr>
      <vt:lpstr>De kracht van submodaliteiten</vt:lpstr>
      <vt:lpstr>Versterken van overtuigingen</vt:lpstr>
      <vt:lpstr>PowerPoint-presentatie</vt:lpstr>
      <vt:lpstr>Visuele submodaliteiten</vt:lpstr>
      <vt:lpstr>Visuele submodaliteiten</vt:lpstr>
      <vt:lpstr>Visuele submodaliteiten</vt:lpstr>
      <vt:lpstr>Visuele submodaliteiten</vt:lpstr>
      <vt:lpstr>Verzwakken van beperkende overtuigingen</vt:lpstr>
      <vt:lpstr>Voorbeelden van visuele herinneringen die je zou willen verzwakken</vt:lpstr>
      <vt:lpstr>Een negatieve herinnering wegblazen</vt:lpstr>
      <vt:lpstr>Een positieve visuele herinnering  versterken</vt:lpstr>
      <vt:lpstr>Een positieve visuele herinnering  versterken</vt:lpstr>
      <vt:lpstr>Een positieve visuele herinnering  versterken</vt:lpstr>
      <vt:lpstr>Een positieve visuele herinnering nog versterken</vt:lpstr>
      <vt:lpstr>Auditieve submodaliteiten</vt:lpstr>
      <vt:lpstr>Voorbeelden van negatieve auditieve herinneringen</vt:lpstr>
      <vt:lpstr>Het verzwakken van auditieve herinneringen</vt:lpstr>
      <vt:lpstr>Het versterken van positieve auditieve herinneringen</vt:lpstr>
      <vt:lpstr>Kinesthetische submodaliteiten</vt:lpstr>
      <vt:lpstr>Voorbeelden van negatieve kinesthetische herinneringen</vt:lpstr>
      <vt:lpstr>Het verzwakken van negatieve kinesthetische herinneringen</vt:lpstr>
      <vt:lpstr>Het versterken van positieve kinesthetische herinneringen</vt:lpstr>
      <vt:lpstr>Verzwakken van een negatieve overtuiging</vt:lpstr>
      <vt:lpstr>Versterken van een positieve overtuiging</vt:lpstr>
      <vt:lpstr>Veranderen van een standaardinstelling</vt:lpstr>
      <vt:lpstr>Lachen om je angsten</vt:lpstr>
      <vt:lpstr>VLlNDER-QIGONG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Geweldloze Communicatie</dc:title>
  <dc:creator>Sytse T.Tjallingii</dc:creator>
  <cp:lastModifiedBy>sytse tjallingii</cp:lastModifiedBy>
  <cp:revision>126</cp:revision>
  <dcterms:created xsi:type="dcterms:W3CDTF">2008-03-26T13:25:13Z</dcterms:created>
  <dcterms:modified xsi:type="dcterms:W3CDTF">2020-03-02T14:56:03Z</dcterms:modified>
</cp:coreProperties>
</file>