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6" r:id="rId2"/>
    <p:sldId id="500" r:id="rId3"/>
    <p:sldId id="318" r:id="rId4"/>
    <p:sldId id="319" r:id="rId5"/>
    <p:sldId id="345" r:id="rId6"/>
    <p:sldId id="320" r:id="rId7"/>
    <p:sldId id="321" r:id="rId8"/>
    <p:sldId id="322" r:id="rId9"/>
    <p:sldId id="501" r:id="rId10"/>
    <p:sldId id="503" r:id="rId11"/>
    <p:sldId id="502" r:id="rId12"/>
    <p:sldId id="504" r:id="rId13"/>
    <p:sldId id="505" r:id="rId14"/>
    <p:sldId id="506" r:id="rId15"/>
    <p:sldId id="507" r:id="rId16"/>
    <p:sldId id="323" r:id="rId17"/>
    <p:sldId id="324" r:id="rId1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50E4E"/>
    <a:srgbClr val="FFFF7D"/>
    <a:srgbClr val="FFD5D5"/>
    <a:srgbClr val="318C1C"/>
    <a:srgbClr val="FBAD81"/>
    <a:srgbClr val="E16622"/>
    <a:srgbClr val="9CBEE4"/>
    <a:srgbClr val="2376BB"/>
    <a:srgbClr val="B06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713" autoAdjust="0"/>
  </p:normalViewPr>
  <p:slideViewPr>
    <p:cSldViewPr>
      <p:cViewPr>
        <p:scale>
          <a:sx n="71" d="100"/>
          <a:sy n="71" d="100"/>
        </p:scale>
        <p:origin x="366" y="81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2A3EE-9E11-4CE9-A15D-89CA08302DB0}" type="datetimeFigureOut">
              <a:rPr lang="nl-NL" smtClean="0"/>
              <a:t>23-3-2020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9E863-0C7A-4762-88CF-E7BA19B45183}" type="slidenum">
              <a:rPr lang="nl-NL" smtClean="0"/>
              <a:t>‹nr.›</a:t>
            </a:fld>
            <a:endParaRPr lang="nl-NL"/>
          </a:p>
        </p:txBody>
      </p:sp>
    </p:spTree>
    <p:extLst>
      <p:ext uri="{BB962C8B-B14F-4D97-AF65-F5344CB8AC3E}">
        <p14:creationId xmlns:p14="http://schemas.microsoft.com/office/powerpoint/2010/main" val="2931957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A9E863-0C7A-4762-88CF-E7BA19B45183}" type="slidenum">
              <a:rPr lang="nl-NL" smtClean="0"/>
              <a:t>4</a:t>
            </a:fld>
            <a:endParaRPr lang="nl-NL"/>
          </a:p>
        </p:txBody>
      </p:sp>
    </p:spTree>
    <p:extLst>
      <p:ext uri="{BB962C8B-B14F-4D97-AF65-F5344CB8AC3E}">
        <p14:creationId xmlns:p14="http://schemas.microsoft.com/office/powerpoint/2010/main" val="1693279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DA6DDFBE-A559-4BA3-9F3B-8F1096FF0129}" type="datetimeFigureOut">
              <a:rPr lang="nl-NL" smtClean="0"/>
              <a:pPr/>
              <a:t>23-3-2020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1BF75C-1877-4B3E-BE0A-3B530A6922E0}"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A6DDFBE-A559-4BA3-9F3B-8F1096FF0129}" type="datetimeFigureOut">
              <a:rPr lang="nl-NL" smtClean="0"/>
              <a:pPr/>
              <a:t>23-3-2020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1BF75C-1877-4B3E-BE0A-3B530A6922E0}"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A6DDFBE-A559-4BA3-9F3B-8F1096FF0129}" type="datetimeFigureOut">
              <a:rPr lang="nl-NL" smtClean="0"/>
              <a:pPr/>
              <a:t>23-3-2020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1BF75C-1877-4B3E-BE0A-3B530A6922E0}"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A6DDFBE-A559-4BA3-9F3B-8F1096FF0129}" type="datetimeFigureOut">
              <a:rPr lang="nl-NL" smtClean="0"/>
              <a:pPr/>
              <a:t>23-3-2020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1BF75C-1877-4B3E-BE0A-3B530A6922E0}"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A6DDFBE-A559-4BA3-9F3B-8F1096FF0129}" type="datetimeFigureOut">
              <a:rPr lang="nl-NL" smtClean="0"/>
              <a:pPr/>
              <a:t>23-3-2020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1BF75C-1877-4B3E-BE0A-3B530A6922E0}"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A6DDFBE-A559-4BA3-9F3B-8F1096FF0129}" type="datetimeFigureOut">
              <a:rPr lang="nl-NL" smtClean="0"/>
              <a:pPr/>
              <a:t>23-3-2020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1BF75C-1877-4B3E-BE0A-3B530A6922E0}"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A6DDFBE-A559-4BA3-9F3B-8F1096FF0129}" type="datetimeFigureOut">
              <a:rPr lang="nl-NL" smtClean="0"/>
              <a:pPr/>
              <a:t>23-3-2020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91BF75C-1877-4B3E-BE0A-3B530A6922E0}"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A6DDFBE-A559-4BA3-9F3B-8F1096FF0129}" type="datetimeFigureOut">
              <a:rPr lang="nl-NL" smtClean="0"/>
              <a:pPr/>
              <a:t>23-3-2020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91BF75C-1877-4B3E-BE0A-3B530A6922E0}"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A6DDFBE-A559-4BA3-9F3B-8F1096FF0129}" type="datetimeFigureOut">
              <a:rPr lang="nl-NL" smtClean="0"/>
              <a:pPr/>
              <a:t>23-3-2020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91BF75C-1877-4B3E-BE0A-3B530A6922E0}"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A6DDFBE-A559-4BA3-9F3B-8F1096FF0129}" type="datetimeFigureOut">
              <a:rPr lang="nl-NL" smtClean="0"/>
              <a:pPr/>
              <a:t>23-3-2020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1BF75C-1877-4B3E-BE0A-3B530A6922E0}"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A6DDFBE-A559-4BA3-9F3B-8F1096FF0129}" type="datetimeFigureOut">
              <a:rPr lang="nl-NL" smtClean="0"/>
              <a:pPr/>
              <a:t>23-3-2020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1BF75C-1877-4B3E-BE0A-3B530A6922E0}"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DDFBE-A559-4BA3-9F3B-8F1096FF0129}" type="datetimeFigureOut">
              <a:rPr lang="nl-NL" smtClean="0"/>
              <a:pPr/>
              <a:t>23-3-2020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BF75C-1877-4B3E-BE0A-3B530A6922E0}"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youtube.com/watch?v=w62aZuUg8I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youtube.com/watch?v=71h3__cztoY" TargetMode="External"/><Relationship Id="rId5" Type="http://schemas.openxmlformats.org/officeDocument/2006/relationships/hyperlink" Target="https://www.youtube.com/watch?v=KpyRAwoEme0"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o'oponopono%20Hooponopono%20The%20Secret%20Meditation.mp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wereldbol respect.jpg"/>
          <p:cNvPicPr>
            <a:picLocks noChangeAspect="1"/>
          </p:cNvPicPr>
          <p:nvPr/>
        </p:nvPicPr>
        <p:blipFill>
          <a:blip r:embed="rId2" cstate="print"/>
          <a:stretch>
            <a:fillRect/>
          </a:stretch>
        </p:blipFill>
        <p:spPr>
          <a:xfrm>
            <a:off x="1462296" y="0"/>
            <a:ext cx="6480721" cy="5420239"/>
          </a:xfrm>
          <a:prstGeom prst="rect">
            <a:avLst/>
          </a:prstGeom>
        </p:spPr>
      </p:pic>
      <p:sp>
        <p:nvSpPr>
          <p:cNvPr id="3" name="Ondertitel 2"/>
          <p:cNvSpPr>
            <a:spLocks noGrp="1"/>
          </p:cNvSpPr>
          <p:nvPr>
            <p:ph type="subTitle" idx="1"/>
          </p:nvPr>
        </p:nvSpPr>
        <p:spPr>
          <a:xfrm>
            <a:off x="1403648" y="6281936"/>
            <a:ext cx="4032448" cy="576064"/>
          </a:xfrm>
        </p:spPr>
        <p:txBody>
          <a:bodyPr>
            <a:normAutofit/>
          </a:bodyPr>
          <a:lstStyle/>
          <a:p>
            <a:r>
              <a:rPr lang="nl-NL" sz="2400" dirty="0">
                <a:solidFill>
                  <a:schemeClr val="accent2">
                    <a:lumMod val="75000"/>
                  </a:schemeClr>
                </a:solidFill>
              </a:rPr>
              <a:t>Volksuniversiteit  Zwolle</a:t>
            </a:r>
          </a:p>
        </p:txBody>
      </p:sp>
      <p:sp>
        <p:nvSpPr>
          <p:cNvPr id="5" name="Titel 1"/>
          <p:cNvSpPr>
            <a:spLocks noGrp="1"/>
          </p:cNvSpPr>
          <p:nvPr>
            <p:ph type="ctrTitle"/>
          </p:nvPr>
        </p:nvSpPr>
        <p:spPr>
          <a:xfrm>
            <a:off x="0" y="5085184"/>
            <a:ext cx="9144000" cy="1181993"/>
          </a:xfrm>
        </p:spPr>
        <p:txBody>
          <a:bodyPr>
            <a:noAutofit/>
          </a:bodyPr>
          <a:lstStyle/>
          <a:p>
            <a:r>
              <a:rPr lang="en-US" sz="3200" b="1" dirty="0" err="1">
                <a:solidFill>
                  <a:srgbClr val="FF0000"/>
                </a:solidFill>
              </a:rPr>
              <a:t>bij</a:t>
            </a:r>
            <a:r>
              <a:rPr lang="en-US" sz="3200" b="1" dirty="0">
                <a:solidFill>
                  <a:srgbClr val="FF0000"/>
                </a:solidFill>
              </a:rPr>
              <a:t> de NLP-</a:t>
            </a:r>
            <a:r>
              <a:rPr lang="en-US" sz="3200" b="1" dirty="0" err="1">
                <a:solidFill>
                  <a:srgbClr val="FF0000"/>
                </a:solidFill>
              </a:rPr>
              <a:t>vervolgcursus</a:t>
            </a:r>
            <a:r>
              <a:rPr lang="en-US" sz="3200" b="1" dirty="0">
                <a:solidFill>
                  <a:srgbClr val="FF0000"/>
                </a:solidFill>
              </a:rPr>
              <a:t> </a:t>
            </a:r>
            <a:br>
              <a:rPr lang="en-US" sz="3200" b="1" dirty="0">
                <a:solidFill>
                  <a:srgbClr val="FF0000"/>
                </a:solidFill>
              </a:rPr>
            </a:br>
            <a:r>
              <a:rPr lang="en-US" sz="3200" b="1" dirty="0">
                <a:solidFill>
                  <a:srgbClr val="FF0000"/>
                </a:solidFill>
              </a:rPr>
              <a:t>“Je </a:t>
            </a:r>
            <a:r>
              <a:rPr lang="en-US" sz="3200" b="1" dirty="0" err="1">
                <a:solidFill>
                  <a:srgbClr val="FF0000"/>
                </a:solidFill>
              </a:rPr>
              <a:t>ongekende</a:t>
            </a:r>
            <a:r>
              <a:rPr lang="en-US" sz="3200" b="1" dirty="0">
                <a:solidFill>
                  <a:srgbClr val="FF0000"/>
                </a:solidFill>
              </a:rPr>
              <a:t> </a:t>
            </a:r>
            <a:r>
              <a:rPr lang="en-US" sz="3200" b="1" dirty="0" err="1">
                <a:solidFill>
                  <a:srgbClr val="FF0000"/>
                </a:solidFill>
              </a:rPr>
              <a:t>vermogens</a:t>
            </a:r>
            <a:r>
              <a:rPr lang="en-US" sz="3200" b="1" dirty="0">
                <a:solidFill>
                  <a:srgbClr val="FF0000"/>
                </a:solidFill>
              </a:rPr>
              <a:t> </a:t>
            </a:r>
            <a:r>
              <a:rPr lang="en-US" sz="3200" b="1" dirty="0" err="1">
                <a:solidFill>
                  <a:srgbClr val="FF0000"/>
                </a:solidFill>
              </a:rPr>
              <a:t>nog</a:t>
            </a:r>
            <a:r>
              <a:rPr lang="en-US" sz="3200" b="1" dirty="0">
                <a:solidFill>
                  <a:srgbClr val="FF0000"/>
                </a:solidFill>
              </a:rPr>
              <a:t> </a:t>
            </a:r>
            <a:r>
              <a:rPr lang="en-US" sz="3200" b="1" dirty="0" err="1">
                <a:solidFill>
                  <a:srgbClr val="FF0000"/>
                </a:solidFill>
              </a:rPr>
              <a:t>beter</a:t>
            </a:r>
            <a:r>
              <a:rPr lang="en-US" sz="3200" b="1" dirty="0">
                <a:solidFill>
                  <a:srgbClr val="FF0000"/>
                </a:solidFill>
              </a:rPr>
              <a:t> </a:t>
            </a:r>
            <a:r>
              <a:rPr lang="en-US" sz="3200" b="1" dirty="0" err="1">
                <a:solidFill>
                  <a:srgbClr val="FF0000"/>
                </a:solidFill>
              </a:rPr>
              <a:t>ontwikkelen</a:t>
            </a:r>
            <a:r>
              <a:rPr lang="en-US" sz="3200" b="1" dirty="0">
                <a:solidFill>
                  <a:srgbClr val="FF0000"/>
                </a:solidFill>
              </a:rPr>
              <a:t>”</a:t>
            </a:r>
            <a:endParaRPr lang="nl-NL" sz="3200" b="1" dirty="0">
              <a:solidFill>
                <a:srgbClr val="FF0000"/>
              </a:solidFill>
            </a:endParaRPr>
          </a:p>
        </p:txBody>
      </p:sp>
      <p:sp>
        <p:nvSpPr>
          <p:cNvPr id="6" name="Ondertitel 2"/>
          <p:cNvSpPr txBox="1">
            <a:spLocks/>
          </p:cNvSpPr>
          <p:nvPr/>
        </p:nvSpPr>
        <p:spPr>
          <a:xfrm>
            <a:off x="5724128" y="6281936"/>
            <a:ext cx="2232248" cy="576064"/>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nl-NL" sz="2400" b="1" dirty="0">
                <a:solidFill>
                  <a:srgbClr val="0000FF"/>
                </a:solidFill>
              </a:rPr>
              <a:t>Week</a:t>
            </a:r>
            <a:r>
              <a:rPr lang="nl-NL" sz="2800" b="1" dirty="0">
                <a:solidFill>
                  <a:srgbClr val="0000FF"/>
                </a:solidFill>
              </a:rPr>
              <a:t> 10</a:t>
            </a:r>
            <a:endParaRPr kumimoji="0" lang="nl-NL" b="1" i="0" u="none" strike="noStrike" kern="1200" cap="none" spc="0" normalizeH="0" baseline="0" noProof="0" dirty="0">
              <a:ln>
                <a:noFill/>
              </a:ln>
              <a:solidFill>
                <a:srgbClr val="0000FF"/>
              </a:solidFill>
              <a:effectLst/>
              <a:uLnTx/>
              <a:uFillTx/>
              <a:latin typeface="+mn-lt"/>
              <a:ea typeface="+mn-ea"/>
              <a:cs typeface="+mn-cs"/>
            </a:endParaRPr>
          </a:p>
        </p:txBody>
      </p:sp>
      <p:sp>
        <p:nvSpPr>
          <p:cNvPr id="8" name="Rechthoek 7"/>
          <p:cNvSpPr/>
          <p:nvPr/>
        </p:nvSpPr>
        <p:spPr>
          <a:xfrm rot="20623886">
            <a:off x="1258322" y="1398851"/>
            <a:ext cx="6475229"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Ho’ </a:t>
            </a:r>
            <a:r>
              <a:rPr lang="nl-NL" sz="48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opono</a:t>
            </a:r>
            <a:r>
              <a:rPr lang="nl-NL" sz="4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 </a:t>
            </a:r>
            <a:r>
              <a:rPr lang="nl-NL" sz="4800" b="1" i="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pono</a:t>
            </a:r>
            <a:endParaRPr lang="nl-NL" sz="4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a:p>
            <a:pPr algn="ctr"/>
            <a:r>
              <a:rPr lang="nl-NL" sz="4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en beter omgaan met je angst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3CBAC8D-6372-4607-B455-3BC1E410498A}"/>
              </a:ext>
            </a:extLst>
          </p:cNvPr>
          <p:cNvSpPr>
            <a:spLocks noGrp="1"/>
          </p:cNvSpPr>
          <p:nvPr>
            <p:ph type="title"/>
          </p:nvPr>
        </p:nvSpPr>
        <p:spPr>
          <a:xfrm>
            <a:off x="71500" y="44624"/>
            <a:ext cx="9001000" cy="778098"/>
          </a:xfrm>
        </p:spPr>
        <p:txBody>
          <a:bodyPr>
            <a:noAutofit/>
          </a:bodyPr>
          <a:lstStyle/>
          <a:p>
            <a:r>
              <a:rPr lang="nl-NL" sz="3600" b="1" dirty="0">
                <a:solidFill>
                  <a:srgbClr val="0000FF"/>
                </a:solidFill>
              </a:rPr>
              <a:t>Maak een einde aan niet functionele angsten</a:t>
            </a:r>
          </a:p>
        </p:txBody>
      </p:sp>
      <p:sp>
        <p:nvSpPr>
          <p:cNvPr id="5" name="Tekstvak 4">
            <a:extLst>
              <a:ext uri="{FF2B5EF4-FFF2-40B4-BE49-F238E27FC236}">
                <a16:creationId xmlns:a16="http://schemas.microsoft.com/office/drawing/2014/main" id="{66CD59CB-E15A-40C3-9C19-DA43B4B23D89}"/>
              </a:ext>
            </a:extLst>
          </p:cNvPr>
          <p:cNvSpPr txBox="1"/>
          <p:nvPr/>
        </p:nvSpPr>
        <p:spPr>
          <a:xfrm>
            <a:off x="611560" y="802157"/>
            <a:ext cx="8172400" cy="5509200"/>
          </a:xfrm>
          <a:prstGeom prst="rect">
            <a:avLst/>
          </a:prstGeom>
          <a:noFill/>
        </p:spPr>
        <p:txBody>
          <a:bodyPr wrap="square" rtlCol="0">
            <a:spAutoFit/>
          </a:bodyPr>
          <a:lstStyle/>
          <a:p>
            <a:pPr algn="ctr"/>
            <a:r>
              <a:rPr lang="nl-NL" sz="2400" b="1" dirty="0">
                <a:solidFill>
                  <a:srgbClr val="0000FF"/>
                </a:solidFill>
              </a:rPr>
              <a:t>Focus je op Angst of op Bewondering of Moed?</a:t>
            </a:r>
          </a:p>
          <a:p>
            <a:pPr algn="ctr"/>
            <a:endParaRPr lang="nl-NL" sz="2400" b="1" dirty="0">
              <a:solidFill>
                <a:srgbClr val="0000FF"/>
              </a:solidFill>
            </a:endParaRPr>
          </a:p>
          <a:p>
            <a:r>
              <a:rPr lang="nl-NL" sz="1600" dirty="0">
                <a:solidFill>
                  <a:srgbClr val="0000FF"/>
                </a:solidFill>
              </a:rPr>
              <a:t>We nemen als voorbeeld van een niet functionele:</a:t>
            </a:r>
          </a:p>
          <a:p>
            <a:r>
              <a:rPr lang="nl-NL" sz="1600" dirty="0">
                <a:solidFill>
                  <a:srgbClr val="0000FF"/>
                </a:solidFill>
              </a:rPr>
              <a:t>De Angst voor die sommige mensen hebben voor spinnen.</a:t>
            </a:r>
          </a:p>
          <a:p>
            <a:endParaRPr lang="nl-NL" sz="1600" dirty="0">
              <a:solidFill>
                <a:srgbClr val="0000FF"/>
              </a:solidFill>
            </a:endParaRPr>
          </a:p>
          <a:p>
            <a:pPr>
              <a:lnSpc>
                <a:spcPct val="150000"/>
              </a:lnSpc>
            </a:pPr>
            <a:r>
              <a:rPr lang="nl-NL" sz="1600" dirty="0">
                <a:solidFill>
                  <a:srgbClr val="0000FF"/>
                </a:solidFill>
              </a:rPr>
              <a:t>Als je kind zegt: </a:t>
            </a:r>
          </a:p>
          <a:p>
            <a:pPr>
              <a:lnSpc>
                <a:spcPct val="150000"/>
              </a:lnSpc>
            </a:pPr>
            <a:r>
              <a:rPr lang="nl-NL" sz="1600" dirty="0">
                <a:solidFill>
                  <a:srgbClr val="0000FF"/>
                </a:solidFill>
              </a:rPr>
              <a:t>"Die spin maakt me bang.", </a:t>
            </a:r>
          </a:p>
          <a:p>
            <a:pPr>
              <a:lnSpc>
                <a:spcPct val="150000"/>
              </a:lnSpc>
            </a:pPr>
            <a:r>
              <a:rPr lang="nl-NL" sz="1600" dirty="0">
                <a:solidFill>
                  <a:srgbClr val="0000FF"/>
                </a:solidFill>
              </a:rPr>
              <a:t>dan zou jij kunnen vragen: </a:t>
            </a:r>
          </a:p>
          <a:p>
            <a:pPr>
              <a:lnSpc>
                <a:spcPct val="150000"/>
              </a:lnSpc>
            </a:pPr>
            <a:r>
              <a:rPr lang="nl-NL" sz="1600" dirty="0">
                <a:solidFill>
                  <a:srgbClr val="0000FF"/>
                </a:solidFill>
              </a:rPr>
              <a:t>(down chunken, metamodel vragen):</a:t>
            </a:r>
          </a:p>
          <a:p>
            <a:pPr>
              <a:lnSpc>
                <a:spcPct val="150000"/>
              </a:lnSpc>
            </a:pPr>
            <a:r>
              <a:rPr lang="nl-NL" sz="1600" dirty="0">
                <a:solidFill>
                  <a:srgbClr val="0000FF"/>
                </a:solidFill>
              </a:rPr>
              <a:t>" Hoe heeft die spin jouw bang gemaakt?"</a:t>
            </a:r>
          </a:p>
          <a:p>
            <a:pPr>
              <a:lnSpc>
                <a:spcPct val="150000"/>
              </a:lnSpc>
            </a:pPr>
            <a:r>
              <a:rPr lang="nl-NL" sz="1600" dirty="0">
                <a:solidFill>
                  <a:srgbClr val="0000FF"/>
                </a:solidFill>
              </a:rPr>
              <a:t>" Wat heeft die spin gedaan dat jij bang wordt?"</a:t>
            </a:r>
          </a:p>
          <a:p>
            <a:pPr>
              <a:lnSpc>
                <a:spcPct val="150000"/>
              </a:lnSpc>
            </a:pPr>
            <a:r>
              <a:rPr lang="nl-NL" sz="1600" dirty="0">
                <a:solidFill>
                  <a:srgbClr val="0000FF"/>
                </a:solidFill>
              </a:rPr>
              <a:t>" Welk soort spinnen is echt gevaarlijk?"</a:t>
            </a:r>
          </a:p>
          <a:p>
            <a:pPr>
              <a:lnSpc>
                <a:spcPct val="150000"/>
              </a:lnSpc>
            </a:pPr>
            <a:r>
              <a:rPr lang="nl-NL" sz="1600" dirty="0">
                <a:solidFill>
                  <a:srgbClr val="0000FF"/>
                </a:solidFill>
              </a:rPr>
              <a:t>" Wat voor gevaar is er aan deze spin?"</a:t>
            </a:r>
          </a:p>
          <a:p>
            <a:pPr>
              <a:lnSpc>
                <a:spcPct val="150000"/>
              </a:lnSpc>
            </a:pPr>
            <a:r>
              <a:rPr lang="nl-NL" sz="1600" dirty="0">
                <a:solidFill>
                  <a:srgbClr val="0000FF"/>
                </a:solidFill>
              </a:rPr>
              <a:t>" Is er in Nederland ooit iemand overleden door een spinnenbeet?"</a:t>
            </a:r>
          </a:p>
          <a:p>
            <a:pPr>
              <a:lnSpc>
                <a:spcPct val="150000"/>
              </a:lnSpc>
            </a:pPr>
            <a:r>
              <a:rPr lang="nl-NL" sz="1600" dirty="0">
                <a:solidFill>
                  <a:srgbClr val="0000FF"/>
                </a:solidFill>
              </a:rPr>
              <a:t>" Wie heeft je verteld dat je bang moet zijn voor spinnen?"</a:t>
            </a:r>
          </a:p>
          <a:p>
            <a:endParaRPr lang="nl-NL" sz="1600" dirty="0">
              <a:solidFill>
                <a:srgbClr val="0000FF"/>
              </a:solidFill>
            </a:endParaRPr>
          </a:p>
        </p:txBody>
      </p:sp>
      <p:pic>
        <p:nvPicPr>
          <p:cNvPr id="3074" name="Picture 2" descr="Nooit meer bang voor spinnen dankzij 3D-bril - Het Nieuwsblad">
            <a:extLst>
              <a:ext uri="{FF2B5EF4-FFF2-40B4-BE49-F238E27FC236}">
                <a16:creationId xmlns:a16="http://schemas.microsoft.com/office/drawing/2014/main" id="{74AA0610-D77D-4247-B836-A51EAC74E32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281" y="1551120"/>
            <a:ext cx="5148871" cy="389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7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anim calcmode="lin" valueType="num">
                                      <p:cBhvr additive="base">
                                        <p:cTn id="61"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 calcmode="lin" valueType="num">
                                      <p:cBhvr additive="base">
                                        <p:cTn id="67" dur="500" fill="hold"/>
                                        <p:tgtEl>
                                          <p:spTgt spid="5">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
                                            <p:txEl>
                                              <p:pRg st="13" end="13"/>
                                            </p:txEl>
                                          </p:spTgt>
                                        </p:tgtEl>
                                        <p:attrNameLst>
                                          <p:attrName>style.visibility</p:attrName>
                                        </p:attrNameLst>
                                      </p:cBhvr>
                                      <p:to>
                                        <p:strVal val="visible"/>
                                      </p:to>
                                    </p:set>
                                    <p:anim calcmode="lin" valueType="num">
                                      <p:cBhvr additive="base">
                                        <p:cTn id="73" dur="500" fill="hold"/>
                                        <p:tgtEl>
                                          <p:spTgt spid="5">
                                            <p:txEl>
                                              <p:pRg st="13" end="13"/>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5">
                                            <p:txEl>
                                              <p:pRg st="14" end="14"/>
                                            </p:txEl>
                                          </p:spTgt>
                                        </p:tgtEl>
                                        <p:attrNameLst>
                                          <p:attrName>style.visibility</p:attrName>
                                        </p:attrNameLst>
                                      </p:cBhvr>
                                      <p:to>
                                        <p:strVal val="visible"/>
                                      </p:to>
                                    </p:set>
                                    <p:anim calcmode="lin" valueType="num">
                                      <p:cBhvr additive="base">
                                        <p:cTn id="79" dur="500" fill="hold"/>
                                        <p:tgtEl>
                                          <p:spTgt spid="5">
                                            <p:txEl>
                                              <p:pRg st="14" end="14"/>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5">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nodeType="clickEffect">
                                  <p:stCondLst>
                                    <p:cond delay="0"/>
                                  </p:stCondLst>
                                  <p:childTnLst>
                                    <p:set>
                                      <p:cBhvr>
                                        <p:cTn id="84" dur="1" fill="hold">
                                          <p:stCondLst>
                                            <p:cond delay="0"/>
                                          </p:stCondLst>
                                        </p:cTn>
                                        <p:tgtEl>
                                          <p:spTgt spid="3074"/>
                                        </p:tgtEl>
                                        <p:attrNameLst>
                                          <p:attrName>style.visibility</p:attrName>
                                        </p:attrNameLst>
                                      </p:cBhvr>
                                      <p:to>
                                        <p:strVal val="visible"/>
                                      </p:to>
                                    </p:set>
                                    <p:anim calcmode="lin" valueType="num">
                                      <p:cBhvr additive="base">
                                        <p:cTn id="85" dur="500" fill="hold"/>
                                        <p:tgtEl>
                                          <p:spTgt spid="3074"/>
                                        </p:tgtEl>
                                        <p:attrNameLst>
                                          <p:attrName>ppt_x</p:attrName>
                                        </p:attrNameLst>
                                      </p:cBhvr>
                                      <p:tavLst>
                                        <p:tav tm="0">
                                          <p:val>
                                            <p:strVal val="#ppt_x"/>
                                          </p:val>
                                        </p:tav>
                                        <p:tav tm="100000">
                                          <p:val>
                                            <p:strVal val="#ppt_x"/>
                                          </p:val>
                                        </p:tav>
                                      </p:tavLst>
                                    </p:anim>
                                    <p:anim calcmode="lin" valueType="num">
                                      <p:cBhvr additive="base">
                                        <p:cTn id="86" dur="500" fill="hold"/>
                                        <p:tgtEl>
                                          <p:spTgt spid="30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a:extLst>
              <a:ext uri="{FF2B5EF4-FFF2-40B4-BE49-F238E27FC236}">
                <a16:creationId xmlns:a16="http://schemas.microsoft.com/office/drawing/2014/main" id="{6307A67C-817D-4A43-9589-B927DA2A7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1163" y="2073798"/>
            <a:ext cx="3871317" cy="42842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416C0C4-B80C-4D23-AF51-5C0DD797BAB0}"/>
              </a:ext>
            </a:extLst>
          </p:cNvPr>
          <p:cNvSpPr>
            <a:spLocks noChangeArrowheads="1"/>
          </p:cNvSpPr>
          <p:nvPr/>
        </p:nvSpPr>
        <p:spPr bwMode="auto">
          <a:xfrm>
            <a:off x="3482975" y="14128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800" b="0" i="0" u="none" strike="noStrike" cap="none" normalizeH="0" baseline="0">
                <a:ln>
                  <a:noFill/>
                </a:ln>
                <a:solidFill>
                  <a:schemeClr val="tx1"/>
                </a:solidFill>
                <a:effectLst/>
                <a:latin typeface="Arial" panose="020B0604020202020204" pitchFamily="34"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7" name="Titel 6">
            <a:extLst>
              <a:ext uri="{FF2B5EF4-FFF2-40B4-BE49-F238E27FC236}">
                <a16:creationId xmlns:a16="http://schemas.microsoft.com/office/drawing/2014/main" id="{3BDBA6EC-B53F-43B4-BEE8-C006067EF693}"/>
              </a:ext>
            </a:extLst>
          </p:cNvPr>
          <p:cNvSpPr>
            <a:spLocks noGrp="1"/>
          </p:cNvSpPr>
          <p:nvPr>
            <p:ph type="title"/>
          </p:nvPr>
        </p:nvSpPr>
        <p:spPr>
          <a:xfrm>
            <a:off x="439737" y="165100"/>
            <a:ext cx="8229600" cy="1143000"/>
          </a:xfrm>
        </p:spPr>
        <p:txBody>
          <a:bodyPr/>
          <a:lstStyle/>
          <a:p>
            <a:r>
              <a:rPr lang="nl-NL" dirty="0">
                <a:solidFill>
                  <a:srgbClr val="0000FF"/>
                </a:solidFill>
              </a:rPr>
              <a:t>Focus op moed of bewondering</a:t>
            </a:r>
          </a:p>
        </p:txBody>
      </p:sp>
      <p:sp>
        <p:nvSpPr>
          <p:cNvPr id="8" name="Rechthoek 7">
            <a:extLst>
              <a:ext uri="{FF2B5EF4-FFF2-40B4-BE49-F238E27FC236}">
                <a16:creationId xmlns:a16="http://schemas.microsoft.com/office/drawing/2014/main" id="{D5ED3F84-1033-4C60-A3B2-8A0D4B7D9A76}"/>
              </a:ext>
            </a:extLst>
          </p:cNvPr>
          <p:cNvSpPr/>
          <p:nvPr/>
        </p:nvSpPr>
        <p:spPr>
          <a:xfrm>
            <a:off x="251520" y="2194887"/>
            <a:ext cx="4176464" cy="3970318"/>
          </a:xfrm>
          <a:prstGeom prst="rect">
            <a:avLst/>
          </a:prstGeom>
        </p:spPr>
        <p:txBody>
          <a:bodyPr wrap="square">
            <a:spAutoFit/>
          </a:bodyPr>
          <a:lstStyle/>
          <a:p>
            <a:br>
              <a:rPr lang="nl-NL" dirty="0">
                <a:solidFill>
                  <a:srgbClr val="0000FF"/>
                </a:solidFill>
              </a:rPr>
            </a:br>
            <a:r>
              <a:rPr lang="nl-NL" dirty="0">
                <a:solidFill>
                  <a:srgbClr val="0000FF"/>
                </a:solidFill>
              </a:rPr>
              <a:t>Als je dat vergelijkt met angst voor honden. (lateraal </a:t>
            </a:r>
            <a:r>
              <a:rPr lang="nl-NL" dirty="0" err="1">
                <a:solidFill>
                  <a:srgbClr val="0000FF"/>
                </a:solidFill>
              </a:rPr>
              <a:t>chunk</a:t>
            </a:r>
            <a:r>
              <a:rPr lang="nl-NL" dirty="0">
                <a:solidFill>
                  <a:srgbClr val="0000FF"/>
                </a:solidFill>
              </a:rPr>
              <a:t>). </a:t>
            </a:r>
          </a:p>
          <a:p>
            <a:r>
              <a:rPr lang="nl-NL" dirty="0">
                <a:solidFill>
                  <a:srgbClr val="0000FF"/>
                </a:solidFill>
              </a:rPr>
              <a:t>Mensen die ooit gebeten zijn door een hond, kunnen angstig zijn dat dit weer gebeurt. </a:t>
            </a:r>
          </a:p>
          <a:p>
            <a:r>
              <a:rPr lang="nl-NL" dirty="0">
                <a:solidFill>
                  <a:srgbClr val="0000FF"/>
                </a:solidFill>
              </a:rPr>
              <a:t>Het is daarom goed om dit zo functioneel te houden. </a:t>
            </a:r>
          </a:p>
          <a:p>
            <a:r>
              <a:rPr lang="nl-NL" dirty="0">
                <a:solidFill>
                  <a:srgbClr val="0000FF"/>
                </a:solidFill>
              </a:rPr>
              <a:t>Maak de context zo specifiek mogelijk. </a:t>
            </a:r>
          </a:p>
          <a:p>
            <a:r>
              <a:rPr lang="nl-NL" dirty="0">
                <a:solidFill>
                  <a:srgbClr val="0000FF"/>
                </a:solidFill>
              </a:rPr>
              <a:t>Bijvoorbeeld: </a:t>
            </a:r>
          </a:p>
          <a:p>
            <a:r>
              <a:rPr lang="nl-NL" dirty="0">
                <a:solidFill>
                  <a:srgbClr val="0000FF"/>
                </a:solidFill>
              </a:rPr>
              <a:t>Ik wil voorzichtig zijn met een hond van die en die grootte, van dat ras, als deze niet aan de lijn is, als ik hard loop, in de natuur, etc.</a:t>
            </a:r>
          </a:p>
        </p:txBody>
      </p:sp>
      <p:sp>
        <p:nvSpPr>
          <p:cNvPr id="9" name="Rechthoek 8">
            <a:extLst>
              <a:ext uri="{FF2B5EF4-FFF2-40B4-BE49-F238E27FC236}">
                <a16:creationId xmlns:a16="http://schemas.microsoft.com/office/drawing/2014/main" id="{9C49126C-5B17-4FC4-8F86-A80D1D1ED0DC}"/>
              </a:ext>
            </a:extLst>
          </p:cNvPr>
          <p:cNvSpPr/>
          <p:nvPr/>
        </p:nvSpPr>
        <p:spPr>
          <a:xfrm>
            <a:off x="251520" y="1309746"/>
            <a:ext cx="7475311" cy="646331"/>
          </a:xfrm>
          <a:prstGeom prst="rect">
            <a:avLst/>
          </a:prstGeom>
        </p:spPr>
        <p:txBody>
          <a:bodyPr wrap="square">
            <a:spAutoFit/>
          </a:bodyPr>
          <a:lstStyle/>
          <a:p>
            <a:r>
              <a:rPr lang="nl-NL" dirty="0">
                <a:solidFill>
                  <a:srgbClr val="0000FF"/>
                </a:solidFill>
              </a:rPr>
              <a:t>Angst voor spinnen is een mooi voorbeeld van een niet-functionele angst, die wordt overgedragen van moeder op kind, (of van een pestend broertje).</a:t>
            </a:r>
            <a:endParaRPr lang="nl-NL" dirty="0"/>
          </a:p>
        </p:txBody>
      </p:sp>
    </p:spTree>
    <p:extLst>
      <p:ext uri="{BB962C8B-B14F-4D97-AF65-F5344CB8AC3E}">
        <p14:creationId xmlns:p14="http://schemas.microsoft.com/office/powerpoint/2010/main" val="187751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49"/>
                                        </p:tgtEl>
                                        <p:attrNameLst>
                                          <p:attrName>style.visibility</p:attrName>
                                        </p:attrNameLst>
                                      </p:cBhvr>
                                      <p:to>
                                        <p:strVal val="visible"/>
                                      </p:to>
                                    </p:set>
                                    <p:anim calcmode="lin" valueType="num">
                                      <p:cBhvr additive="base">
                                        <p:cTn id="13" dur="500" fill="hold"/>
                                        <p:tgtEl>
                                          <p:spTgt spid="2049"/>
                                        </p:tgtEl>
                                        <p:attrNameLst>
                                          <p:attrName>ppt_x</p:attrName>
                                        </p:attrNameLst>
                                      </p:cBhvr>
                                      <p:tavLst>
                                        <p:tav tm="0">
                                          <p:val>
                                            <p:strVal val="0-#ppt_w/2"/>
                                          </p:val>
                                        </p:tav>
                                        <p:tav tm="100000">
                                          <p:val>
                                            <p:strVal val="#ppt_x"/>
                                          </p:val>
                                        </p:tav>
                                      </p:tavLst>
                                    </p:anim>
                                    <p:anim calcmode="lin" valueType="num">
                                      <p:cBhvr additive="base">
                                        <p:cTn id="14" dur="500" fill="hold"/>
                                        <p:tgtEl>
                                          <p:spTgt spid="20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additive="base">
                                        <p:cTn id="43"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xEl>
                                              <p:pRg st="5" end="5"/>
                                            </p:txEl>
                                          </p:spTgt>
                                        </p:tgtEl>
                                        <p:attrNameLst>
                                          <p:attrName>style.visibility</p:attrName>
                                        </p:attrNameLst>
                                      </p:cBhvr>
                                      <p:to>
                                        <p:strVal val="visible"/>
                                      </p:to>
                                    </p:set>
                                    <p:anim calcmode="lin" valueType="num">
                                      <p:cBhvr additive="base">
                                        <p:cTn id="49"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8C4231-58AF-4486-AAA2-307A306A4CED}"/>
              </a:ext>
            </a:extLst>
          </p:cNvPr>
          <p:cNvSpPr>
            <a:spLocks noGrp="1"/>
          </p:cNvSpPr>
          <p:nvPr>
            <p:ph type="title"/>
          </p:nvPr>
        </p:nvSpPr>
        <p:spPr/>
        <p:txBody>
          <a:bodyPr/>
          <a:lstStyle/>
          <a:p>
            <a:r>
              <a:rPr lang="nl-NL" dirty="0">
                <a:solidFill>
                  <a:srgbClr val="0000FF"/>
                </a:solidFill>
              </a:rPr>
              <a:t>De kaart is niet …….</a:t>
            </a:r>
          </a:p>
        </p:txBody>
      </p:sp>
      <p:sp>
        <p:nvSpPr>
          <p:cNvPr id="3" name="Tijdelijke aanduiding voor inhoud 2">
            <a:extLst>
              <a:ext uri="{FF2B5EF4-FFF2-40B4-BE49-F238E27FC236}">
                <a16:creationId xmlns:a16="http://schemas.microsoft.com/office/drawing/2014/main" id="{B72BCC34-D9BF-45EC-8B75-CA79FEB1523E}"/>
              </a:ext>
            </a:extLst>
          </p:cNvPr>
          <p:cNvSpPr>
            <a:spLocks noGrp="1"/>
          </p:cNvSpPr>
          <p:nvPr>
            <p:ph idx="1"/>
          </p:nvPr>
        </p:nvSpPr>
        <p:spPr/>
        <p:txBody>
          <a:bodyPr>
            <a:normAutofit fontScale="85000" lnSpcReduction="10000"/>
          </a:bodyPr>
          <a:lstStyle/>
          <a:p>
            <a:r>
              <a:rPr lang="nl-NL" dirty="0">
                <a:solidFill>
                  <a:srgbClr val="0000FF"/>
                </a:solidFill>
              </a:rPr>
              <a:t>De kaart is niet het gebied geldt hier heel sterk. Er is in Nederland nooit iemand door een spinnenbeet omgekomen. En ook in de tropen zijn er maar weinig ernstige spinnenbeten. Vooral sinds er tegengif is voor die enkele soorten die gevaarlijk waren zijn er heel weinig gevallen van gevaar door spinnenbeten bekend.</a:t>
            </a:r>
          </a:p>
          <a:p>
            <a:r>
              <a:rPr lang="nl-NL" dirty="0">
                <a:solidFill>
                  <a:srgbClr val="0000FF"/>
                </a:solidFill>
              </a:rPr>
              <a:t>Hoe kom je van deze niet functionele angst voor spinnen af?</a:t>
            </a:r>
          </a:p>
          <a:p>
            <a:r>
              <a:rPr lang="nl-NL" dirty="0">
                <a:solidFill>
                  <a:srgbClr val="0000FF"/>
                </a:solidFill>
              </a:rPr>
              <a:t>Maak van een beperkende overtuiging een versterkende door het veranderen van submodaliteiten.</a:t>
            </a:r>
          </a:p>
          <a:p>
            <a:endParaRPr lang="nl-NL" dirty="0">
              <a:solidFill>
                <a:srgbClr val="0000FF"/>
              </a:solidFill>
            </a:endParaRPr>
          </a:p>
        </p:txBody>
      </p:sp>
    </p:spTree>
    <p:extLst>
      <p:ext uri="{BB962C8B-B14F-4D97-AF65-F5344CB8AC3E}">
        <p14:creationId xmlns:p14="http://schemas.microsoft.com/office/powerpoint/2010/main" val="394836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43283-AD69-4A17-96E5-9D429BE61019}"/>
              </a:ext>
            </a:extLst>
          </p:cNvPr>
          <p:cNvSpPr>
            <a:spLocks noGrp="1"/>
          </p:cNvSpPr>
          <p:nvPr>
            <p:ph type="title"/>
          </p:nvPr>
        </p:nvSpPr>
        <p:spPr>
          <a:xfrm>
            <a:off x="457200" y="116632"/>
            <a:ext cx="8229600" cy="634082"/>
          </a:xfrm>
        </p:spPr>
        <p:txBody>
          <a:bodyPr>
            <a:normAutofit fontScale="90000"/>
          </a:bodyPr>
          <a:lstStyle/>
          <a:p>
            <a:r>
              <a:rPr lang="nl-NL" dirty="0">
                <a:solidFill>
                  <a:srgbClr val="0000FF"/>
                </a:solidFill>
              </a:rPr>
              <a:t>Van angst naar bewondering</a:t>
            </a:r>
          </a:p>
        </p:txBody>
      </p:sp>
      <p:sp>
        <p:nvSpPr>
          <p:cNvPr id="3" name="Tijdelijke aanduiding voor inhoud 2">
            <a:extLst>
              <a:ext uri="{FF2B5EF4-FFF2-40B4-BE49-F238E27FC236}">
                <a16:creationId xmlns:a16="http://schemas.microsoft.com/office/drawing/2014/main" id="{37303FCE-732C-49AC-8798-AE3CD21BCCBE}"/>
              </a:ext>
            </a:extLst>
          </p:cNvPr>
          <p:cNvSpPr>
            <a:spLocks noGrp="1"/>
          </p:cNvSpPr>
          <p:nvPr>
            <p:ph idx="1"/>
          </p:nvPr>
        </p:nvSpPr>
        <p:spPr>
          <a:xfrm>
            <a:off x="179512" y="927792"/>
            <a:ext cx="8860038" cy="6029599"/>
          </a:xfrm>
        </p:spPr>
        <p:txBody>
          <a:bodyPr>
            <a:normAutofit/>
          </a:bodyPr>
          <a:lstStyle/>
          <a:p>
            <a:pPr marL="514350" indent="-514350">
              <a:buFont typeface="+mj-lt"/>
              <a:buAutoNum type="arabicPeriod"/>
            </a:pPr>
            <a:r>
              <a:rPr lang="nl-NL" sz="1600" dirty="0">
                <a:solidFill>
                  <a:srgbClr val="0000FF"/>
                </a:solidFill>
              </a:rPr>
              <a:t>Sluit je ogen en stel je een grote spin voor waarbij je je angstig voelt.</a:t>
            </a:r>
          </a:p>
          <a:p>
            <a:pPr marL="514350" indent="-514350">
              <a:buFont typeface="+mj-lt"/>
              <a:buAutoNum type="arabicPeriod"/>
            </a:pPr>
            <a:r>
              <a:rPr lang="nl-NL" sz="1600" dirty="0">
                <a:solidFill>
                  <a:srgbClr val="0000FF"/>
                </a:solidFill>
              </a:rPr>
              <a:t>Merk op welke kleuren je ziet, welke bewegingen je ziet, dat je zelf ook in het plaatje staat. Herken die angst.</a:t>
            </a:r>
          </a:p>
          <a:p>
            <a:pPr marL="514350" indent="-514350">
              <a:buFont typeface="+mj-lt"/>
              <a:buAutoNum type="arabicPeriod"/>
            </a:pPr>
            <a:r>
              <a:rPr lang="nl-NL" sz="1600" dirty="0">
                <a:solidFill>
                  <a:srgbClr val="0000FF"/>
                </a:solidFill>
              </a:rPr>
              <a:t>Kijk als het ware naar je angst.</a:t>
            </a:r>
          </a:p>
          <a:p>
            <a:pPr marL="514350" indent="-514350">
              <a:buFont typeface="+mj-lt"/>
              <a:buAutoNum type="arabicPeriod"/>
            </a:pPr>
            <a:r>
              <a:rPr lang="nl-NL" sz="1600" dirty="0">
                <a:solidFill>
                  <a:srgbClr val="0000FF"/>
                </a:solidFill>
              </a:rPr>
              <a:t>Zet de angst links naast je neer.</a:t>
            </a:r>
          </a:p>
          <a:p>
            <a:pPr marL="514350" indent="-514350">
              <a:buFont typeface="+mj-lt"/>
              <a:buAutoNum type="arabicPeriod"/>
            </a:pPr>
            <a:r>
              <a:rPr lang="nl-NL" sz="1600" dirty="0">
                <a:solidFill>
                  <a:srgbClr val="0000FF"/>
                </a:solidFill>
              </a:rPr>
              <a:t>Je hebt die angst wel, maar je bent die angst niet, maar je bent jezelf, een waardevol persoon die zelf kan beslissen over waar je angstig voor wilt worden.</a:t>
            </a:r>
          </a:p>
          <a:p>
            <a:pPr marL="514350" indent="-514350">
              <a:buFont typeface="+mj-lt"/>
              <a:buAutoNum type="arabicPeriod"/>
            </a:pPr>
            <a:r>
              <a:rPr lang="nl-NL" sz="1600" dirty="0">
                <a:solidFill>
                  <a:srgbClr val="0000FF"/>
                </a:solidFill>
              </a:rPr>
              <a:t>Kijk nu naar rechts en zie hoe je kunt zijn zonder die angst voor spinnen.</a:t>
            </a:r>
          </a:p>
          <a:p>
            <a:pPr marL="514350" indent="-514350">
              <a:buFont typeface="+mj-lt"/>
              <a:buAutoNum type="arabicPeriod"/>
            </a:pPr>
            <a:r>
              <a:rPr lang="nl-NL" sz="1600" dirty="0">
                <a:solidFill>
                  <a:srgbClr val="0000FF"/>
                </a:solidFill>
              </a:rPr>
              <a:t>Wordt je er bewust van dat spinnen interessante diertjes zijn die een zeer kunstig web kunnen spinnen, van een zeer krachtig materiaal.</a:t>
            </a:r>
          </a:p>
          <a:p>
            <a:pPr marL="514350" indent="-514350">
              <a:buFont typeface="+mj-lt"/>
              <a:buAutoNum type="arabicPeriod"/>
            </a:pPr>
            <a:r>
              <a:rPr lang="nl-NL" sz="1600" dirty="0">
                <a:solidFill>
                  <a:srgbClr val="0000FF"/>
                </a:solidFill>
              </a:rPr>
              <a:t>Kijk nu weer naar links en maak er een plaatje van waar je uit stapt.</a:t>
            </a:r>
          </a:p>
          <a:p>
            <a:pPr marL="514350" indent="-514350">
              <a:buFont typeface="+mj-lt"/>
              <a:buAutoNum type="arabicPeriod"/>
            </a:pPr>
            <a:r>
              <a:rPr lang="nl-NL" sz="1600" dirty="0">
                <a:solidFill>
                  <a:srgbClr val="0000FF"/>
                </a:solidFill>
              </a:rPr>
              <a:t>Zet het verder van je af, maak het kleiner, maak het grijzer, met weinig contrast, zet het nog verder weg en duw het tenslotte in de wolken, naar waar je het laat verdwijnen.</a:t>
            </a:r>
          </a:p>
          <a:p>
            <a:pPr marL="514350" indent="-514350">
              <a:buFont typeface="+mj-lt"/>
              <a:buAutoNum type="arabicPeriod"/>
            </a:pPr>
            <a:r>
              <a:rPr lang="nl-NL" sz="1600" dirty="0">
                <a:solidFill>
                  <a:srgbClr val="0000FF"/>
                </a:solidFill>
              </a:rPr>
              <a:t>Kijk nu naar rechts naar wie je bent zonder deze angst, maar met bewondering voor deze wonderlijke wezens, die van die hele kleine pootjes hebben die je zouden kunnen strelen als ze over je hand lopen.</a:t>
            </a:r>
          </a:p>
          <a:p>
            <a:pPr marL="514350" indent="-514350">
              <a:buFont typeface="+mj-lt"/>
              <a:buAutoNum type="arabicPeriod"/>
            </a:pPr>
            <a:r>
              <a:rPr lang="nl-NL" sz="1600" dirty="0">
                <a:solidFill>
                  <a:srgbClr val="0000FF"/>
                </a:solidFill>
              </a:rPr>
              <a:t>Voel die bewondering van binnen en laat deze groter worden.</a:t>
            </a:r>
          </a:p>
          <a:p>
            <a:pPr marL="514350" indent="-514350">
              <a:buFont typeface="+mj-lt"/>
              <a:buAutoNum type="arabicPeriod"/>
            </a:pPr>
            <a:r>
              <a:rPr lang="nl-NL" sz="1600" dirty="0">
                <a:solidFill>
                  <a:srgbClr val="0000FF"/>
                </a:solidFill>
              </a:rPr>
              <a:t>Maak het plaatje langzaam kleuriger, met meer contrast en haal het dichter bij, ga er in staan en doe wat je fijn vindt om met deze spin te doen, bijv. vol bewondering naar het web te kijken.</a:t>
            </a:r>
          </a:p>
          <a:p>
            <a:pPr marL="514350" indent="-514350">
              <a:buFont typeface="+mj-lt"/>
              <a:buAutoNum type="arabicPeriod"/>
            </a:pPr>
            <a:r>
              <a:rPr lang="nl-NL" sz="1600" dirty="0">
                <a:solidFill>
                  <a:srgbClr val="0000FF"/>
                </a:solidFill>
              </a:rPr>
              <a:t>Als je wilt testen hoe goed deze techniek gewerkt heeft, kun je een spinnenweb opzoeken en de bewondering toelaten.</a:t>
            </a:r>
          </a:p>
          <a:p>
            <a:pPr marL="514350" indent="-514350">
              <a:buFont typeface="+mj-lt"/>
              <a:buAutoNum type="arabicPeriod"/>
            </a:pPr>
            <a:endParaRPr lang="nl-NL" sz="1600" dirty="0">
              <a:solidFill>
                <a:srgbClr val="0000FF"/>
              </a:solidFill>
            </a:endParaRPr>
          </a:p>
        </p:txBody>
      </p:sp>
      <p:pic>
        <p:nvPicPr>
          <p:cNvPr id="5122" name="Picture 2" descr="L’araignée et sa belle toile | ~ En toute simplicité">
            <a:extLst>
              <a:ext uri="{FF2B5EF4-FFF2-40B4-BE49-F238E27FC236}">
                <a16:creationId xmlns:a16="http://schemas.microsoft.com/office/drawing/2014/main" id="{D5B6FE9C-DE87-4C00-B111-9B1A7FF4E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848233"/>
            <a:ext cx="5934308" cy="531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71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122"/>
                                        </p:tgtEl>
                                        <p:attrNameLst>
                                          <p:attrName>style.visibility</p:attrName>
                                        </p:attrNameLst>
                                      </p:cBhvr>
                                      <p:to>
                                        <p:strVal val="visible"/>
                                      </p:to>
                                    </p:set>
                                    <p:anim calcmode="lin" valueType="num">
                                      <p:cBhvr additive="base">
                                        <p:cTn id="91" dur="500" fill="hold"/>
                                        <p:tgtEl>
                                          <p:spTgt spid="5122"/>
                                        </p:tgtEl>
                                        <p:attrNameLst>
                                          <p:attrName>ppt_x</p:attrName>
                                        </p:attrNameLst>
                                      </p:cBhvr>
                                      <p:tavLst>
                                        <p:tav tm="0">
                                          <p:val>
                                            <p:strVal val="#ppt_x"/>
                                          </p:val>
                                        </p:tav>
                                        <p:tav tm="100000">
                                          <p:val>
                                            <p:strVal val="#ppt_x"/>
                                          </p:val>
                                        </p:tav>
                                      </p:tavLst>
                                    </p:anim>
                                    <p:anim calcmode="lin" valueType="num">
                                      <p:cBhvr additive="base">
                                        <p:cTn id="9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03624-48FB-4417-9402-010DF8AAEE2D}"/>
              </a:ext>
            </a:extLst>
          </p:cNvPr>
          <p:cNvSpPr>
            <a:spLocks noGrp="1"/>
          </p:cNvSpPr>
          <p:nvPr>
            <p:ph type="title"/>
          </p:nvPr>
        </p:nvSpPr>
        <p:spPr>
          <a:xfrm>
            <a:off x="457200" y="274638"/>
            <a:ext cx="8229600" cy="1426170"/>
          </a:xfrm>
        </p:spPr>
        <p:txBody>
          <a:bodyPr>
            <a:normAutofit fontScale="90000"/>
          </a:bodyPr>
          <a:lstStyle/>
          <a:p>
            <a:r>
              <a:rPr lang="nl-NL" dirty="0">
                <a:solidFill>
                  <a:srgbClr val="0000FF"/>
                </a:solidFill>
              </a:rPr>
              <a:t>Zo ga je met je angst om: verander de submodaliteiten</a:t>
            </a:r>
          </a:p>
        </p:txBody>
      </p:sp>
      <p:pic>
        <p:nvPicPr>
          <p:cNvPr id="4098" name="Picture 2">
            <a:extLst>
              <a:ext uri="{FF2B5EF4-FFF2-40B4-BE49-F238E27FC236}">
                <a16:creationId xmlns:a16="http://schemas.microsoft.com/office/drawing/2014/main" id="{4CC21577-4D00-4E01-B0EA-9CAADEADDE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59" r="51031"/>
          <a:stretch/>
        </p:blipFill>
        <p:spPr bwMode="auto">
          <a:xfrm>
            <a:off x="0" y="3088472"/>
            <a:ext cx="4477753" cy="36908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9DFAED0-8FC8-4673-A82E-B60FF9E10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894" t="31128" r="6144" b="46054"/>
          <a:stretch/>
        </p:blipFill>
        <p:spPr bwMode="auto">
          <a:xfrm>
            <a:off x="6497053" y="1700807"/>
            <a:ext cx="1368153" cy="1008112"/>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F005DA92-D637-4BF0-9A95-03D7CC90A15A}"/>
              </a:ext>
            </a:extLst>
          </p:cNvPr>
          <p:cNvPicPr>
            <a:picLocks noChangeAspect="1"/>
          </p:cNvPicPr>
          <p:nvPr/>
        </p:nvPicPr>
        <p:blipFill>
          <a:blip r:embed="rId3"/>
          <a:stretch>
            <a:fillRect/>
          </a:stretch>
        </p:blipFill>
        <p:spPr>
          <a:xfrm>
            <a:off x="4477753" y="2420888"/>
            <a:ext cx="2019300" cy="1419225"/>
          </a:xfrm>
          <a:prstGeom prst="rect">
            <a:avLst/>
          </a:prstGeom>
        </p:spPr>
      </p:pic>
      <p:pic>
        <p:nvPicPr>
          <p:cNvPr id="4100" name="Picture 4">
            <a:extLst>
              <a:ext uri="{FF2B5EF4-FFF2-40B4-BE49-F238E27FC236}">
                <a16:creationId xmlns:a16="http://schemas.microsoft.com/office/drawing/2014/main" id="{8DE51BB8-1BFF-44AA-8815-ADC39C13FA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986" t="12432" r="4055" b="77182"/>
          <a:stretch/>
        </p:blipFill>
        <p:spPr bwMode="auto">
          <a:xfrm>
            <a:off x="8016365" y="1471393"/>
            <a:ext cx="636364" cy="4588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69811011-224A-4F67-A40F-03D7F1B693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481" r="-807" b="97266"/>
          <a:stretch/>
        </p:blipFill>
        <p:spPr bwMode="auto">
          <a:xfrm>
            <a:off x="8708127" y="1185394"/>
            <a:ext cx="387857" cy="154030"/>
          </a:xfrm>
          <a:prstGeom prst="rect">
            <a:avLst/>
          </a:prstGeom>
          <a:noFill/>
          <a:extLst>
            <a:ext uri="{909E8E84-426E-40DD-AFC4-6F175D3DCCD1}">
              <a14:hiddenFill xmlns:a14="http://schemas.microsoft.com/office/drawing/2010/main">
                <a:solidFill>
                  <a:srgbClr val="FFFFFF"/>
                </a:solidFill>
              </a14:hiddenFill>
            </a:ext>
          </a:extLst>
        </p:spPr>
      </p:pic>
      <p:sp>
        <p:nvSpPr>
          <p:cNvPr id="9" name="Pijl: rechts 8">
            <a:extLst>
              <a:ext uri="{FF2B5EF4-FFF2-40B4-BE49-F238E27FC236}">
                <a16:creationId xmlns:a16="http://schemas.microsoft.com/office/drawing/2014/main" id="{1BDC4CD8-45F9-4EB7-9B7D-EB8B7C34BEBD}"/>
              </a:ext>
            </a:extLst>
          </p:cNvPr>
          <p:cNvSpPr/>
          <p:nvPr/>
        </p:nvSpPr>
        <p:spPr>
          <a:xfrm rot="18808041">
            <a:off x="4303202" y="4272161"/>
            <a:ext cx="1686771" cy="5760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 rechts 12">
            <a:extLst>
              <a:ext uri="{FF2B5EF4-FFF2-40B4-BE49-F238E27FC236}">
                <a16:creationId xmlns:a16="http://schemas.microsoft.com/office/drawing/2014/main" id="{14138ED5-8B59-4671-8DE5-1F24356DFF2A}"/>
              </a:ext>
            </a:extLst>
          </p:cNvPr>
          <p:cNvSpPr/>
          <p:nvPr/>
        </p:nvSpPr>
        <p:spPr>
          <a:xfrm rot="18808041">
            <a:off x="6471623" y="2751060"/>
            <a:ext cx="885065" cy="5080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 rechts 13">
            <a:extLst>
              <a:ext uri="{FF2B5EF4-FFF2-40B4-BE49-F238E27FC236}">
                <a16:creationId xmlns:a16="http://schemas.microsoft.com/office/drawing/2014/main" id="{41ED5497-B7AB-4CE8-8D72-3642BE51B03A}"/>
              </a:ext>
            </a:extLst>
          </p:cNvPr>
          <p:cNvSpPr/>
          <p:nvPr/>
        </p:nvSpPr>
        <p:spPr>
          <a:xfrm rot="18808041">
            <a:off x="7857001" y="1944217"/>
            <a:ext cx="460432" cy="366231"/>
          </a:xfrm>
          <a:prstGeom prst="rightArrow">
            <a:avLst>
              <a:gd name="adj1" fmla="val 42784"/>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 rechts 14">
            <a:extLst>
              <a:ext uri="{FF2B5EF4-FFF2-40B4-BE49-F238E27FC236}">
                <a16:creationId xmlns:a16="http://schemas.microsoft.com/office/drawing/2014/main" id="{59D7CB9F-8170-4F1C-9B41-089A740CD045}"/>
              </a:ext>
            </a:extLst>
          </p:cNvPr>
          <p:cNvSpPr/>
          <p:nvPr/>
        </p:nvSpPr>
        <p:spPr>
          <a:xfrm rot="18808041">
            <a:off x="8612874" y="1390921"/>
            <a:ext cx="300932" cy="229799"/>
          </a:xfrm>
          <a:prstGeom prst="rightArrow">
            <a:avLst>
              <a:gd name="adj1" fmla="val 42784"/>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5447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00"/>
                                        </p:tgtEl>
                                        <p:attrNameLst>
                                          <p:attrName>style.visibility</p:attrName>
                                        </p:attrNameLst>
                                      </p:cBhvr>
                                      <p:to>
                                        <p:strVal val="visible"/>
                                      </p:to>
                                    </p:set>
                                    <p:anim calcmode="lin" valueType="num">
                                      <p:cBhvr additive="base">
                                        <p:cTn id="43" dur="500" fill="hold"/>
                                        <p:tgtEl>
                                          <p:spTgt spid="4100"/>
                                        </p:tgtEl>
                                        <p:attrNameLst>
                                          <p:attrName>ppt_x</p:attrName>
                                        </p:attrNameLst>
                                      </p:cBhvr>
                                      <p:tavLst>
                                        <p:tav tm="0">
                                          <p:val>
                                            <p:strVal val="#ppt_x"/>
                                          </p:val>
                                        </p:tav>
                                        <p:tav tm="100000">
                                          <p:val>
                                            <p:strVal val="#ppt_x"/>
                                          </p:val>
                                        </p:tav>
                                      </p:tavLst>
                                    </p:anim>
                                    <p:anim calcmode="lin" valueType="num">
                                      <p:cBhvr additive="base">
                                        <p:cTn id="4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102"/>
                                        </p:tgtEl>
                                        <p:attrNameLst>
                                          <p:attrName>style.visibility</p:attrName>
                                        </p:attrNameLst>
                                      </p:cBhvr>
                                      <p:to>
                                        <p:strVal val="visible"/>
                                      </p:to>
                                    </p:set>
                                    <p:anim calcmode="lin" valueType="num">
                                      <p:cBhvr additive="base">
                                        <p:cTn id="55" dur="500" fill="hold"/>
                                        <p:tgtEl>
                                          <p:spTgt spid="4102"/>
                                        </p:tgtEl>
                                        <p:attrNameLst>
                                          <p:attrName>ppt_x</p:attrName>
                                        </p:attrNameLst>
                                      </p:cBhvr>
                                      <p:tavLst>
                                        <p:tav tm="0">
                                          <p:val>
                                            <p:strVal val="#ppt_x"/>
                                          </p:val>
                                        </p:tav>
                                        <p:tav tm="100000">
                                          <p:val>
                                            <p:strVal val="#ppt_x"/>
                                          </p:val>
                                        </p:tav>
                                      </p:tavLst>
                                    </p:anim>
                                    <p:anim calcmode="lin" valueType="num">
                                      <p:cBhvr additive="base">
                                        <p:cTn id="56"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7AE3EC-DA23-480B-930B-2B8146D9066C}"/>
              </a:ext>
            </a:extLst>
          </p:cNvPr>
          <p:cNvSpPr>
            <a:spLocks noGrp="1"/>
          </p:cNvSpPr>
          <p:nvPr>
            <p:ph type="title"/>
          </p:nvPr>
        </p:nvSpPr>
        <p:spPr>
          <a:xfrm>
            <a:off x="457200" y="16315"/>
            <a:ext cx="8229600" cy="1143000"/>
          </a:xfrm>
        </p:spPr>
        <p:txBody>
          <a:bodyPr/>
          <a:lstStyle/>
          <a:p>
            <a:r>
              <a:rPr lang="nl-NL" b="1" dirty="0">
                <a:solidFill>
                  <a:srgbClr val="0000FF"/>
                </a:solidFill>
              </a:rPr>
              <a:t>Angst voor corona </a:t>
            </a:r>
          </a:p>
        </p:txBody>
      </p:sp>
      <p:sp>
        <p:nvSpPr>
          <p:cNvPr id="5" name="Pijl: rechts 4">
            <a:extLst>
              <a:ext uri="{FF2B5EF4-FFF2-40B4-BE49-F238E27FC236}">
                <a16:creationId xmlns:a16="http://schemas.microsoft.com/office/drawing/2014/main" id="{28A024F7-F092-4F05-926A-80B0CFE05DC6}"/>
              </a:ext>
            </a:extLst>
          </p:cNvPr>
          <p:cNvSpPr/>
          <p:nvPr/>
        </p:nvSpPr>
        <p:spPr>
          <a:xfrm rot="18808041">
            <a:off x="3837771" y="4478296"/>
            <a:ext cx="1686771" cy="5760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Pijl: rechts 5">
            <a:extLst>
              <a:ext uri="{FF2B5EF4-FFF2-40B4-BE49-F238E27FC236}">
                <a16:creationId xmlns:a16="http://schemas.microsoft.com/office/drawing/2014/main" id="{B31CA752-3964-4D8B-AECD-51BEFC3C8354}"/>
              </a:ext>
            </a:extLst>
          </p:cNvPr>
          <p:cNvSpPr/>
          <p:nvPr/>
        </p:nvSpPr>
        <p:spPr>
          <a:xfrm rot="18808041">
            <a:off x="6471623" y="2751060"/>
            <a:ext cx="885065" cy="50804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rechts 6">
            <a:extLst>
              <a:ext uri="{FF2B5EF4-FFF2-40B4-BE49-F238E27FC236}">
                <a16:creationId xmlns:a16="http://schemas.microsoft.com/office/drawing/2014/main" id="{C6C2DC45-380A-4526-A30B-4F0620DB3DFF}"/>
              </a:ext>
            </a:extLst>
          </p:cNvPr>
          <p:cNvSpPr/>
          <p:nvPr/>
        </p:nvSpPr>
        <p:spPr>
          <a:xfrm rot="18808041">
            <a:off x="7857001" y="1944217"/>
            <a:ext cx="460432" cy="366231"/>
          </a:xfrm>
          <a:prstGeom prst="rightArrow">
            <a:avLst>
              <a:gd name="adj1" fmla="val 42784"/>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rechts 7">
            <a:extLst>
              <a:ext uri="{FF2B5EF4-FFF2-40B4-BE49-F238E27FC236}">
                <a16:creationId xmlns:a16="http://schemas.microsoft.com/office/drawing/2014/main" id="{77EAB74D-EFAC-4470-8DEE-E322D2E7B7A9}"/>
              </a:ext>
            </a:extLst>
          </p:cNvPr>
          <p:cNvSpPr/>
          <p:nvPr/>
        </p:nvSpPr>
        <p:spPr>
          <a:xfrm rot="18808041">
            <a:off x="8612874" y="1390921"/>
            <a:ext cx="300932" cy="229799"/>
          </a:xfrm>
          <a:prstGeom prst="rightArrow">
            <a:avLst>
              <a:gd name="adj1" fmla="val 42784"/>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B62F5CF6-28CE-47A5-8DFE-75FAAB75EC1E}"/>
              </a:ext>
            </a:extLst>
          </p:cNvPr>
          <p:cNvPicPr>
            <a:picLocks noChangeAspect="1"/>
          </p:cNvPicPr>
          <p:nvPr/>
        </p:nvPicPr>
        <p:blipFill>
          <a:blip r:embed="rId2">
            <a:clrChange>
              <a:clrFrom>
                <a:srgbClr val="DDFFFF"/>
              </a:clrFrom>
              <a:clrTo>
                <a:srgbClr val="DDFFFF">
                  <a:alpha val="0"/>
                </a:srgbClr>
              </a:clrTo>
            </a:clrChange>
          </a:blip>
          <a:stretch>
            <a:fillRect/>
          </a:stretch>
        </p:blipFill>
        <p:spPr>
          <a:xfrm>
            <a:off x="-20042" y="2636912"/>
            <a:ext cx="4221408" cy="4258832"/>
          </a:xfrm>
          <a:prstGeom prst="rect">
            <a:avLst/>
          </a:prstGeom>
        </p:spPr>
      </p:pic>
      <p:pic>
        <p:nvPicPr>
          <p:cNvPr id="11" name="Afbeelding 10">
            <a:extLst>
              <a:ext uri="{FF2B5EF4-FFF2-40B4-BE49-F238E27FC236}">
                <a16:creationId xmlns:a16="http://schemas.microsoft.com/office/drawing/2014/main" id="{C02917DF-A6D8-4945-AECB-B013016329C5}"/>
              </a:ext>
            </a:extLst>
          </p:cNvPr>
          <p:cNvPicPr>
            <a:picLocks noChangeAspect="1"/>
          </p:cNvPicPr>
          <p:nvPr/>
        </p:nvPicPr>
        <p:blipFill>
          <a:blip r:embed="rId3">
            <a:clrChange>
              <a:clrFrom>
                <a:srgbClr val="B4BEBE"/>
              </a:clrFrom>
              <a:clrTo>
                <a:srgbClr val="B4BEBE">
                  <a:alpha val="0"/>
                </a:srgbClr>
              </a:clrTo>
            </a:clrChange>
            <a:extLst>
              <a:ext uri="{BEBA8EAE-BF5A-486C-A8C5-ECC9F3942E4B}">
                <a14:imgProps xmlns:a14="http://schemas.microsoft.com/office/drawing/2010/main">
                  <a14:imgLayer r:embed="rId4">
                    <a14:imgEffect>
                      <a14:brightnessContrast bright="10000" contrast="-66000"/>
                    </a14:imgEffect>
                  </a14:imgLayer>
                </a14:imgProps>
              </a:ext>
            </a:extLst>
          </a:blip>
          <a:stretch>
            <a:fillRect/>
          </a:stretch>
        </p:blipFill>
        <p:spPr>
          <a:xfrm>
            <a:off x="4252629" y="1956701"/>
            <a:ext cx="2231212" cy="2250992"/>
          </a:xfrm>
          <a:prstGeom prst="rect">
            <a:avLst/>
          </a:prstGeom>
        </p:spPr>
      </p:pic>
      <p:pic>
        <p:nvPicPr>
          <p:cNvPr id="12" name="Afbeelding 11">
            <a:extLst>
              <a:ext uri="{FF2B5EF4-FFF2-40B4-BE49-F238E27FC236}">
                <a16:creationId xmlns:a16="http://schemas.microsoft.com/office/drawing/2014/main" id="{1070AE2D-C8D1-4045-8F72-283A8B15A3DD}"/>
              </a:ext>
            </a:extLst>
          </p:cNvPr>
          <p:cNvPicPr>
            <a:picLocks noChangeAspect="1"/>
          </p:cNvPicPr>
          <p:nvPr/>
        </p:nvPicPr>
        <p:blipFill>
          <a:blip r:embed="rId5">
            <a:clrChange>
              <a:clrFrom>
                <a:srgbClr val="949494"/>
              </a:clrFrom>
              <a:clrTo>
                <a:srgbClr val="949494">
                  <a:alpha val="0"/>
                </a:srgbClr>
              </a:clrTo>
            </a:clrChange>
            <a:extLst>
              <a:ext uri="{BEBA8EAE-BF5A-486C-A8C5-ECC9F3942E4B}">
                <a14:imgProps xmlns:a14="http://schemas.microsoft.com/office/drawing/2010/main">
                  <a14:imgLayer r:embed="rId4">
                    <a14:imgEffect>
                      <a14:brightnessContrast bright="30000" contrast="-86000"/>
                    </a14:imgEffect>
                  </a14:imgLayer>
                </a14:imgProps>
              </a:ext>
            </a:extLst>
          </a:blip>
          <a:stretch>
            <a:fillRect/>
          </a:stretch>
        </p:blipFill>
        <p:spPr>
          <a:xfrm>
            <a:off x="6759016" y="1563447"/>
            <a:ext cx="1113538" cy="1123410"/>
          </a:xfrm>
          <a:prstGeom prst="rect">
            <a:avLst/>
          </a:prstGeom>
        </p:spPr>
      </p:pic>
      <p:pic>
        <p:nvPicPr>
          <p:cNvPr id="13" name="Afbeelding 12">
            <a:extLst>
              <a:ext uri="{FF2B5EF4-FFF2-40B4-BE49-F238E27FC236}">
                <a16:creationId xmlns:a16="http://schemas.microsoft.com/office/drawing/2014/main" id="{9EAB434A-FBD8-424D-B53E-F5770F631341}"/>
              </a:ext>
            </a:extLst>
          </p:cNvPr>
          <p:cNvPicPr>
            <a:picLocks noChangeAspect="1"/>
          </p:cNvPicPr>
          <p:nvPr/>
        </p:nvPicPr>
        <p:blipFill>
          <a:blip r:embed="rId6">
            <a:clrChange>
              <a:clrFrom>
                <a:srgbClr val="A4A4A4"/>
              </a:clrFrom>
              <a:clrTo>
                <a:srgbClr val="A4A4A4">
                  <a:alpha val="0"/>
                </a:srgbClr>
              </a:clrTo>
            </a:clrChange>
            <a:extLst>
              <a:ext uri="{BEBA8EAE-BF5A-486C-A8C5-ECC9F3942E4B}">
                <a14:imgProps xmlns:a14="http://schemas.microsoft.com/office/drawing/2010/main">
                  <a14:imgLayer r:embed="rId4">
                    <a14:imgEffect>
                      <a14:brightnessContrast bright="70000" contrast="-77000"/>
                    </a14:imgEffect>
                  </a14:imgLayer>
                </a14:imgProps>
              </a:ext>
            </a:extLst>
          </a:blip>
          <a:stretch>
            <a:fillRect/>
          </a:stretch>
        </p:blipFill>
        <p:spPr>
          <a:xfrm>
            <a:off x="8107182" y="1483285"/>
            <a:ext cx="469256" cy="473416"/>
          </a:xfrm>
          <a:prstGeom prst="rect">
            <a:avLst/>
          </a:prstGeom>
        </p:spPr>
      </p:pic>
      <p:pic>
        <p:nvPicPr>
          <p:cNvPr id="14" name="Afbeelding 13">
            <a:extLst>
              <a:ext uri="{FF2B5EF4-FFF2-40B4-BE49-F238E27FC236}">
                <a16:creationId xmlns:a16="http://schemas.microsoft.com/office/drawing/2014/main" id="{55DE16D4-B3AE-4436-B4C2-97C84444CE11}"/>
              </a:ext>
            </a:extLst>
          </p:cNvPr>
          <p:cNvPicPr>
            <a:picLocks noChangeAspect="1"/>
          </p:cNvPicPr>
          <p:nvPr/>
        </p:nvPicPr>
        <p:blipFill>
          <a:blip r:embed="rId7">
            <a:clrChange>
              <a:clrFrom>
                <a:srgbClr val="8E8E8E"/>
              </a:clrFrom>
              <a:clrTo>
                <a:srgbClr val="8E8E8E">
                  <a:alpha val="0"/>
                </a:srgbClr>
              </a:clrTo>
            </a:clrChange>
            <a:extLst>
              <a:ext uri="{BEBA8EAE-BF5A-486C-A8C5-ECC9F3942E4B}">
                <a14:imgProps xmlns:a14="http://schemas.microsoft.com/office/drawing/2010/main">
                  <a14:imgLayer r:embed="rId4">
                    <a14:imgEffect>
                      <a14:brightnessContrast bright="87000" contrast="-90000"/>
                    </a14:imgEffect>
                  </a14:imgLayer>
                </a14:imgProps>
              </a:ext>
            </a:extLst>
          </a:blip>
          <a:stretch>
            <a:fillRect/>
          </a:stretch>
        </p:blipFill>
        <p:spPr>
          <a:xfrm>
            <a:off x="8857314" y="1130070"/>
            <a:ext cx="185855" cy="187503"/>
          </a:xfrm>
          <a:prstGeom prst="rect">
            <a:avLst/>
          </a:prstGeom>
        </p:spPr>
      </p:pic>
    </p:spTree>
    <p:extLst>
      <p:ext uri="{BB962C8B-B14F-4D97-AF65-F5344CB8AC3E}">
        <p14:creationId xmlns:p14="http://schemas.microsoft.com/office/powerpoint/2010/main" val="163821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80120"/>
          </a:xfrm>
        </p:spPr>
        <p:txBody>
          <a:bodyPr>
            <a:normAutofit fontScale="90000"/>
          </a:bodyPr>
          <a:lstStyle/>
          <a:p>
            <a:r>
              <a:rPr lang="nl-NL" dirty="0">
                <a:solidFill>
                  <a:srgbClr val="0000FF"/>
                </a:solidFill>
              </a:rPr>
              <a:t>Met mentale kracht een rietje door een aardappel slaan.</a:t>
            </a:r>
          </a:p>
        </p:txBody>
      </p:sp>
      <p:pic>
        <p:nvPicPr>
          <p:cNvPr id="4" name="Afbeelding 3" descr="rietje.jpg"/>
          <p:cNvPicPr/>
          <p:nvPr/>
        </p:nvPicPr>
        <p:blipFill>
          <a:blip r:embed="rId2" cstate="print"/>
          <a:stretch>
            <a:fillRect/>
          </a:stretch>
        </p:blipFill>
        <p:spPr>
          <a:xfrm>
            <a:off x="1618464" y="1569694"/>
            <a:ext cx="1533304" cy="3083442"/>
          </a:xfrm>
          <a:prstGeom prst="rect">
            <a:avLst/>
          </a:prstGeom>
        </p:spPr>
      </p:pic>
      <p:pic>
        <p:nvPicPr>
          <p:cNvPr id="5" name="Afbeelding 4"/>
          <p:cNvPicPr/>
          <p:nvPr/>
        </p:nvPicPr>
        <p:blipFill>
          <a:blip r:embed="rId3" cstate="print"/>
          <a:srcRect/>
          <a:stretch>
            <a:fillRect/>
          </a:stretch>
        </p:blipFill>
        <p:spPr bwMode="auto">
          <a:xfrm>
            <a:off x="0" y="4742121"/>
            <a:ext cx="3150559" cy="2115879"/>
          </a:xfrm>
          <a:prstGeom prst="rect">
            <a:avLst/>
          </a:prstGeom>
          <a:noFill/>
          <a:ln w="9525">
            <a:noFill/>
            <a:miter lim="800000"/>
            <a:headEnd/>
            <a:tailEnd/>
          </a:ln>
        </p:spPr>
      </p:pic>
      <p:pic>
        <p:nvPicPr>
          <p:cNvPr id="6" name="Afbeelding 5" descr="aardappel+rietje3.jpg"/>
          <p:cNvPicPr/>
          <p:nvPr/>
        </p:nvPicPr>
        <p:blipFill>
          <a:blip r:embed="rId4" cstate="print"/>
          <a:stretch>
            <a:fillRect/>
          </a:stretch>
        </p:blipFill>
        <p:spPr>
          <a:xfrm>
            <a:off x="5694824" y="3239374"/>
            <a:ext cx="3233243" cy="3806456"/>
          </a:xfrm>
          <a:prstGeom prst="rect">
            <a:avLst/>
          </a:prstGeom>
        </p:spPr>
      </p:pic>
      <p:sp>
        <p:nvSpPr>
          <p:cNvPr id="7" name="PIJL-RECHTS 6"/>
          <p:cNvSpPr/>
          <p:nvPr/>
        </p:nvSpPr>
        <p:spPr>
          <a:xfrm rot="5867025">
            <a:off x="229364" y="2798610"/>
            <a:ext cx="1446359" cy="10801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AED1C2F7-6017-404B-B2AE-03A1BCF068AC}"/>
              </a:ext>
            </a:extLst>
          </p:cNvPr>
          <p:cNvPicPr>
            <a:picLocks noChangeAspect="1"/>
          </p:cNvPicPr>
          <p:nvPr/>
        </p:nvPicPr>
        <p:blipFill rotWithShape="1">
          <a:blip r:embed="rId5">
            <a:clrChange>
              <a:clrFrom>
                <a:srgbClr val="FFFFFF"/>
              </a:clrFrom>
              <a:clrTo>
                <a:srgbClr val="FFFFFF">
                  <a:alpha val="0"/>
                </a:srgbClr>
              </a:clrTo>
            </a:clrChange>
          </a:blip>
          <a:srcRect b="12298"/>
          <a:stretch/>
        </p:blipFill>
        <p:spPr>
          <a:xfrm rot="17397603">
            <a:off x="1974951" y="1405860"/>
            <a:ext cx="2351215" cy="3865622"/>
          </a:xfrm>
          <a:prstGeom prst="rect">
            <a:avLst/>
          </a:prstGeom>
        </p:spPr>
      </p:pic>
      <p:sp>
        <p:nvSpPr>
          <p:cNvPr id="8" name="PIJL-RECHTS 6">
            <a:extLst>
              <a:ext uri="{FF2B5EF4-FFF2-40B4-BE49-F238E27FC236}">
                <a16:creationId xmlns:a16="http://schemas.microsoft.com/office/drawing/2014/main" id="{C9128A4F-FDBA-49EA-8C97-E15CE2A746FD}"/>
              </a:ext>
            </a:extLst>
          </p:cNvPr>
          <p:cNvSpPr/>
          <p:nvPr/>
        </p:nvSpPr>
        <p:spPr>
          <a:xfrm>
            <a:off x="3854559" y="5322584"/>
            <a:ext cx="1656184" cy="108012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zonsopgang.jpg"/>
          <p:cNvPicPr>
            <a:picLocks noGrp="1" noChangeAspect="1"/>
          </p:cNvPicPr>
          <p:nvPr>
            <p:ph idx="1"/>
          </p:nvPr>
        </p:nvPicPr>
        <p:blipFill>
          <a:blip r:embed="rId2" cstate="print"/>
          <a:stretch>
            <a:fillRect/>
          </a:stretch>
        </p:blipFill>
        <p:spPr>
          <a:xfrm>
            <a:off x="-107707" y="522"/>
            <a:ext cx="9251707" cy="6857478"/>
          </a:xfrm>
        </p:spPr>
      </p:pic>
      <p:sp>
        <p:nvSpPr>
          <p:cNvPr id="5" name="Tekstvak 4"/>
          <p:cNvSpPr txBox="1"/>
          <p:nvPr/>
        </p:nvSpPr>
        <p:spPr>
          <a:xfrm>
            <a:off x="360040" y="4919008"/>
            <a:ext cx="8676456" cy="1938992"/>
          </a:xfrm>
          <a:prstGeom prst="rect">
            <a:avLst/>
          </a:prstGeom>
          <a:noFill/>
        </p:spPr>
        <p:txBody>
          <a:bodyPr wrap="square" rtlCol="0">
            <a:spAutoFit/>
          </a:bodyPr>
          <a:lstStyle/>
          <a:p>
            <a:r>
              <a:rPr lang="nl-NL" sz="4000" dirty="0">
                <a:solidFill>
                  <a:schemeClr val="bg1"/>
                </a:solidFill>
              </a:rPr>
              <a:t>Wat neem je mee?</a:t>
            </a:r>
          </a:p>
          <a:p>
            <a:r>
              <a:rPr lang="nl-NL" sz="4000" dirty="0">
                <a:solidFill>
                  <a:schemeClr val="bg1"/>
                </a:solidFill>
              </a:rPr>
              <a:t>Wat ga je verder doen met wat je beter hebt ontwikkeld?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knowledgeoverflow.com/wp-content/uploads/2012/06/happy-smiley-4.jpg?b867b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88640"/>
            <a:ext cx="2389920" cy="2376264"/>
          </a:xfrm>
          <a:prstGeom prst="rect">
            <a:avLst/>
          </a:prstGeom>
          <a:noFill/>
        </p:spPr>
      </p:pic>
      <p:sp>
        <p:nvSpPr>
          <p:cNvPr id="17" name="PIJL-OMLAAG 16"/>
          <p:cNvSpPr/>
          <p:nvPr/>
        </p:nvSpPr>
        <p:spPr>
          <a:xfrm rot="17995293">
            <a:off x="5283749" y="41342"/>
            <a:ext cx="432048" cy="6877179"/>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OMLAAG 13"/>
          <p:cNvSpPr/>
          <p:nvPr/>
        </p:nvSpPr>
        <p:spPr>
          <a:xfrm rot="19973382">
            <a:off x="2100224" y="2492752"/>
            <a:ext cx="432048" cy="306617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OMLAAG 14"/>
          <p:cNvSpPr/>
          <p:nvPr/>
        </p:nvSpPr>
        <p:spPr>
          <a:xfrm>
            <a:off x="381903" y="2636912"/>
            <a:ext cx="432048" cy="273630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OMLAAG 15"/>
          <p:cNvSpPr/>
          <p:nvPr/>
        </p:nvSpPr>
        <p:spPr>
          <a:xfrm rot="19030909">
            <a:off x="3418862" y="1705974"/>
            <a:ext cx="432048" cy="4198274"/>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OMLAAG 17"/>
          <p:cNvSpPr/>
          <p:nvPr/>
        </p:nvSpPr>
        <p:spPr>
          <a:xfrm rot="21046863">
            <a:off x="1233540" y="2667473"/>
            <a:ext cx="432048" cy="2699031"/>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3851920" y="620688"/>
            <a:ext cx="4104456" cy="504056"/>
          </a:xfrm>
        </p:spPr>
        <p:txBody>
          <a:bodyPr>
            <a:noAutofit/>
          </a:bodyPr>
          <a:lstStyle/>
          <a:p>
            <a:r>
              <a:rPr lang="en-US" b="1" dirty="0" err="1">
                <a:solidFill>
                  <a:srgbClr val="0000FF"/>
                </a:solidFill>
              </a:rPr>
              <a:t>Zonnestraaltjes</a:t>
            </a:r>
            <a:endParaRPr lang="nl-NL" b="1" dirty="0">
              <a:solidFill>
                <a:srgbClr val="0000FF"/>
              </a:solidFill>
            </a:endParaRPr>
          </a:p>
        </p:txBody>
      </p:sp>
      <p:pic>
        <p:nvPicPr>
          <p:cNvPr id="21" name="Afbeelding 20" descr="blij 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5445224"/>
            <a:ext cx="1395966" cy="1412776"/>
          </a:xfrm>
          <a:prstGeom prst="rect">
            <a:avLst/>
          </a:prstGeom>
        </p:spPr>
      </p:pic>
      <p:pic>
        <p:nvPicPr>
          <p:cNvPr id="22" name="Afbeelding 21" descr="blij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868144" y="5445224"/>
            <a:ext cx="1581209" cy="1412776"/>
          </a:xfrm>
          <a:prstGeom prst="rect">
            <a:avLst/>
          </a:prstGeom>
        </p:spPr>
      </p:pic>
      <p:pic>
        <p:nvPicPr>
          <p:cNvPr id="23" name="Afbeelding 22" descr="blij-4.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331640" y="5445224"/>
            <a:ext cx="1332941" cy="1412776"/>
          </a:xfrm>
          <a:prstGeom prst="rect">
            <a:avLst/>
          </a:prstGeom>
        </p:spPr>
      </p:pic>
      <p:pic>
        <p:nvPicPr>
          <p:cNvPr id="24" name="Afbeelding 23" descr="blij5.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3635896" y="5445224"/>
            <a:ext cx="1130222" cy="1412776"/>
          </a:xfrm>
          <a:prstGeom prst="rect">
            <a:avLst/>
          </a:prstGeom>
        </p:spPr>
      </p:pic>
      <p:pic>
        <p:nvPicPr>
          <p:cNvPr id="25" name="Afbeelding 24" descr="blij-gezicht 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7784" y="5445224"/>
            <a:ext cx="1061705" cy="1412776"/>
          </a:xfrm>
          <a:prstGeom prst="rect">
            <a:avLst/>
          </a:prstGeom>
        </p:spPr>
      </p:pic>
      <p:sp>
        <p:nvSpPr>
          <p:cNvPr id="27" name="PIJL-OMLAAG 26"/>
          <p:cNvSpPr/>
          <p:nvPr/>
        </p:nvSpPr>
        <p:spPr>
          <a:xfrm rot="18367347">
            <a:off x="4402237" y="923041"/>
            <a:ext cx="432048" cy="5415856"/>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Afbeelding 27" descr="blij 8.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7452320" y="5439330"/>
            <a:ext cx="1728192" cy="1418670"/>
          </a:xfrm>
          <a:prstGeom prst="rect">
            <a:avLst/>
          </a:prstGeom>
        </p:spPr>
      </p:pic>
      <p:pic>
        <p:nvPicPr>
          <p:cNvPr id="13" name="Afbeelding 12" descr="blij 6.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a:off x="4644008" y="5445225"/>
            <a:ext cx="1327958" cy="1412776"/>
          </a:xfrm>
          <a:prstGeom prst="rect">
            <a:avLst/>
          </a:prstGeom>
        </p:spPr>
      </p:pic>
      <p:sp>
        <p:nvSpPr>
          <p:cNvPr id="29" name="PIJL-OMLAAG 28"/>
          <p:cNvSpPr/>
          <p:nvPr/>
        </p:nvSpPr>
        <p:spPr>
          <a:xfrm rot="19567209">
            <a:off x="2696238" y="2217905"/>
            <a:ext cx="432048" cy="3434243"/>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p:cNvSpPr>
            <a:spLocks noGrp="1"/>
          </p:cNvSpPr>
          <p:nvPr>
            <p:ph idx="1"/>
          </p:nvPr>
        </p:nvSpPr>
        <p:spPr>
          <a:xfrm>
            <a:off x="0" y="2348880"/>
            <a:ext cx="9144000" cy="2520280"/>
          </a:xfrm>
        </p:spPr>
        <p:txBody>
          <a:bodyPr>
            <a:normAutofit/>
          </a:bodyPr>
          <a:lstStyle/>
          <a:p>
            <a:pPr>
              <a:buNone/>
            </a:pPr>
            <a:r>
              <a:rPr lang="nl-NL" sz="2800" dirty="0">
                <a:solidFill>
                  <a:srgbClr val="0000FF"/>
                </a:solidFill>
              </a:rPr>
              <a:t>In tweetallen, 2 minuten elk, de één luistert ander praat.</a:t>
            </a:r>
          </a:p>
          <a:p>
            <a:pPr marL="0" indent="0">
              <a:buNone/>
            </a:pPr>
            <a:r>
              <a:rPr lang="nl-NL" sz="2800" dirty="0">
                <a:solidFill>
                  <a:srgbClr val="0000FF"/>
                </a:solidFill>
              </a:rPr>
              <a:t>Focus op een recente gebeurtenis waarin je </a:t>
            </a:r>
            <a:r>
              <a:rPr lang="nl-NL" sz="2800" b="1" u="sng" dirty="0">
                <a:solidFill>
                  <a:srgbClr val="0000FF"/>
                </a:solidFill>
              </a:rPr>
              <a:t>energie, blijheid of geluk </a:t>
            </a:r>
            <a:r>
              <a:rPr lang="nl-NL" sz="2800" dirty="0">
                <a:solidFill>
                  <a:srgbClr val="0000FF"/>
                </a:solidFill>
              </a:rPr>
              <a:t>voelde.</a:t>
            </a:r>
          </a:p>
          <a:p>
            <a:pPr marL="0" indent="0">
              <a:buNone/>
            </a:pPr>
            <a:r>
              <a:rPr lang="nl-NL" sz="2800" dirty="0">
                <a:solidFill>
                  <a:srgbClr val="0000FF"/>
                </a:solidFill>
              </a:rPr>
              <a:t>Deel in de hele groep de titel van jouw ervaring en laat je gevoelens op je gezicht zien</a:t>
            </a:r>
          </a:p>
        </p:txBody>
      </p:sp>
    </p:spTree>
    <p:extLst>
      <p:ext uri="{BB962C8B-B14F-4D97-AF65-F5344CB8AC3E}">
        <p14:creationId xmlns:p14="http://schemas.microsoft.com/office/powerpoint/2010/main" val="352690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0-#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0-#ppt_w/2"/>
                                          </p:val>
                                        </p:tav>
                                        <p:tav tm="100000">
                                          <p:val>
                                            <p:strVal val="#ppt_x"/>
                                          </p:val>
                                        </p:tav>
                                      </p:tavLst>
                                    </p:anim>
                                    <p:anim calcmode="lin" valueType="num">
                                      <p:cBhvr additive="base">
                                        <p:cTn id="6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0-#ppt_w/2"/>
                                          </p:val>
                                        </p:tav>
                                        <p:tav tm="100000">
                                          <p:val>
                                            <p:strVal val="#ppt_x"/>
                                          </p:val>
                                        </p:tav>
                                      </p:tavLst>
                                    </p:anim>
                                    <p:anim calcmode="lin" valueType="num">
                                      <p:cBhvr additive="base">
                                        <p:cTn id="6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0-#ppt_w/2"/>
                                          </p:val>
                                        </p:tav>
                                        <p:tav tm="100000">
                                          <p:val>
                                            <p:strVal val="#ppt_x"/>
                                          </p:val>
                                        </p:tav>
                                      </p:tavLst>
                                    </p:anim>
                                    <p:anim calcmode="lin" valueType="num">
                                      <p:cBhvr additive="base">
                                        <p:cTn id="7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0-#ppt_w/2"/>
                                          </p:val>
                                        </p:tav>
                                        <p:tav tm="100000">
                                          <p:val>
                                            <p:strVal val="#ppt_x"/>
                                          </p:val>
                                        </p:tav>
                                      </p:tavLst>
                                    </p:anim>
                                    <p:anim calcmode="lin" valueType="num">
                                      <p:cBhvr additive="base">
                                        <p:cTn id="8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0-#ppt_w/2"/>
                                          </p:val>
                                        </p:tav>
                                        <p:tav tm="100000">
                                          <p:val>
                                            <p:strVal val="#ppt_x"/>
                                          </p:val>
                                        </p:tav>
                                      </p:tavLst>
                                    </p:anim>
                                    <p:anim calcmode="lin" valueType="num">
                                      <p:cBhvr additive="base">
                                        <p:cTn id="8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0-#ppt_w/2"/>
                                          </p:val>
                                        </p:tav>
                                        <p:tav tm="100000">
                                          <p:val>
                                            <p:strVal val="#ppt_x"/>
                                          </p:val>
                                        </p:tav>
                                      </p:tavLst>
                                    </p:anim>
                                    <p:anim calcmode="lin" valueType="num">
                                      <p:cBhvr additive="base">
                                        <p:cTn id="9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0-#ppt_w/2"/>
                                          </p:val>
                                        </p:tav>
                                        <p:tav tm="100000">
                                          <p:val>
                                            <p:strVal val="#ppt_x"/>
                                          </p:val>
                                        </p:tav>
                                      </p:tavLst>
                                    </p:anim>
                                    <p:anim calcmode="lin" valueType="num">
                                      <p:cBhvr additive="base">
                                        <p:cTn id="9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500" fill="hold"/>
                                        <p:tgtEl>
                                          <p:spTgt spid="17"/>
                                        </p:tgtEl>
                                        <p:attrNameLst>
                                          <p:attrName>ppt_x</p:attrName>
                                        </p:attrNameLst>
                                      </p:cBhvr>
                                      <p:tavLst>
                                        <p:tav tm="0">
                                          <p:val>
                                            <p:strVal val="0-#ppt_w/2"/>
                                          </p:val>
                                        </p:tav>
                                        <p:tav tm="100000">
                                          <p:val>
                                            <p:strVal val="#ppt_x"/>
                                          </p:val>
                                        </p:tav>
                                      </p:tavLst>
                                    </p:anim>
                                    <p:anim calcmode="lin" valueType="num">
                                      <p:cBhvr additive="base">
                                        <p:cTn id="10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additive="base">
                                        <p:cTn id="109" dur="500" fill="hold"/>
                                        <p:tgtEl>
                                          <p:spTgt spid="28"/>
                                        </p:tgtEl>
                                        <p:attrNameLst>
                                          <p:attrName>ppt_x</p:attrName>
                                        </p:attrNameLst>
                                      </p:cBhvr>
                                      <p:tavLst>
                                        <p:tav tm="0">
                                          <p:val>
                                            <p:strVal val="0-#ppt_w/2"/>
                                          </p:val>
                                        </p:tav>
                                        <p:tav tm="100000">
                                          <p:val>
                                            <p:strVal val="#ppt_x"/>
                                          </p:val>
                                        </p:tav>
                                      </p:tavLst>
                                    </p:anim>
                                    <p:anim calcmode="lin" valueType="num">
                                      <p:cBhvr additive="base">
                                        <p:cTn id="110"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6" grpId="0" animBg="1"/>
      <p:bldP spid="18" grpId="0" animBg="1"/>
      <p:bldP spid="27" grpId="0" animBg="1"/>
      <p:bldP spid="29"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hitegadget.com/attachments/pc-wallpapers/130338d1358923418-photo-frame-photo-frame-image-1024x768.jpg"/>
          <p:cNvPicPr>
            <a:picLocks noChangeAspect="1" noChangeArrowheads="1"/>
          </p:cNvPicPr>
          <p:nvPr/>
        </p:nvPicPr>
        <p:blipFill>
          <a:blip r:embed="rId2" cstate="print"/>
          <a:srcRect/>
          <a:stretch>
            <a:fillRect/>
          </a:stretch>
        </p:blipFill>
        <p:spPr bwMode="auto">
          <a:xfrm>
            <a:off x="35496" y="-457200"/>
            <a:ext cx="9145016" cy="7315200"/>
          </a:xfrm>
          <a:prstGeom prst="rect">
            <a:avLst/>
          </a:prstGeom>
          <a:noFill/>
        </p:spPr>
      </p:pic>
      <p:sp>
        <p:nvSpPr>
          <p:cNvPr id="2" name="Titel 1"/>
          <p:cNvSpPr>
            <a:spLocks noGrp="1"/>
          </p:cNvSpPr>
          <p:nvPr>
            <p:ph type="title"/>
          </p:nvPr>
        </p:nvSpPr>
        <p:spPr>
          <a:xfrm>
            <a:off x="755576" y="620688"/>
            <a:ext cx="7581528" cy="864096"/>
          </a:xfrm>
        </p:spPr>
        <p:txBody>
          <a:bodyPr/>
          <a:lstStyle/>
          <a:p>
            <a:r>
              <a:rPr lang="nl-NL" sz="3600" b="1">
                <a:solidFill>
                  <a:srgbClr val="0000FF"/>
                </a:solidFill>
                <a:latin typeface="Arial" pitchFamily="34" charset="0"/>
                <a:cs typeface="Arial" pitchFamily="34" charset="0"/>
              </a:rPr>
              <a:t>Open Frame: kijken vanuit NLP</a:t>
            </a:r>
          </a:p>
        </p:txBody>
      </p:sp>
      <p:sp>
        <p:nvSpPr>
          <p:cNvPr id="3" name="Tijdelijke aanduiding voor inhoud 2"/>
          <p:cNvSpPr>
            <a:spLocks noGrp="1"/>
          </p:cNvSpPr>
          <p:nvPr>
            <p:ph idx="1"/>
          </p:nvPr>
        </p:nvSpPr>
        <p:spPr>
          <a:xfrm>
            <a:off x="1115616" y="1672209"/>
            <a:ext cx="3240360" cy="1900807"/>
          </a:xfrm>
        </p:spPr>
        <p:txBody>
          <a:bodyPr>
            <a:noAutofit/>
          </a:bodyPr>
          <a:lstStyle/>
          <a:p>
            <a:r>
              <a:rPr lang="nl-NL" sz="2800" dirty="0">
                <a:solidFill>
                  <a:srgbClr val="0000FF"/>
                </a:solidFill>
                <a:latin typeface="Arial" pitchFamily="34" charset="0"/>
                <a:cs typeface="Arial" pitchFamily="34" charset="0"/>
              </a:rPr>
              <a:t>Vragen</a:t>
            </a:r>
          </a:p>
          <a:p>
            <a:r>
              <a:rPr lang="nl-NL" sz="2800" dirty="0">
                <a:solidFill>
                  <a:srgbClr val="0000FF"/>
                </a:solidFill>
                <a:latin typeface="Arial" pitchFamily="34" charset="0"/>
                <a:cs typeface="Arial" pitchFamily="34" charset="0"/>
              </a:rPr>
              <a:t>Gebeurtenissen</a:t>
            </a:r>
          </a:p>
          <a:p>
            <a:r>
              <a:rPr lang="nl-NL" sz="2800" dirty="0">
                <a:solidFill>
                  <a:srgbClr val="0000FF"/>
                </a:solidFill>
                <a:latin typeface="Arial" pitchFamily="34" charset="0"/>
                <a:cs typeface="Arial" pitchFamily="34" charset="0"/>
              </a:rPr>
              <a:t>Korte verhalen</a:t>
            </a:r>
          </a:p>
          <a:p>
            <a:r>
              <a:rPr lang="nl-NL" sz="2800" dirty="0">
                <a:solidFill>
                  <a:srgbClr val="0000FF"/>
                </a:solidFill>
                <a:latin typeface="Arial" pitchFamily="34" charset="0"/>
                <a:cs typeface="Arial" pitchFamily="34" charset="0"/>
              </a:rPr>
              <a:t>Successen</a:t>
            </a:r>
          </a:p>
        </p:txBody>
      </p:sp>
      <p:sp>
        <p:nvSpPr>
          <p:cNvPr id="5" name="Tijdelijke aanduiding voor inhoud 2"/>
          <p:cNvSpPr txBox="1">
            <a:spLocks/>
          </p:cNvSpPr>
          <p:nvPr/>
        </p:nvSpPr>
        <p:spPr>
          <a:xfrm>
            <a:off x="963216" y="4005064"/>
            <a:ext cx="7497216" cy="656456"/>
          </a:xfrm>
          <a:prstGeom prst="rect">
            <a:avLst/>
          </a:prstGeom>
        </p:spPr>
        <p:txBody>
          <a:bodyPr vert="horz" lIns="91440" tIns="45720" rIns="91440" bIns="45720" rtlCol="0">
            <a:normAutofit fontScale="7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NL" sz="3200" b="1" i="1" dirty="0">
                <a:solidFill>
                  <a:srgbClr val="0000FF"/>
                </a:solidFill>
                <a:latin typeface="Arial" pitchFamily="34" charset="0"/>
                <a:cs typeface="Arial" pitchFamily="34" charset="0"/>
              </a:rPr>
              <a:t>Doel</a:t>
            </a:r>
            <a:r>
              <a:rPr kumimoji="0" lang="nl-NL" sz="3200" b="1" i="1" u="none" strike="noStrike" kern="1200" cap="none" spc="0" normalizeH="0" baseline="0" noProof="0" dirty="0">
                <a:ln>
                  <a:noFill/>
                </a:ln>
                <a:solidFill>
                  <a:srgbClr val="0000FF"/>
                </a:solidFill>
                <a:effectLst/>
                <a:uLnTx/>
                <a:uFillTx/>
                <a:latin typeface="Arial" pitchFamily="34" charset="0"/>
                <a:cs typeface="Arial" pitchFamily="34" charset="0"/>
              </a:rPr>
              <a:t>: toepassen van NLP in jouw eigen werkelijkheid</a:t>
            </a:r>
            <a:r>
              <a:rPr kumimoji="0" lang="en-US" sz="3200" b="1" i="1" u="none" strike="noStrike" kern="1200" cap="none" spc="0" normalizeH="0" baseline="0" noProof="0" dirty="0">
                <a:ln>
                  <a:noFill/>
                </a:ln>
                <a:solidFill>
                  <a:srgbClr val="0000FF"/>
                </a:solidFill>
                <a:effectLst/>
                <a:uLnTx/>
                <a:uFillTx/>
                <a:latin typeface="Arial" pitchFamily="34" charset="0"/>
                <a:cs typeface="Arial" pitchFamily="34" charset="0"/>
              </a:rPr>
              <a:t>.</a:t>
            </a:r>
            <a:endParaRPr kumimoji="0" lang="nl-NL" sz="3200" b="1" i="1" u="none" strike="noStrike" kern="1200" cap="none" spc="0" normalizeH="0" baseline="0" noProof="0" dirty="0">
              <a:ln>
                <a:noFill/>
              </a:ln>
              <a:solidFill>
                <a:srgbClr val="0000FF"/>
              </a:solidFill>
              <a:effectLst/>
              <a:uLnTx/>
              <a:uFillTx/>
              <a:latin typeface="Arial" pitchFamily="34" charset="0"/>
              <a:cs typeface="Arial" pitchFamily="34" charset="0"/>
            </a:endParaRPr>
          </a:p>
        </p:txBody>
      </p:sp>
      <p:sp>
        <p:nvSpPr>
          <p:cNvPr id="6" name="Tijdelijke aanduiding voor inhoud 2"/>
          <p:cNvSpPr txBox="1">
            <a:spLocks/>
          </p:cNvSpPr>
          <p:nvPr/>
        </p:nvSpPr>
        <p:spPr bwMode="auto">
          <a:xfrm>
            <a:off x="4644008" y="1672209"/>
            <a:ext cx="3672408" cy="21888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2800" b="0" i="0" u="none" strike="noStrike" kern="0" cap="none" spc="0" normalizeH="0" baseline="0" noProof="0" dirty="0">
                <a:ln>
                  <a:noFill/>
                </a:ln>
                <a:solidFill>
                  <a:srgbClr val="0000FF"/>
                </a:solidFill>
                <a:effectLst/>
                <a:uLnTx/>
                <a:uFillTx/>
                <a:latin typeface="Arial" pitchFamily="34" charset="0"/>
                <a:ea typeface="+mn-ea"/>
                <a:cs typeface="Arial" pitchFamily="34" charset="0"/>
              </a:rPr>
              <a:t>Teleurstellingen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2800" b="0" i="0" u="none" strike="noStrike" kern="0" cap="none" spc="0" normalizeH="0" baseline="0" noProof="0" dirty="0">
                <a:ln>
                  <a:noFill/>
                </a:ln>
                <a:solidFill>
                  <a:srgbClr val="0000FF"/>
                </a:solidFill>
                <a:effectLst/>
                <a:uLnTx/>
                <a:uFillTx/>
                <a:latin typeface="Arial" pitchFamily="34" charset="0"/>
                <a:ea typeface="+mn-ea"/>
                <a:cs typeface="Arial" pitchFamily="34" charset="0"/>
              </a:rPr>
              <a:t>Problemen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2800" b="0" i="0" u="none" strike="noStrike" kern="0" cap="none" spc="0" normalizeH="0" baseline="0" noProof="0" dirty="0">
                <a:ln>
                  <a:noFill/>
                </a:ln>
                <a:solidFill>
                  <a:srgbClr val="0000FF"/>
                </a:solidFill>
                <a:effectLst/>
                <a:uLnTx/>
                <a:uFillTx/>
                <a:latin typeface="Arial" pitchFamily="34" charset="0"/>
                <a:ea typeface="+mn-ea"/>
                <a:cs typeface="Arial" pitchFamily="34" charset="0"/>
              </a:rPr>
              <a:t>Oplossingen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nl-NL" sz="2800" b="0" i="0" u="none" strike="noStrike" kern="0" cap="none" spc="0" normalizeH="0" baseline="0" noProof="0" dirty="0">
                <a:ln>
                  <a:noFill/>
                </a:ln>
                <a:solidFill>
                  <a:srgbClr val="0000FF"/>
                </a:solidFill>
                <a:effectLst/>
                <a:uLnTx/>
                <a:uFillTx/>
                <a:latin typeface="Arial" pitchFamily="34" charset="0"/>
                <a:ea typeface="+mn-ea"/>
                <a:cs typeface="Arial" pitchFamily="34" charset="0"/>
              </a:rPr>
              <a:t>Levenservaringen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additive="base">
                                        <p:cTn id="6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p:nvPr/>
        </p:nvPicPr>
        <p:blipFill>
          <a:blip r:embed="rId3" cstate="print">
            <a:lum bright="-20000" contrast="40000"/>
          </a:blip>
          <a:srcRect/>
          <a:stretch>
            <a:fillRect/>
          </a:stretch>
        </p:blipFill>
        <p:spPr bwMode="auto">
          <a:xfrm>
            <a:off x="1403648" y="1700808"/>
            <a:ext cx="3312368" cy="3096344"/>
          </a:xfrm>
          <a:prstGeom prst="rect">
            <a:avLst/>
          </a:prstGeom>
          <a:noFill/>
          <a:ln w="9525">
            <a:noFill/>
            <a:miter lim="800000"/>
            <a:headEnd/>
            <a:tailEnd/>
          </a:ln>
        </p:spPr>
      </p:pic>
      <p:sp>
        <p:nvSpPr>
          <p:cNvPr id="5" name="Titel 1"/>
          <p:cNvSpPr txBox="1">
            <a:spLocks/>
          </p:cNvSpPr>
          <p:nvPr/>
        </p:nvSpPr>
        <p:spPr>
          <a:xfrm>
            <a:off x="457200" y="274638"/>
            <a:ext cx="4330824"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rgbClr val="0000FF"/>
                </a:solidFill>
                <a:effectLst/>
                <a:uLnTx/>
                <a:uFillTx/>
                <a:latin typeface="+mj-lt"/>
                <a:ea typeface="+mj-ea"/>
                <a:cs typeface="+mj-cs"/>
              </a:rPr>
              <a:t>Ho’o</a:t>
            </a:r>
            <a:r>
              <a:rPr kumimoji="0" lang="en-US" sz="4400" b="1" i="0" u="none" strike="noStrike" kern="1200" cap="none" spc="0" normalizeH="0" baseline="0" noProof="0" dirty="0">
                <a:ln>
                  <a:noFill/>
                </a:ln>
                <a:solidFill>
                  <a:srgbClr val="0000FF"/>
                </a:solidFill>
                <a:effectLst/>
                <a:uLnTx/>
                <a:uFillTx/>
                <a:latin typeface="+mj-lt"/>
                <a:ea typeface="+mj-ea"/>
                <a:cs typeface="+mj-cs"/>
              </a:rPr>
              <a:t> </a:t>
            </a:r>
            <a:r>
              <a:rPr kumimoji="0" lang="en-US" sz="4400" b="1" i="0" u="none" strike="noStrike" kern="1200" cap="none" spc="0" normalizeH="0" baseline="0" noProof="0" dirty="0" err="1">
                <a:ln>
                  <a:noFill/>
                </a:ln>
                <a:solidFill>
                  <a:srgbClr val="0000FF"/>
                </a:solidFill>
                <a:effectLst/>
                <a:uLnTx/>
                <a:uFillTx/>
                <a:latin typeface="+mj-lt"/>
                <a:ea typeface="+mj-ea"/>
                <a:cs typeface="+mj-cs"/>
              </a:rPr>
              <a:t>Pono</a:t>
            </a:r>
            <a:r>
              <a:rPr kumimoji="0" lang="en-US" sz="4400" b="1" i="0" u="none" strike="noStrike" kern="1200" cap="none" spc="0" normalizeH="0" baseline="0" noProof="0" dirty="0">
                <a:ln>
                  <a:noFill/>
                </a:ln>
                <a:solidFill>
                  <a:srgbClr val="0000FF"/>
                </a:solidFill>
                <a:effectLst/>
                <a:uLnTx/>
                <a:uFillTx/>
                <a:latin typeface="+mj-lt"/>
                <a:ea typeface="+mj-ea"/>
                <a:cs typeface="+mj-cs"/>
              </a:rPr>
              <a:t> </a:t>
            </a:r>
            <a:r>
              <a:rPr kumimoji="0" lang="en-US" sz="4400" b="1" i="0" u="none" strike="noStrike" kern="1200" cap="none" spc="0" normalizeH="0" baseline="0" noProof="0" dirty="0" err="1">
                <a:ln>
                  <a:noFill/>
                </a:ln>
                <a:solidFill>
                  <a:srgbClr val="0000FF"/>
                </a:solidFill>
                <a:effectLst/>
                <a:uLnTx/>
                <a:uFillTx/>
                <a:latin typeface="+mj-lt"/>
                <a:ea typeface="+mj-ea"/>
                <a:cs typeface="+mj-cs"/>
              </a:rPr>
              <a:t>pono</a:t>
            </a:r>
            <a:endParaRPr kumimoji="0" lang="nl-NL" sz="4400" b="1" i="0" u="none" strike="noStrike" kern="1200" cap="none" spc="0" normalizeH="0" baseline="0" noProof="0" dirty="0">
              <a:ln>
                <a:noFill/>
              </a:ln>
              <a:solidFill>
                <a:srgbClr val="0000FF"/>
              </a:solidFill>
              <a:effectLst/>
              <a:uLnTx/>
              <a:uFillTx/>
              <a:latin typeface="+mj-lt"/>
              <a:ea typeface="+mj-ea"/>
              <a:cs typeface="+mj-cs"/>
            </a:endParaRPr>
          </a:p>
        </p:txBody>
      </p:sp>
      <p:pic>
        <p:nvPicPr>
          <p:cNvPr id="6" name="Afbeelding 5"/>
          <p:cNvPicPr/>
          <p:nvPr/>
        </p:nvPicPr>
        <p:blipFill>
          <a:blip r:embed="rId4" cstate="print"/>
          <a:srcRect/>
          <a:stretch>
            <a:fillRect/>
          </a:stretch>
        </p:blipFill>
        <p:spPr bwMode="auto">
          <a:xfrm>
            <a:off x="5652121" y="1196752"/>
            <a:ext cx="3456384" cy="4968552"/>
          </a:xfrm>
          <a:prstGeom prst="rect">
            <a:avLst/>
          </a:prstGeom>
          <a:noFill/>
          <a:ln w="9525">
            <a:noFill/>
            <a:miter lim="800000"/>
            <a:headEnd/>
            <a:tailEnd/>
          </a:ln>
        </p:spPr>
      </p:pic>
      <p:sp>
        <p:nvSpPr>
          <p:cNvPr id="7" name="Rechthoek 6"/>
          <p:cNvSpPr/>
          <p:nvPr/>
        </p:nvSpPr>
        <p:spPr>
          <a:xfrm>
            <a:off x="35495" y="4962531"/>
            <a:ext cx="5345887" cy="523220"/>
          </a:xfrm>
          <a:prstGeom prst="rect">
            <a:avLst/>
          </a:prstGeom>
        </p:spPr>
        <p:txBody>
          <a:bodyPr wrap="none">
            <a:spAutoFit/>
          </a:bodyPr>
          <a:lstStyle/>
          <a:p>
            <a:r>
              <a:rPr lang="en-US" sz="2800" b="1" dirty="0">
                <a:solidFill>
                  <a:srgbClr val="0000FF"/>
                </a:solidFill>
              </a:rPr>
              <a:t>Doctor Stanley Ihaleakala Hew Len</a:t>
            </a:r>
            <a:endParaRPr lang="nl-NL" sz="2800" b="1" dirty="0">
              <a:solidFill>
                <a:srgbClr val="0000FF"/>
              </a:solidFill>
            </a:endParaRPr>
          </a:p>
        </p:txBody>
      </p:sp>
      <p:sp>
        <p:nvSpPr>
          <p:cNvPr id="2" name="Rechthoek 1">
            <a:extLst>
              <a:ext uri="{FF2B5EF4-FFF2-40B4-BE49-F238E27FC236}">
                <a16:creationId xmlns:a16="http://schemas.microsoft.com/office/drawing/2014/main" id="{C258349C-935A-422B-A4C4-80F033DCB015}"/>
              </a:ext>
            </a:extLst>
          </p:cNvPr>
          <p:cNvSpPr/>
          <p:nvPr/>
        </p:nvSpPr>
        <p:spPr>
          <a:xfrm>
            <a:off x="170864" y="5663001"/>
            <a:ext cx="5345887" cy="923330"/>
          </a:xfrm>
          <a:prstGeom prst="rect">
            <a:avLst/>
          </a:prstGeom>
        </p:spPr>
        <p:txBody>
          <a:bodyPr wrap="square">
            <a:spAutoFit/>
          </a:bodyPr>
          <a:lstStyle/>
          <a:p>
            <a:r>
              <a:rPr lang="nl-NL" dirty="0">
                <a:hlinkClick r:id="rId5"/>
              </a:rPr>
              <a:t>https://www.youtube.com/watch?v=KpyRAwoEme0</a:t>
            </a:r>
            <a:endParaRPr lang="nl-NL" dirty="0"/>
          </a:p>
          <a:p>
            <a:r>
              <a:rPr lang="nl-NL" dirty="0">
                <a:hlinkClick r:id="rId6"/>
              </a:rPr>
              <a:t>https://www.youtube.com/watch?v=71h3__cztoY</a:t>
            </a:r>
            <a:endParaRPr lang="nl-NL" dirty="0"/>
          </a:p>
          <a:p>
            <a:r>
              <a:rPr lang="nl-NL" dirty="0">
                <a:hlinkClick r:id="rId7"/>
              </a:rPr>
              <a:t>https://www.youtube.com/watch?v=w62aZuUg8II</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026" name="Picture 2"/>
          <p:cNvPicPr>
            <a:picLocks noChangeAspect="1" noChangeArrowheads="1"/>
          </p:cNvPicPr>
          <p:nvPr/>
        </p:nvPicPr>
        <p:blipFill>
          <a:blip r:embed="rId2" cstate="print"/>
          <a:srcRect r="26875" b="6552"/>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4624"/>
            <a:ext cx="8229600" cy="562074"/>
          </a:xfrm>
        </p:spPr>
        <p:txBody>
          <a:bodyPr>
            <a:normAutofit fontScale="90000"/>
          </a:bodyPr>
          <a:lstStyle/>
          <a:p>
            <a:r>
              <a:rPr lang="nl-NL" b="1">
                <a:solidFill>
                  <a:srgbClr val="0000FF"/>
                </a:solidFill>
              </a:rPr>
              <a:t>Hoe het werkt</a:t>
            </a:r>
          </a:p>
        </p:txBody>
      </p:sp>
      <p:sp>
        <p:nvSpPr>
          <p:cNvPr id="171011" name="Text Box 3"/>
          <p:cNvSpPr txBox="1">
            <a:spLocks noChangeArrowheads="1"/>
          </p:cNvSpPr>
          <p:nvPr/>
        </p:nvSpPr>
        <p:spPr bwMode="auto">
          <a:xfrm>
            <a:off x="5339847" y="4337221"/>
            <a:ext cx="3480625" cy="2404147"/>
          </a:xfrm>
          <a:prstGeom prst="rect">
            <a:avLst/>
          </a:prstGeom>
          <a:solidFill>
            <a:srgbClr val="CCC0D9"/>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en-US" b="1" i="0" u="none" strike="noStrike" cap="none" normalizeH="0" baseline="0" dirty="0">
                <a:ln>
                  <a:noFill/>
                </a:ln>
                <a:solidFill>
                  <a:srgbClr val="0000FF"/>
                </a:solidFill>
                <a:effectLst/>
                <a:latin typeface="Calibri" pitchFamily="34" charset="0"/>
                <a:cs typeface="Arial" pitchFamily="34" charset="0"/>
              </a:rPr>
              <a:t>Contact met je </a:t>
            </a:r>
            <a:r>
              <a:rPr kumimoji="0" lang="en-US" b="1" i="0" u="none" strike="noStrike" cap="none" normalizeH="0" baseline="0" dirty="0" err="1">
                <a:ln>
                  <a:noFill/>
                </a:ln>
                <a:solidFill>
                  <a:srgbClr val="0000FF"/>
                </a:solidFill>
                <a:effectLst/>
                <a:latin typeface="Calibri" pitchFamily="34" charset="0"/>
                <a:cs typeface="Arial" pitchFamily="34" charset="0"/>
              </a:rPr>
              <a:t>Hoger</a:t>
            </a:r>
            <a:r>
              <a:rPr kumimoji="0" lang="en-US" b="1" i="0" u="none" strike="noStrike" cap="none" normalizeH="0" baseline="0" dirty="0">
                <a:ln>
                  <a:noFill/>
                </a:ln>
                <a:solidFill>
                  <a:srgbClr val="0000FF"/>
                </a:solidFill>
                <a:effectLst/>
                <a:latin typeface="Calibri" pitchFamily="34" charset="0"/>
                <a:cs typeface="Arial" pitchFamily="34" charset="0"/>
              </a:rPr>
              <a:t> </a:t>
            </a:r>
            <a:r>
              <a:rPr kumimoji="0" lang="en-US" b="1" i="0" u="none" strike="noStrike" cap="none" normalizeH="0" baseline="0" dirty="0" err="1">
                <a:ln>
                  <a:noFill/>
                </a:ln>
                <a:solidFill>
                  <a:srgbClr val="0000FF"/>
                </a:solidFill>
                <a:effectLst/>
                <a:latin typeface="Calibri" pitchFamily="34" charset="0"/>
                <a:cs typeface="Arial" pitchFamily="34" charset="0"/>
              </a:rPr>
              <a:t>Zelf</a:t>
            </a:r>
            <a:r>
              <a:rPr lang="en-US" b="1" dirty="0">
                <a:solidFill>
                  <a:srgbClr val="0000FF"/>
                </a:solidFill>
                <a:latin typeface="Calibri" pitchFamily="34" charset="0"/>
                <a:cs typeface="Arial" pitchFamily="34" charset="0"/>
              </a:rPr>
              <a:t> </a:t>
            </a:r>
            <a:r>
              <a:rPr lang="nl-NL" b="1" dirty="0">
                <a:solidFill>
                  <a:srgbClr val="0000FF"/>
                </a:solidFill>
                <a:latin typeface="Calibri" pitchFamily="34" charset="0"/>
                <a:cs typeface="Arial" pitchFamily="34" charset="0"/>
              </a:rPr>
              <a:t>(</a:t>
            </a:r>
            <a:r>
              <a:rPr lang="en-US" b="1" dirty="0" err="1">
                <a:solidFill>
                  <a:srgbClr val="0000FF"/>
                </a:solidFill>
                <a:latin typeface="Calibri" pitchFamily="34" charset="0"/>
                <a:cs typeface="Arial" pitchFamily="34" charset="0"/>
              </a:rPr>
              <a:t>Missie</a:t>
            </a:r>
            <a:r>
              <a:rPr lang="en-US" b="1" dirty="0">
                <a:solidFill>
                  <a:srgbClr val="0000FF"/>
                </a:solidFill>
                <a:latin typeface="Calibri" pitchFamily="34" charset="0"/>
                <a:cs typeface="Arial" pitchFamily="34" charset="0"/>
              </a:rPr>
              <a:t>/</a:t>
            </a:r>
            <a:r>
              <a:rPr lang="en-US" b="1" dirty="0" err="1">
                <a:solidFill>
                  <a:srgbClr val="0000FF"/>
                </a:solidFill>
                <a:latin typeface="Calibri" pitchFamily="34" charset="0"/>
                <a:cs typeface="Arial" pitchFamily="34" charset="0"/>
              </a:rPr>
              <a:t>Spiritualiteit</a:t>
            </a:r>
            <a:r>
              <a:rPr lang="en-US" b="1" dirty="0">
                <a:solidFill>
                  <a:srgbClr val="0000FF"/>
                </a:solidFill>
                <a:latin typeface="Calibri" pitchFamily="34" charset="0"/>
                <a:cs typeface="Arial" pitchFamily="34" charset="0"/>
              </a:rPr>
              <a:t> /</a:t>
            </a:r>
            <a:r>
              <a:rPr lang="en-US" b="1" dirty="0" err="1">
                <a:solidFill>
                  <a:srgbClr val="0000FF"/>
                </a:solidFill>
                <a:latin typeface="Calibri" pitchFamily="34" charset="0"/>
                <a:cs typeface="Arial" pitchFamily="34" charset="0"/>
              </a:rPr>
              <a:t>Bron</a:t>
            </a:r>
            <a:r>
              <a:rPr lang="en-US" b="1" dirty="0">
                <a:solidFill>
                  <a:srgbClr val="0000FF"/>
                </a:solidFill>
                <a:latin typeface="Calibri" pitchFamily="34" charset="0"/>
                <a:cs typeface="Arial" pitchFamily="34" charset="0"/>
              </a:rPr>
              <a:t>/</a:t>
            </a:r>
            <a:r>
              <a:rPr lang="en-US" b="1" dirty="0" err="1">
                <a:solidFill>
                  <a:srgbClr val="0000FF"/>
                </a:solidFill>
                <a:latin typeface="Calibri" pitchFamily="34" charset="0"/>
                <a:cs typeface="Arial" pitchFamily="34" charset="0"/>
              </a:rPr>
              <a:t>Hoger</a:t>
            </a:r>
            <a:r>
              <a:rPr lang="en-US" b="1" dirty="0">
                <a:solidFill>
                  <a:srgbClr val="0000FF"/>
                </a:solidFill>
                <a:latin typeface="Calibri" pitchFamily="34" charset="0"/>
                <a:cs typeface="Arial" pitchFamily="34" charset="0"/>
              </a:rPr>
              <a:t> </a:t>
            </a:r>
            <a:r>
              <a:rPr lang="en-US" b="1" dirty="0" err="1">
                <a:solidFill>
                  <a:srgbClr val="0000FF"/>
                </a:solidFill>
                <a:latin typeface="Calibri" pitchFamily="34" charset="0"/>
                <a:cs typeface="Arial" pitchFamily="34" charset="0"/>
              </a:rPr>
              <a:t>Zelf</a:t>
            </a:r>
            <a:r>
              <a:rPr lang="en-US" b="1" dirty="0">
                <a:solidFill>
                  <a:srgbClr val="0000FF"/>
                </a:solidFill>
                <a:latin typeface="Calibri" pitchFamily="34" charset="0"/>
                <a:cs typeface="Arial" pitchFamily="34" charset="0"/>
              </a:rPr>
              <a:t> ) </a:t>
            </a:r>
            <a:r>
              <a:rPr kumimoji="0" lang="en-US" b="1" i="0" u="none" strike="noStrike" cap="none" normalizeH="0" baseline="0" dirty="0">
                <a:ln>
                  <a:noFill/>
                </a:ln>
                <a:solidFill>
                  <a:srgbClr val="0000FF"/>
                </a:solidFill>
                <a:effectLst/>
                <a:latin typeface="Calibri" pitchFamily="34" charset="0"/>
                <a:cs typeface="Arial" pitchFamily="34" charset="0"/>
              </a:rPr>
              <a:t>is </a:t>
            </a:r>
            <a:r>
              <a:rPr kumimoji="0" lang="en-US" b="1" i="0" u="none" strike="noStrike" cap="none" normalizeH="0" baseline="0" dirty="0" err="1">
                <a:ln>
                  <a:noFill/>
                </a:ln>
                <a:solidFill>
                  <a:srgbClr val="0000FF"/>
                </a:solidFill>
                <a:effectLst/>
                <a:latin typeface="Calibri" pitchFamily="34" charset="0"/>
                <a:cs typeface="Arial" pitchFamily="34" charset="0"/>
              </a:rPr>
              <a:t>onmogelijk</a:t>
            </a:r>
            <a:r>
              <a:rPr kumimoji="0" lang="en-US" b="1" i="0" u="none" strike="noStrike" cap="none" normalizeH="0" baseline="0" dirty="0">
                <a:ln>
                  <a:noFill/>
                </a:ln>
                <a:solidFill>
                  <a:srgbClr val="0000FF"/>
                </a:solidFill>
                <a:effectLst/>
                <a:latin typeface="Calibri" pitchFamily="34" charset="0"/>
                <a:cs typeface="Arial" pitchFamily="34" charset="0"/>
              </a:rPr>
              <a:t> door</a:t>
            </a:r>
            <a:r>
              <a:rPr kumimoji="0" lang="en-US" b="1" i="0" u="none" strike="noStrike" cap="none" normalizeH="0" dirty="0">
                <a:ln>
                  <a:noFill/>
                </a:ln>
                <a:solidFill>
                  <a:srgbClr val="0000FF"/>
                </a:solidFill>
                <a:effectLst/>
                <a:latin typeface="Calibri" pitchFamily="34" charset="0"/>
                <a:cs typeface="Arial" pitchFamily="34" charset="0"/>
              </a:rPr>
              <a:t> </a:t>
            </a:r>
            <a:r>
              <a:rPr kumimoji="0" lang="en-US" b="1" i="0" u="none" strike="noStrike" cap="none" normalizeH="0" dirty="0" err="1">
                <a:ln>
                  <a:noFill/>
                </a:ln>
                <a:solidFill>
                  <a:srgbClr val="0000FF"/>
                </a:solidFill>
                <a:effectLst/>
                <a:latin typeface="Calibri" pitchFamily="34" charset="0"/>
                <a:cs typeface="Arial" pitchFamily="34" charset="0"/>
              </a:rPr>
              <a:t>een</a:t>
            </a:r>
            <a:r>
              <a:rPr kumimoji="0" lang="en-US" b="1" i="0" u="none" strike="noStrike" cap="none" normalizeH="0" dirty="0">
                <a:ln>
                  <a:noFill/>
                </a:ln>
                <a:solidFill>
                  <a:srgbClr val="0000FF"/>
                </a:solidFill>
                <a:effectLst/>
                <a:latin typeface="Calibri" pitchFamily="34" charset="0"/>
                <a:cs typeface="Arial" pitchFamily="34" charset="0"/>
              </a:rPr>
              <a:t> </a:t>
            </a:r>
            <a:r>
              <a:rPr kumimoji="0" lang="en-US" b="1" i="0" u="none" strike="noStrike" cap="none" normalizeH="0" dirty="0" err="1">
                <a:ln>
                  <a:noFill/>
                </a:ln>
                <a:solidFill>
                  <a:srgbClr val="0000FF"/>
                </a:solidFill>
                <a:effectLst/>
                <a:latin typeface="Calibri" pitchFamily="34" charset="0"/>
                <a:cs typeface="Arial" pitchFamily="34" charset="0"/>
              </a:rPr>
              <a:t>blokkade</a:t>
            </a:r>
            <a:r>
              <a:rPr kumimoji="0" lang="en-US" b="1" i="0" u="none" strike="noStrike" cap="none" normalizeH="0" baseline="0" dirty="0">
                <a:ln>
                  <a:noFill/>
                </a:ln>
                <a:solidFill>
                  <a:srgbClr val="0000FF"/>
                </a:solidFill>
                <a:effectLst/>
                <a:latin typeface="Calibri" pitchFamily="34" charset="0"/>
                <a:cs typeface="Arial" pitchFamily="34" charset="0"/>
              </a:rPr>
              <a:t> van de </a:t>
            </a:r>
            <a:r>
              <a:rPr kumimoji="0" lang="en-US" b="1" i="0" u="none" strike="noStrike" cap="none" normalizeH="0" baseline="0" dirty="0" err="1">
                <a:ln>
                  <a:noFill/>
                </a:ln>
                <a:solidFill>
                  <a:srgbClr val="0000FF"/>
                </a:solidFill>
                <a:effectLst/>
                <a:latin typeface="Calibri" pitchFamily="34" charset="0"/>
                <a:cs typeface="Arial" pitchFamily="34" charset="0"/>
              </a:rPr>
              <a:t>verbinding</a:t>
            </a:r>
            <a:r>
              <a:rPr kumimoji="0" lang="en-US" b="1" i="0" u="none" strike="noStrike" cap="none" normalizeH="0" baseline="0" dirty="0">
                <a:ln>
                  <a:noFill/>
                </a:ln>
                <a:solidFill>
                  <a:srgbClr val="0000FF"/>
                </a:solidFill>
                <a:effectLst/>
                <a:latin typeface="Calibri" pitchFamily="34" charset="0"/>
                <a:cs typeface="Arial" pitchFamily="34" charset="0"/>
              </a:rPr>
              <a:t> </a:t>
            </a:r>
            <a:r>
              <a:rPr kumimoji="0" lang="en-US" b="1" i="0" u="none" strike="noStrike" cap="none" normalizeH="0" baseline="0" dirty="0" err="1">
                <a:ln>
                  <a:noFill/>
                </a:ln>
                <a:solidFill>
                  <a:srgbClr val="0000FF"/>
                </a:solidFill>
                <a:effectLst/>
                <a:latin typeface="Calibri" pitchFamily="34" charset="0"/>
                <a:cs typeface="Arial" pitchFamily="34" charset="0"/>
              </a:rPr>
              <a:t>tussen</a:t>
            </a:r>
            <a:r>
              <a:rPr kumimoji="0" lang="en-US" b="1" i="0" u="none" strike="noStrike" cap="none" normalizeH="0" baseline="0" dirty="0">
                <a:ln>
                  <a:noFill/>
                </a:ln>
                <a:solidFill>
                  <a:srgbClr val="0000FF"/>
                </a:solidFill>
                <a:effectLst/>
                <a:latin typeface="Calibri" pitchFamily="34" charset="0"/>
                <a:cs typeface="Arial" pitchFamily="34" charset="0"/>
              </a:rPr>
              <a:t> het </a:t>
            </a:r>
            <a:r>
              <a:rPr kumimoji="0" lang="en-US" b="1" i="0" u="none" strike="noStrike" cap="none" normalizeH="0" baseline="0" dirty="0" err="1">
                <a:ln>
                  <a:noFill/>
                </a:ln>
                <a:solidFill>
                  <a:srgbClr val="0000FF"/>
                </a:solidFill>
                <a:effectLst/>
                <a:latin typeface="Calibri" pitchFamily="34" charset="0"/>
                <a:cs typeface="Arial" pitchFamily="34" charset="0"/>
              </a:rPr>
              <a:t>Bewuste</a:t>
            </a:r>
            <a:r>
              <a:rPr kumimoji="0" lang="en-US" b="1" i="0" u="none" strike="noStrike" cap="none" normalizeH="0" baseline="0" dirty="0">
                <a:ln>
                  <a:noFill/>
                </a:ln>
                <a:solidFill>
                  <a:srgbClr val="0000FF"/>
                </a:solidFill>
                <a:effectLst/>
                <a:latin typeface="Calibri" pitchFamily="34" charset="0"/>
                <a:cs typeface="Arial" pitchFamily="34" charset="0"/>
              </a:rPr>
              <a:t> en het </a:t>
            </a:r>
            <a:r>
              <a:rPr lang="en-US" b="1" dirty="0" err="1">
                <a:solidFill>
                  <a:srgbClr val="0000FF"/>
                </a:solidFill>
                <a:latin typeface="Calibri" pitchFamily="34" charset="0"/>
                <a:cs typeface="Arial" pitchFamily="34" charset="0"/>
              </a:rPr>
              <a:t>O</a:t>
            </a:r>
            <a:r>
              <a:rPr kumimoji="0" lang="en-US" b="1" i="0" u="none" strike="noStrike" cap="none" normalizeH="0" baseline="0" dirty="0" err="1">
                <a:ln>
                  <a:noFill/>
                </a:ln>
                <a:solidFill>
                  <a:srgbClr val="0000FF"/>
                </a:solidFill>
                <a:effectLst/>
                <a:latin typeface="Calibri" pitchFamily="34" charset="0"/>
                <a:cs typeface="Arial" pitchFamily="34" charset="0"/>
              </a:rPr>
              <a:t>nbewuste</a:t>
            </a:r>
            <a:r>
              <a:rPr kumimoji="0" lang="en-US" b="1" i="0" u="none" strike="noStrike" cap="none" normalizeH="0" baseline="0" dirty="0">
                <a:ln>
                  <a:noFill/>
                </a:ln>
                <a:solidFill>
                  <a:srgbClr val="0000FF"/>
                </a:solidFill>
                <a:effectLst/>
                <a:latin typeface="Calibri" pitchFamily="34" charset="0"/>
                <a:cs typeface="Arial" pitchFamily="34" charset="0"/>
              </a:rPr>
              <a:t>. </a:t>
            </a:r>
            <a:r>
              <a:rPr kumimoji="0" lang="nl-NL" b="1" i="0" u="none" strike="noStrike" cap="none" normalizeH="0" baseline="0" dirty="0">
                <a:ln>
                  <a:noFill/>
                </a:ln>
                <a:solidFill>
                  <a:srgbClr val="0000FF"/>
                </a:solidFill>
                <a:effectLst/>
                <a:latin typeface="Calibri" pitchFamily="34" charset="0"/>
                <a:cs typeface="Arial" pitchFamily="34" charset="0"/>
              </a:rPr>
              <a:t>(</a:t>
            </a:r>
            <a:r>
              <a:rPr lang="nl-NL" b="1" dirty="0">
                <a:solidFill>
                  <a:srgbClr val="0000FF"/>
                </a:solidFill>
                <a:latin typeface="Calibri" pitchFamily="34" charset="0"/>
                <a:cs typeface="Arial" pitchFamily="34" charset="0"/>
              </a:rPr>
              <a:t>Deze</a:t>
            </a:r>
            <a:r>
              <a:rPr kumimoji="0" lang="nl-NL" b="1" i="0" u="none" strike="noStrike" cap="none" normalizeH="0" baseline="0" dirty="0">
                <a:ln>
                  <a:noFill/>
                </a:ln>
                <a:solidFill>
                  <a:srgbClr val="0000FF"/>
                </a:solidFill>
                <a:effectLst/>
                <a:latin typeface="Calibri" pitchFamily="34" charset="0"/>
                <a:cs typeface="Arial" pitchFamily="34" charset="0"/>
              </a:rPr>
              <a:t> blokkade  komt van negatieve emoties en beperkende beslissingen) </a:t>
            </a:r>
            <a:endParaRPr kumimoji="0" lang="nl-NL" sz="3200" b="1" i="0" u="none" strike="noStrike" cap="none" normalizeH="0" baseline="0" dirty="0">
              <a:ln>
                <a:noFill/>
              </a:ln>
              <a:solidFill>
                <a:srgbClr val="0000FF"/>
              </a:solidFill>
              <a:effectLst/>
              <a:latin typeface="Arial" pitchFamily="34" charset="0"/>
              <a:cs typeface="Arial" pitchFamily="34" charset="0"/>
            </a:endParaRPr>
          </a:p>
        </p:txBody>
      </p:sp>
      <p:sp>
        <p:nvSpPr>
          <p:cNvPr id="171012" name="Oval 4"/>
          <p:cNvSpPr>
            <a:spLocks noChangeArrowheads="1"/>
          </p:cNvSpPr>
          <p:nvPr/>
        </p:nvSpPr>
        <p:spPr bwMode="auto">
          <a:xfrm>
            <a:off x="3059832" y="2564904"/>
            <a:ext cx="1882180" cy="1656184"/>
          </a:xfrm>
          <a:prstGeom prst="ellipse">
            <a:avLst/>
          </a:prstGeom>
          <a:solidFill>
            <a:srgbClr val="E4EBF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b="1" i="0" u="none" strike="noStrike" cap="none" normalizeH="0" baseline="0" dirty="0">
                <a:ln>
                  <a:noFill/>
                </a:ln>
                <a:solidFill>
                  <a:srgbClr val="0000FF"/>
                </a:solidFill>
                <a:effectLst/>
                <a:latin typeface="Calibri" pitchFamily="34" charset="0"/>
                <a:cs typeface="Arial" pitchFamily="34" charset="0"/>
              </a:rPr>
              <a:t>Hoger </a:t>
            </a:r>
            <a:r>
              <a:rPr lang="nl-NL" b="1" dirty="0">
                <a:solidFill>
                  <a:srgbClr val="0000FF"/>
                </a:solidFill>
                <a:latin typeface="Calibri" pitchFamily="34" charset="0"/>
                <a:cs typeface="Arial" pitchFamily="34" charset="0"/>
              </a:rPr>
              <a:t>Z</a:t>
            </a:r>
            <a:r>
              <a:rPr kumimoji="0" lang="nl-NL" b="1" i="0" u="none" strike="noStrike" cap="none" normalizeH="0" baseline="0" dirty="0">
                <a:ln>
                  <a:noFill/>
                </a:ln>
                <a:solidFill>
                  <a:srgbClr val="0000FF"/>
                </a:solidFill>
                <a:effectLst/>
                <a:latin typeface="Calibri" pitchFamily="34" charset="0"/>
                <a:cs typeface="Arial" pitchFamily="34" charset="0"/>
              </a:rPr>
              <a:t>elf</a:t>
            </a:r>
            <a:endParaRPr kumimoji="0" lang="nl-NL" sz="3200" b="1" i="0" u="none" strike="noStrike" cap="none" normalizeH="0" baseline="0" dirty="0">
              <a:ln>
                <a:noFill/>
              </a:ln>
              <a:solidFill>
                <a:srgbClr val="0000FF"/>
              </a:solidFill>
              <a:effectLst/>
              <a:latin typeface="Arial" pitchFamily="34" charset="0"/>
              <a:cs typeface="Arial" pitchFamily="34" charset="0"/>
            </a:endParaRPr>
          </a:p>
        </p:txBody>
      </p:sp>
      <p:sp>
        <p:nvSpPr>
          <p:cNvPr id="171013" name="Oval 5"/>
          <p:cNvSpPr>
            <a:spLocks noChangeArrowheads="1"/>
          </p:cNvSpPr>
          <p:nvPr/>
        </p:nvSpPr>
        <p:spPr bwMode="auto">
          <a:xfrm>
            <a:off x="3275856" y="4221088"/>
            <a:ext cx="1584176" cy="792087"/>
          </a:xfrm>
          <a:prstGeom prst="ellipse">
            <a:avLst/>
          </a:prstGeom>
          <a:solidFill>
            <a:srgbClr val="ACC8EA"/>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1200"/>
              </a:spcAft>
              <a:buClrTx/>
              <a:buSzTx/>
              <a:buFontTx/>
              <a:buNone/>
              <a:tabLst/>
            </a:pPr>
            <a:r>
              <a:rPr kumimoji="0" lang="nl-NL" b="1" i="0" u="none" strike="noStrike" cap="none" normalizeH="0" baseline="0" dirty="0">
                <a:ln>
                  <a:noFill/>
                </a:ln>
                <a:solidFill>
                  <a:srgbClr val="0000FF"/>
                </a:solidFill>
                <a:effectLst/>
                <a:latin typeface="Calibri" pitchFamily="34" charset="0"/>
                <a:cs typeface="Arial" pitchFamily="34" charset="0"/>
              </a:rPr>
              <a:t>   </a:t>
            </a:r>
            <a:r>
              <a:rPr lang="nl-NL" b="1" dirty="0">
                <a:solidFill>
                  <a:srgbClr val="0000FF"/>
                </a:solidFill>
                <a:latin typeface="Calibri" pitchFamily="34" charset="0"/>
                <a:cs typeface="Arial" pitchFamily="34" charset="0"/>
              </a:rPr>
              <a:t>Bewuste</a:t>
            </a:r>
            <a:endParaRPr kumimoji="0" lang="nl-NL" sz="3200" b="1" i="0" u="none" strike="noStrike" cap="none" normalizeH="0" baseline="0" dirty="0">
              <a:ln>
                <a:noFill/>
              </a:ln>
              <a:solidFill>
                <a:srgbClr val="0000FF"/>
              </a:solidFill>
              <a:effectLst/>
              <a:latin typeface="Arial" pitchFamily="34" charset="0"/>
              <a:cs typeface="Arial" pitchFamily="34" charset="0"/>
            </a:endParaRPr>
          </a:p>
        </p:txBody>
      </p:sp>
      <p:sp>
        <p:nvSpPr>
          <p:cNvPr id="171014" name="Oval 6"/>
          <p:cNvSpPr>
            <a:spLocks noChangeArrowheads="1"/>
          </p:cNvSpPr>
          <p:nvPr/>
        </p:nvSpPr>
        <p:spPr bwMode="auto">
          <a:xfrm>
            <a:off x="2915816" y="5013176"/>
            <a:ext cx="2160240" cy="1844824"/>
          </a:xfrm>
          <a:prstGeom prst="ellipse">
            <a:avLst/>
          </a:prstGeom>
          <a:solidFill>
            <a:srgbClr val="4483D0"/>
          </a:solidFill>
          <a:ln w="9525">
            <a:solidFill>
              <a:srgbClr val="000000"/>
            </a:solidFill>
            <a:round/>
            <a:headEnd/>
            <a:tailEnd/>
          </a:ln>
        </p:spPr>
        <p:txBody>
          <a:bodyPr vert="horz" wrap="square" lIns="91440" tIns="45720" rIns="91440" bIns="45720" numCol="1" anchor="b" anchorCtr="1"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nl-NL" sz="2000" b="1" dirty="0">
                <a:solidFill>
                  <a:srgbClr val="0000FF"/>
                </a:solidFill>
                <a:latin typeface="Calibri" pitchFamily="34" charset="0"/>
                <a:cs typeface="Arial" pitchFamily="34" charset="0"/>
              </a:rPr>
              <a:t>Onbewuste</a:t>
            </a:r>
            <a:endParaRPr kumimoji="0" lang="nl-NL" sz="3600" b="1" i="0" u="none" strike="noStrike" cap="none" normalizeH="0" baseline="0" dirty="0">
              <a:ln>
                <a:noFill/>
              </a:ln>
              <a:solidFill>
                <a:srgbClr val="0000FF"/>
              </a:solidFill>
              <a:effectLst/>
              <a:latin typeface="Arial" pitchFamily="34" charset="0"/>
              <a:cs typeface="Arial" pitchFamily="34" charset="0"/>
            </a:endParaRPr>
          </a:p>
        </p:txBody>
      </p:sp>
      <p:sp>
        <p:nvSpPr>
          <p:cNvPr id="171015" name="AutoShape 7"/>
          <p:cNvSpPr>
            <a:spLocks/>
          </p:cNvSpPr>
          <p:nvPr/>
        </p:nvSpPr>
        <p:spPr bwMode="auto">
          <a:xfrm>
            <a:off x="2389668" y="2929858"/>
            <a:ext cx="877476" cy="3501107"/>
          </a:xfrm>
          <a:prstGeom prst="leftBrace">
            <a:avLst>
              <a:gd name="adj1" fmla="val 28705"/>
              <a:gd name="adj2" fmla="val 48523"/>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3200" b="1"/>
          </a:p>
        </p:txBody>
      </p:sp>
      <p:sp>
        <p:nvSpPr>
          <p:cNvPr id="171016" name="AutoShape 8"/>
          <p:cNvSpPr>
            <a:spLocks/>
          </p:cNvSpPr>
          <p:nvPr/>
        </p:nvSpPr>
        <p:spPr bwMode="auto">
          <a:xfrm>
            <a:off x="4842983" y="4480149"/>
            <a:ext cx="480502" cy="1950816"/>
          </a:xfrm>
          <a:prstGeom prst="rightBrace">
            <a:avLst>
              <a:gd name="adj1" fmla="val 32377"/>
              <a:gd name="adj2" fmla="val 40181"/>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nl-NL" sz="3200" b="1"/>
          </a:p>
        </p:txBody>
      </p:sp>
      <p:sp>
        <p:nvSpPr>
          <p:cNvPr id="171017" name="Text Box 9"/>
          <p:cNvSpPr txBox="1">
            <a:spLocks noChangeArrowheads="1"/>
          </p:cNvSpPr>
          <p:nvPr/>
        </p:nvSpPr>
        <p:spPr bwMode="auto">
          <a:xfrm>
            <a:off x="251520" y="3823566"/>
            <a:ext cx="2170870" cy="1607082"/>
          </a:xfrm>
          <a:prstGeom prst="rect">
            <a:avLst/>
          </a:prstGeom>
          <a:solidFill>
            <a:srgbClr val="CCC0D9"/>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b="1" i="0" u="none" strike="noStrike" cap="none" normalizeH="0" baseline="0" dirty="0">
                <a:ln>
                  <a:noFill/>
                </a:ln>
                <a:solidFill>
                  <a:srgbClr val="0000FF"/>
                </a:solidFill>
                <a:effectLst/>
                <a:latin typeface="Calibri" pitchFamily="34" charset="0"/>
                <a:cs typeface="Arial" pitchFamily="34" charset="0"/>
              </a:rPr>
              <a:t>Levensenergie voortkomend </a:t>
            </a:r>
            <a:r>
              <a:rPr lang="nl-NL" b="1" dirty="0">
                <a:solidFill>
                  <a:srgbClr val="0000FF"/>
                </a:solidFill>
                <a:latin typeface="Calibri" pitchFamily="34" charset="0"/>
                <a:cs typeface="Arial" pitchFamily="34" charset="0"/>
              </a:rPr>
              <a:t>uit de Missie</a:t>
            </a:r>
            <a:r>
              <a:rPr kumimoji="0" lang="nl-NL" b="1" i="0" u="none" strike="noStrike" cap="none" normalizeH="0" baseline="0" dirty="0">
                <a:ln>
                  <a:noFill/>
                </a:ln>
                <a:solidFill>
                  <a:srgbClr val="0000FF"/>
                </a:solidFill>
                <a:effectLst/>
                <a:latin typeface="Calibri" pitchFamily="34" charset="0"/>
                <a:cs typeface="Arial" pitchFamily="34" charset="0"/>
              </a:rPr>
              <a:t>/Spiritualiteit /Bron/Hoger Zelf</a:t>
            </a:r>
            <a:endParaRPr kumimoji="0" lang="nl-NL" sz="3200" b="1" i="0" u="none" strike="noStrike" cap="none" normalizeH="0" baseline="0" dirty="0">
              <a:ln>
                <a:noFill/>
              </a:ln>
              <a:solidFill>
                <a:srgbClr val="0000FF"/>
              </a:solidFill>
              <a:effectLst/>
              <a:latin typeface="Arial" pitchFamily="34" charset="0"/>
              <a:cs typeface="Arial" pitchFamily="34" charset="0"/>
            </a:endParaRPr>
          </a:p>
        </p:txBody>
      </p:sp>
      <p:sp>
        <p:nvSpPr>
          <p:cNvPr id="171019" name="AutoShape 11"/>
          <p:cNvSpPr>
            <a:spLocks noChangeArrowheads="1"/>
          </p:cNvSpPr>
          <p:nvPr/>
        </p:nvSpPr>
        <p:spPr bwMode="auto">
          <a:xfrm>
            <a:off x="3335172" y="3241709"/>
            <a:ext cx="206667" cy="1515420"/>
          </a:xfrm>
          <a:prstGeom prst="downArrow">
            <a:avLst>
              <a:gd name="adj1" fmla="val 50000"/>
              <a:gd name="adj2" fmla="val 158438"/>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sz="3200" b="1"/>
          </a:p>
        </p:txBody>
      </p:sp>
      <p:sp>
        <p:nvSpPr>
          <p:cNvPr id="171020" name="AutoShape 12"/>
          <p:cNvSpPr>
            <a:spLocks noChangeArrowheads="1"/>
          </p:cNvSpPr>
          <p:nvPr/>
        </p:nvSpPr>
        <p:spPr bwMode="auto">
          <a:xfrm>
            <a:off x="3490173" y="3371232"/>
            <a:ext cx="240251" cy="2755852"/>
          </a:xfrm>
          <a:prstGeom prst="downArrow">
            <a:avLst>
              <a:gd name="adj1" fmla="val 50000"/>
              <a:gd name="adj2" fmla="val 247849"/>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sz="3200" b="1"/>
          </a:p>
        </p:txBody>
      </p:sp>
      <p:sp>
        <p:nvSpPr>
          <p:cNvPr id="171021" name="Rectangle 13"/>
          <p:cNvSpPr>
            <a:spLocks noChangeArrowheads="1"/>
          </p:cNvSpPr>
          <p:nvPr/>
        </p:nvSpPr>
        <p:spPr bwMode="auto">
          <a:xfrm>
            <a:off x="3730424" y="4070204"/>
            <a:ext cx="5234064" cy="222892"/>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sz="3200" b="1"/>
          </a:p>
        </p:txBody>
      </p:sp>
      <p:sp>
        <p:nvSpPr>
          <p:cNvPr id="171022" name="AutoShape 14"/>
          <p:cNvSpPr>
            <a:spLocks noChangeArrowheads="1"/>
          </p:cNvSpPr>
          <p:nvPr/>
        </p:nvSpPr>
        <p:spPr bwMode="auto">
          <a:xfrm>
            <a:off x="4299620" y="3241709"/>
            <a:ext cx="206667" cy="684479"/>
          </a:xfrm>
          <a:prstGeom prst="downArrow">
            <a:avLst>
              <a:gd name="adj1" fmla="val 50000"/>
              <a:gd name="adj2" fmla="val 71563"/>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sz="3200" b="1"/>
          </a:p>
        </p:txBody>
      </p:sp>
      <p:sp>
        <p:nvSpPr>
          <p:cNvPr id="171023" name="AutoShape 15"/>
          <p:cNvSpPr>
            <a:spLocks noChangeArrowheads="1"/>
          </p:cNvSpPr>
          <p:nvPr/>
        </p:nvSpPr>
        <p:spPr bwMode="auto">
          <a:xfrm>
            <a:off x="4514899" y="3371232"/>
            <a:ext cx="206667" cy="554956"/>
          </a:xfrm>
          <a:prstGeom prst="downArrow">
            <a:avLst>
              <a:gd name="adj1" fmla="val 50000"/>
              <a:gd name="adj2" fmla="val 58021"/>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nl-NL" sz="3200" b="1"/>
          </a:p>
        </p:txBody>
      </p:sp>
      <p:sp>
        <p:nvSpPr>
          <p:cNvPr id="171025" name="Oval 17"/>
          <p:cNvSpPr>
            <a:spLocks noChangeArrowheads="1"/>
          </p:cNvSpPr>
          <p:nvPr/>
        </p:nvSpPr>
        <p:spPr bwMode="auto">
          <a:xfrm>
            <a:off x="431802" y="332656"/>
            <a:ext cx="1979961" cy="1008112"/>
          </a:xfrm>
          <a:prstGeom prst="ellipse">
            <a:avLst/>
          </a:prstGeom>
          <a:solidFill>
            <a:srgbClr val="E4EBF4"/>
          </a:solidFill>
          <a:ln w="9525">
            <a:solidFill>
              <a:srgbClr val="00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nl-NL" sz="1600" b="1" i="0" u="none" strike="noStrike" cap="none" normalizeH="0" baseline="0" dirty="0">
                <a:ln>
                  <a:noFill/>
                </a:ln>
                <a:solidFill>
                  <a:srgbClr val="0000FF"/>
                </a:solidFill>
                <a:effectLst/>
                <a:latin typeface="Calibri" pitchFamily="34" charset="0"/>
                <a:cs typeface="Arial" pitchFamily="34" charset="0"/>
              </a:rPr>
              <a:t>Hoger Zelf</a:t>
            </a:r>
            <a:endParaRPr kumimoji="0" lang="nl-NL" sz="2400" b="1" i="0" u="none" strike="noStrike" cap="none" normalizeH="0" baseline="0" dirty="0">
              <a:ln>
                <a:noFill/>
              </a:ln>
              <a:solidFill>
                <a:srgbClr val="0000FF"/>
              </a:solidFill>
              <a:effectLst/>
              <a:latin typeface="Arial" pitchFamily="34" charset="0"/>
              <a:cs typeface="Arial" pitchFamily="34" charset="0"/>
            </a:endParaRPr>
          </a:p>
        </p:txBody>
      </p:sp>
      <p:sp>
        <p:nvSpPr>
          <p:cNvPr id="171026" name="Oval 18"/>
          <p:cNvSpPr>
            <a:spLocks noChangeArrowheads="1"/>
          </p:cNvSpPr>
          <p:nvPr/>
        </p:nvSpPr>
        <p:spPr bwMode="auto">
          <a:xfrm>
            <a:off x="755576" y="1329129"/>
            <a:ext cx="1296145" cy="515696"/>
          </a:xfrm>
          <a:prstGeom prst="ellipse">
            <a:avLst/>
          </a:prstGeom>
          <a:solidFill>
            <a:srgbClr val="ACC8EA"/>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nl-NL" sz="1400" b="1" i="0" u="none" strike="noStrike" cap="none" normalizeH="0" baseline="0" dirty="0">
                <a:ln>
                  <a:noFill/>
                </a:ln>
                <a:solidFill>
                  <a:srgbClr val="0000FF"/>
                </a:solidFill>
                <a:effectLst/>
                <a:latin typeface="Calibri" pitchFamily="34" charset="0"/>
                <a:cs typeface="Arial" pitchFamily="34" charset="0"/>
              </a:rPr>
              <a:t>Bewuste</a:t>
            </a:r>
            <a:r>
              <a:rPr kumimoji="0" lang="nl-NL" sz="1400" b="1" i="0" u="none" strike="noStrike" cap="none" normalizeH="0" baseline="0" dirty="0">
                <a:ln>
                  <a:noFill/>
                </a:ln>
                <a:solidFill>
                  <a:schemeClr val="tx1"/>
                </a:solidFill>
                <a:effectLst/>
                <a:latin typeface="Calibri" pitchFamily="34" charset="0"/>
                <a:cs typeface="Arial" pitchFamily="34" charset="0"/>
              </a:rPr>
              <a:t> </a:t>
            </a:r>
            <a:r>
              <a:rPr kumimoji="0" lang="nl-NL" sz="1400" b="1" i="0" u="none" strike="noStrike" cap="none" normalizeH="0" baseline="0" dirty="0">
                <a:ln>
                  <a:noFill/>
                </a:ln>
                <a:solidFill>
                  <a:srgbClr val="0000FF"/>
                </a:solidFill>
                <a:effectLst/>
                <a:latin typeface="Calibri" pitchFamily="34" charset="0"/>
                <a:cs typeface="Arial" pitchFamily="34" charset="0"/>
              </a:rPr>
              <a:t>Geest</a:t>
            </a:r>
            <a:endParaRPr kumimoji="0" lang="nl-NL" sz="2000" b="1" i="0" u="none" strike="noStrike" cap="none" normalizeH="0" baseline="0" dirty="0">
              <a:ln>
                <a:noFill/>
              </a:ln>
              <a:solidFill>
                <a:srgbClr val="0000FF"/>
              </a:solidFill>
              <a:effectLst/>
              <a:latin typeface="Arial" pitchFamily="34" charset="0"/>
              <a:cs typeface="Arial" pitchFamily="34" charset="0"/>
            </a:endParaRPr>
          </a:p>
        </p:txBody>
      </p:sp>
      <p:sp>
        <p:nvSpPr>
          <p:cNvPr id="171027" name="Oval 19"/>
          <p:cNvSpPr>
            <a:spLocks noChangeArrowheads="1"/>
          </p:cNvSpPr>
          <p:nvPr/>
        </p:nvSpPr>
        <p:spPr bwMode="auto">
          <a:xfrm>
            <a:off x="426872" y="1844824"/>
            <a:ext cx="1912880" cy="1368152"/>
          </a:xfrm>
          <a:prstGeom prst="ellipse">
            <a:avLst/>
          </a:prstGeom>
          <a:solidFill>
            <a:srgbClr val="4483D0"/>
          </a:solidFill>
          <a:ln w="9525">
            <a:solidFill>
              <a:srgbClr val="000000"/>
            </a:solidFill>
            <a:round/>
            <a:headEnd/>
            <a:tailEnd/>
          </a:ln>
        </p:spPr>
        <p:txBody>
          <a:bodyPr vert="horz" wrap="square" lIns="0" tIns="0" rIns="0" bIns="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nl-NL" b="1" dirty="0">
                <a:solidFill>
                  <a:srgbClr val="0000FF"/>
                </a:solidFill>
                <a:latin typeface="Calibri" pitchFamily="34" charset="0"/>
                <a:cs typeface="Arial" pitchFamily="34" charset="0"/>
              </a:rPr>
              <a:t>O</a:t>
            </a:r>
            <a:r>
              <a:rPr kumimoji="0" lang="nl-NL" b="1" i="0" u="none" strike="noStrike" cap="none" normalizeH="0" baseline="0" dirty="0">
                <a:ln>
                  <a:noFill/>
                </a:ln>
                <a:solidFill>
                  <a:srgbClr val="0000FF"/>
                </a:solidFill>
                <a:effectLst/>
                <a:latin typeface="Calibri" pitchFamily="34" charset="0"/>
                <a:cs typeface="Arial" pitchFamily="34" charset="0"/>
              </a:rPr>
              <a:t>nbewuste</a:t>
            </a:r>
            <a:endParaRPr kumimoji="0" lang="nl-NL" b="1" i="0" u="none" strike="noStrike" cap="none" normalizeH="0" baseline="0" dirty="0">
              <a:ln>
                <a:noFill/>
              </a:ln>
              <a:solidFill>
                <a:srgbClr val="0000FF"/>
              </a:solidFill>
              <a:effectLst/>
              <a:latin typeface="Arial" pitchFamily="34" charset="0"/>
              <a:cs typeface="Arial" pitchFamily="34" charset="0"/>
            </a:endParaRPr>
          </a:p>
        </p:txBody>
      </p:sp>
      <p:sp>
        <p:nvSpPr>
          <p:cNvPr id="171028" name="Rectangle 20"/>
          <p:cNvSpPr>
            <a:spLocks noChangeArrowheads="1"/>
          </p:cNvSpPr>
          <p:nvPr/>
        </p:nvSpPr>
        <p:spPr bwMode="auto">
          <a:xfrm>
            <a:off x="2699792" y="692696"/>
            <a:ext cx="61206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ts val="600"/>
              </a:spcBef>
              <a:spcAft>
                <a:spcPts val="600"/>
              </a:spcAft>
              <a:buClrTx/>
              <a:buSzTx/>
              <a:buFontTx/>
              <a:buNone/>
              <a:tabLst>
                <a:tab pos="215900" algn="l"/>
              </a:tabLst>
            </a:pPr>
            <a:r>
              <a:rPr kumimoji="0" lang="nl-NL" sz="2000" b="1" i="0" u="none" strike="noStrike" cap="none" normalizeH="0" baseline="0" dirty="0">
                <a:ln>
                  <a:noFill/>
                </a:ln>
                <a:solidFill>
                  <a:srgbClr val="0000FF"/>
                </a:solidFill>
                <a:effectLst/>
                <a:latin typeface="Arial" pitchFamily="34" charset="0"/>
                <a:ea typeface="Times New Roman" pitchFamily="18" charset="0"/>
                <a:cs typeface="Arial" pitchFamily="34" charset="0"/>
              </a:rPr>
              <a:t>Hoger Zelf gezien als de vader</a:t>
            </a:r>
            <a:endParaRPr lang="nl-NL" sz="1200" b="1" dirty="0">
              <a:solidFill>
                <a:srgbClr val="0000FF"/>
              </a:solidFill>
              <a:latin typeface="Arial" pitchFamily="34" charset="0"/>
              <a:cs typeface="Arial" pitchFamily="34" charset="0"/>
            </a:endParaRPr>
          </a:p>
          <a:p>
            <a:pPr marR="0" lvl="0" algn="l" defTabSz="914400" rtl="0" eaLnBrk="1" fontAlgn="base" latinLnBrk="0" hangingPunct="1">
              <a:lnSpc>
                <a:spcPct val="100000"/>
              </a:lnSpc>
              <a:spcBef>
                <a:spcPts val="600"/>
              </a:spcBef>
              <a:spcAft>
                <a:spcPts val="600"/>
              </a:spcAft>
              <a:buClrTx/>
              <a:buSzTx/>
              <a:buFontTx/>
              <a:buNone/>
              <a:tabLst>
                <a:tab pos="215900" algn="l"/>
              </a:tabLst>
            </a:pPr>
            <a:r>
              <a:rPr lang="nl-NL" sz="2000" b="1" dirty="0">
                <a:solidFill>
                  <a:srgbClr val="0000FF"/>
                </a:solidFill>
                <a:latin typeface="Arial" pitchFamily="34" charset="0"/>
                <a:ea typeface="Times New Roman" pitchFamily="18" charset="0"/>
                <a:cs typeface="Arial" pitchFamily="34" charset="0"/>
              </a:rPr>
              <a:t>Bewuste Geest gezien als de moeder</a:t>
            </a:r>
            <a:r>
              <a:rPr kumimoji="0" lang="nl-NL" sz="2000" b="1" i="0" u="none" strike="noStrike" cap="none" normalizeH="0" baseline="0" dirty="0">
                <a:ln>
                  <a:noFill/>
                </a:ln>
                <a:solidFill>
                  <a:srgbClr val="0000FF"/>
                </a:solidFill>
                <a:effectLst/>
                <a:latin typeface="Arial" pitchFamily="34" charset="0"/>
                <a:ea typeface="Times New Roman" pitchFamily="18" charset="0"/>
                <a:cs typeface="Arial" pitchFamily="34" charset="0"/>
              </a:rPr>
              <a:t>, die zorgt voor het kind</a:t>
            </a:r>
            <a:endParaRPr lang="nl-NL" sz="1200" b="1" dirty="0">
              <a:solidFill>
                <a:srgbClr val="0000FF"/>
              </a:solidFill>
              <a:latin typeface="Arial" pitchFamily="34" charset="0"/>
              <a:cs typeface="Arial" pitchFamily="34" charset="0"/>
            </a:endParaRPr>
          </a:p>
          <a:p>
            <a:pPr marR="0" lvl="0" algn="l" defTabSz="914400" rtl="0" eaLnBrk="1" fontAlgn="base" latinLnBrk="0" hangingPunct="1">
              <a:lnSpc>
                <a:spcPct val="100000"/>
              </a:lnSpc>
              <a:spcBef>
                <a:spcPts val="600"/>
              </a:spcBef>
              <a:spcAft>
                <a:spcPts val="600"/>
              </a:spcAft>
              <a:buClrTx/>
              <a:buSzTx/>
              <a:buFontTx/>
              <a:buNone/>
              <a:tabLst>
                <a:tab pos="215900" algn="l"/>
              </a:tabLst>
            </a:pPr>
            <a:r>
              <a:rPr lang="nl-NL" sz="2000" b="1" dirty="0">
                <a:solidFill>
                  <a:srgbClr val="0000FF"/>
                </a:solidFill>
                <a:latin typeface="Arial" pitchFamily="34" charset="0"/>
                <a:ea typeface="Times New Roman" pitchFamily="18" charset="0"/>
                <a:cs typeface="Arial" pitchFamily="34" charset="0"/>
              </a:rPr>
              <a:t>O</a:t>
            </a:r>
            <a:r>
              <a:rPr kumimoji="0" lang="nl-NL" sz="2000" b="1" i="0" u="none" strike="noStrike" cap="none" normalizeH="0" baseline="0" dirty="0">
                <a:ln>
                  <a:noFill/>
                </a:ln>
                <a:solidFill>
                  <a:srgbClr val="0000FF"/>
                </a:solidFill>
                <a:effectLst/>
                <a:latin typeface="Arial" pitchFamily="34" charset="0"/>
                <a:ea typeface="Times New Roman" pitchFamily="18" charset="0"/>
                <a:cs typeface="Arial" pitchFamily="34" charset="0"/>
              </a:rPr>
              <a:t>nbewuste, gezien als het kind dat communiceert met de vader</a:t>
            </a:r>
            <a:endParaRPr kumimoji="0" lang="nl-NL" sz="3600" b="1" i="0" u="none" strike="noStrike" cap="none" normalizeH="0" baseline="0" dirty="0">
              <a:ln>
                <a:noFill/>
              </a:ln>
              <a:solidFill>
                <a:srgbClr val="0000FF"/>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1025"/>
                                        </p:tgtEl>
                                        <p:attrNameLst>
                                          <p:attrName>style.visibility</p:attrName>
                                        </p:attrNameLst>
                                      </p:cBhvr>
                                      <p:to>
                                        <p:strVal val="visible"/>
                                      </p:to>
                                    </p:set>
                                    <p:anim calcmode="lin" valueType="num">
                                      <p:cBhvr additive="base">
                                        <p:cTn id="7" dur="500" fill="hold"/>
                                        <p:tgtEl>
                                          <p:spTgt spid="171025"/>
                                        </p:tgtEl>
                                        <p:attrNameLst>
                                          <p:attrName>ppt_x</p:attrName>
                                        </p:attrNameLst>
                                      </p:cBhvr>
                                      <p:tavLst>
                                        <p:tav tm="0">
                                          <p:val>
                                            <p:strVal val="0-#ppt_w/2"/>
                                          </p:val>
                                        </p:tav>
                                        <p:tav tm="100000">
                                          <p:val>
                                            <p:strVal val="#ppt_x"/>
                                          </p:val>
                                        </p:tav>
                                      </p:tavLst>
                                    </p:anim>
                                    <p:anim calcmode="lin" valueType="num">
                                      <p:cBhvr additive="base">
                                        <p:cTn id="8" dur="500" fill="hold"/>
                                        <p:tgtEl>
                                          <p:spTgt spid="1710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1028">
                                            <p:txEl>
                                              <p:pRg st="0" end="0"/>
                                            </p:txEl>
                                          </p:spTgt>
                                        </p:tgtEl>
                                        <p:attrNameLst>
                                          <p:attrName>style.visibility</p:attrName>
                                        </p:attrNameLst>
                                      </p:cBhvr>
                                      <p:to>
                                        <p:strVal val="visible"/>
                                      </p:to>
                                    </p:set>
                                    <p:anim calcmode="lin" valueType="num">
                                      <p:cBhvr additive="base">
                                        <p:cTn id="13" dur="500" fill="hold"/>
                                        <p:tgtEl>
                                          <p:spTgt spid="17102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10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1026"/>
                                        </p:tgtEl>
                                        <p:attrNameLst>
                                          <p:attrName>style.visibility</p:attrName>
                                        </p:attrNameLst>
                                      </p:cBhvr>
                                      <p:to>
                                        <p:strVal val="visible"/>
                                      </p:to>
                                    </p:set>
                                    <p:anim calcmode="lin" valueType="num">
                                      <p:cBhvr additive="base">
                                        <p:cTn id="19" dur="500" fill="hold"/>
                                        <p:tgtEl>
                                          <p:spTgt spid="171026"/>
                                        </p:tgtEl>
                                        <p:attrNameLst>
                                          <p:attrName>ppt_x</p:attrName>
                                        </p:attrNameLst>
                                      </p:cBhvr>
                                      <p:tavLst>
                                        <p:tav tm="0">
                                          <p:val>
                                            <p:strVal val="0-#ppt_w/2"/>
                                          </p:val>
                                        </p:tav>
                                        <p:tav tm="100000">
                                          <p:val>
                                            <p:strVal val="#ppt_x"/>
                                          </p:val>
                                        </p:tav>
                                      </p:tavLst>
                                    </p:anim>
                                    <p:anim calcmode="lin" valueType="num">
                                      <p:cBhvr additive="base">
                                        <p:cTn id="20" dur="500" fill="hold"/>
                                        <p:tgtEl>
                                          <p:spTgt spid="1710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1028">
                                            <p:txEl>
                                              <p:pRg st="1" end="1"/>
                                            </p:txEl>
                                          </p:spTgt>
                                        </p:tgtEl>
                                        <p:attrNameLst>
                                          <p:attrName>style.visibility</p:attrName>
                                        </p:attrNameLst>
                                      </p:cBhvr>
                                      <p:to>
                                        <p:strVal val="visible"/>
                                      </p:to>
                                    </p:set>
                                    <p:anim calcmode="lin" valueType="num">
                                      <p:cBhvr additive="base">
                                        <p:cTn id="25" dur="500" fill="hold"/>
                                        <p:tgtEl>
                                          <p:spTgt spid="171028">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102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1027"/>
                                        </p:tgtEl>
                                        <p:attrNameLst>
                                          <p:attrName>style.visibility</p:attrName>
                                        </p:attrNameLst>
                                      </p:cBhvr>
                                      <p:to>
                                        <p:strVal val="visible"/>
                                      </p:to>
                                    </p:set>
                                    <p:anim calcmode="lin" valueType="num">
                                      <p:cBhvr additive="base">
                                        <p:cTn id="31" dur="500" fill="hold"/>
                                        <p:tgtEl>
                                          <p:spTgt spid="171027"/>
                                        </p:tgtEl>
                                        <p:attrNameLst>
                                          <p:attrName>ppt_x</p:attrName>
                                        </p:attrNameLst>
                                      </p:cBhvr>
                                      <p:tavLst>
                                        <p:tav tm="0">
                                          <p:val>
                                            <p:strVal val="0-#ppt_w/2"/>
                                          </p:val>
                                        </p:tav>
                                        <p:tav tm="100000">
                                          <p:val>
                                            <p:strVal val="#ppt_x"/>
                                          </p:val>
                                        </p:tav>
                                      </p:tavLst>
                                    </p:anim>
                                    <p:anim calcmode="lin" valueType="num">
                                      <p:cBhvr additive="base">
                                        <p:cTn id="32" dur="500" fill="hold"/>
                                        <p:tgtEl>
                                          <p:spTgt spid="1710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71028">
                                            <p:txEl>
                                              <p:pRg st="2" end="2"/>
                                            </p:txEl>
                                          </p:spTgt>
                                        </p:tgtEl>
                                        <p:attrNameLst>
                                          <p:attrName>style.visibility</p:attrName>
                                        </p:attrNameLst>
                                      </p:cBhvr>
                                      <p:to>
                                        <p:strVal val="visible"/>
                                      </p:to>
                                    </p:set>
                                    <p:anim calcmode="lin" valueType="num">
                                      <p:cBhvr additive="base">
                                        <p:cTn id="37" dur="500" fill="hold"/>
                                        <p:tgtEl>
                                          <p:spTgt spid="171028">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102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1012"/>
                                        </p:tgtEl>
                                        <p:attrNameLst>
                                          <p:attrName>style.visibility</p:attrName>
                                        </p:attrNameLst>
                                      </p:cBhvr>
                                      <p:to>
                                        <p:strVal val="visible"/>
                                      </p:to>
                                    </p:set>
                                    <p:anim calcmode="lin" valueType="num">
                                      <p:cBhvr additive="base">
                                        <p:cTn id="43" dur="500" fill="hold"/>
                                        <p:tgtEl>
                                          <p:spTgt spid="171012"/>
                                        </p:tgtEl>
                                        <p:attrNameLst>
                                          <p:attrName>ppt_x</p:attrName>
                                        </p:attrNameLst>
                                      </p:cBhvr>
                                      <p:tavLst>
                                        <p:tav tm="0">
                                          <p:val>
                                            <p:strVal val="0-#ppt_w/2"/>
                                          </p:val>
                                        </p:tav>
                                        <p:tav tm="100000">
                                          <p:val>
                                            <p:strVal val="#ppt_x"/>
                                          </p:val>
                                        </p:tav>
                                      </p:tavLst>
                                    </p:anim>
                                    <p:anim calcmode="lin" valueType="num">
                                      <p:cBhvr additive="base">
                                        <p:cTn id="44" dur="500" fill="hold"/>
                                        <p:tgtEl>
                                          <p:spTgt spid="1710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71013"/>
                                        </p:tgtEl>
                                        <p:attrNameLst>
                                          <p:attrName>style.visibility</p:attrName>
                                        </p:attrNameLst>
                                      </p:cBhvr>
                                      <p:to>
                                        <p:strVal val="visible"/>
                                      </p:to>
                                    </p:set>
                                    <p:anim calcmode="lin" valueType="num">
                                      <p:cBhvr additive="base">
                                        <p:cTn id="49" dur="500" fill="hold"/>
                                        <p:tgtEl>
                                          <p:spTgt spid="171013"/>
                                        </p:tgtEl>
                                        <p:attrNameLst>
                                          <p:attrName>ppt_x</p:attrName>
                                        </p:attrNameLst>
                                      </p:cBhvr>
                                      <p:tavLst>
                                        <p:tav tm="0">
                                          <p:val>
                                            <p:strVal val="0-#ppt_w/2"/>
                                          </p:val>
                                        </p:tav>
                                        <p:tav tm="100000">
                                          <p:val>
                                            <p:strVal val="#ppt_x"/>
                                          </p:val>
                                        </p:tav>
                                      </p:tavLst>
                                    </p:anim>
                                    <p:anim calcmode="lin" valueType="num">
                                      <p:cBhvr additive="base">
                                        <p:cTn id="50" dur="500" fill="hold"/>
                                        <p:tgtEl>
                                          <p:spTgt spid="1710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71014"/>
                                        </p:tgtEl>
                                        <p:attrNameLst>
                                          <p:attrName>style.visibility</p:attrName>
                                        </p:attrNameLst>
                                      </p:cBhvr>
                                      <p:to>
                                        <p:strVal val="visible"/>
                                      </p:to>
                                    </p:set>
                                    <p:anim calcmode="lin" valueType="num">
                                      <p:cBhvr additive="base">
                                        <p:cTn id="55" dur="500" fill="hold"/>
                                        <p:tgtEl>
                                          <p:spTgt spid="171014"/>
                                        </p:tgtEl>
                                        <p:attrNameLst>
                                          <p:attrName>ppt_x</p:attrName>
                                        </p:attrNameLst>
                                      </p:cBhvr>
                                      <p:tavLst>
                                        <p:tav tm="0">
                                          <p:val>
                                            <p:strVal val="0-#ppt_w/2"/>
                                          </p:val>
                                        </p:tav>
                                        <p:tav tm="100000">
                                          <p:val>
                                            <p:strVal val="#ppt_x"/>
                                          </p:val>
                                        </p:tav>
                                      </p:tavLst>
                                    </p:anim>
                                    <p:anim calcmode="lin" valueType="num">
                                      <p:cBhvr additive="base">
                                        <p:cTn id="56" dur="500" fill="hold"/>
                                        <p:tgtEl>
                                          <p:spTgt spid="17101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71015"/>
                                        </p:tgtEl>
                                        <p:attrNameLst>
                                          <p:attrName>style.visibility</p:attrName>
                                        </p:attrNameLst>
                                      </p:cBhvr>
                                      <p:to>
                                        <p:strVal val="visible"/>
                                      </p:to>
                                    </p:set>
                                    <p:anim calcmode="lin" valueType="num">
                                      <p:cBhvr additive="base">
                                        <p:cTn id="61" dur="500" fill="hold"/>
                                        <p:tgtEl>
                                          <p:spTgt spid="171015"/>
                                        </p:tgtEl>
                                        <p:attrNameLst>
                                          <p:attrName>ppt_x</p:attrName>
                                        </p:attrNameLst>
                                      </p:cBhvr>
                                      <p:tavLst>
                                        <p:tav tm="0">
                                          <p:val>
                                            <p:strVal val="0-#ppt_w/2"/>
                                          </p:val>
                                        </p:tav>
                                        <p:tav tm="100000">
                                          <p:val>
                                            <p:strVal val="#ppt_x"/>
                                          </p:val>
                                        </p:tav>
                                      </p:tavLst>
                                    </p:anim>
                                    <p:anim calcmode="lin" valueType="num">
                                      <p:cBhvr additive="base">
                                        <p:cTn id="62" dur="500" fill="hold"/>
                                        <p:tgtEl>
                                          <p:spTgt spid="17101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1017"/>
                                        </p:tgtEl>
                                        <p:attrNameLst>
                                          <p:attrName>style.visibility</p:attrName>
                                        </p:attrNameLst>
                                      </p:cBhvr>
                                      <p:to>
                                        <p:strVal val="visible"/>
                                      </p:to>
                                    </p:set>
                                    <p:anim calcmode="lin" valueType="num">
                                      <p:cBhvr additive="base">
                                        <p:cTn id="67" dur="500" fill="hold"/>
                                        <p:tgtEl>
                                          <p:spTgt spid="171017"/>
                                        </p:tgtEl>
                                        <p:attrNameLst>
                                          <p:attrName>ppt_x</p:attrName>
                                        </p:attrNameLst>
                                      </p:cBhvr>
                                      <p:tavLst>
                                        <p:tav tm="0">
                                          <p:val>
                                            <p:strVal val="0-#ppt_w/2"/>
                                          </p:val>
                                        </p:tav>
                                        <p:tav tm="100000">
                                          <p:val>
                                            <p:strVal val="#ppt_x"/>
                                          </p:val>
                                        </p:tav>
                                      </p:tavLst>
                                    </p:anim>
                                    <p:anim calcmode="lin" valueType="num">
                                      <p:cBhvr additive="base">
                                        <p:cTn id="68" dur="500" fill="hold"/>
                                        <p:tgtEl>
                                          <p:spTgt spid="171017"/>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171019"/>
                                        </p:tgtEl>
                                        <p:attrNameLst>
                                          <p:attrName>style.visibility</p:attrName>
                                        </p:attrNameLst>
                                      </p:cBhvr>
                                      <p:to>
                                        <p:strVal val="visible"/>
                                      </p:to>
                                    </p:set>
                                    <p:anim calcmode="lin" valueType="num">
                                      <p:cBhvr additive="base">
                                        <p:cTn id="73" dur="500" fill="hold"/>
                                        <p:tgtEl>
                                          <p:spTgt spid="171019"/>
                                        </p:tgtEl>
                                        <p:attrNameLst>
                                          <p:attrName>ppt_x</p:attrName>
                                        </p:attrNameLst>
                                      </p:cBhvr>
                                      <p:tavLst>
                                        <p:tav tm="0">
                                          <p:val>
                                            <p:strVal val="0-#ppt_w/2"/>
                                          </p:val>
                                        </p:tav>
                                        <p:tav tm="100000">
                                          <p:val>
                                            <p:strVal val="#ppt_x"/>
                                          </p:val>
                                        </p:tav>
                                      </p:tavLst>
                                    </p:anim>
                                    <p:anim calcmode="lin" valueType="num">
                                      <p:cBhvr additive="base">
                                        <p:cTn id="74" dur="500" fill="hold"/>
                                        <p:tgtEl>
                                          <p:spTgt spid="17101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171020"/>
                                        </p:tgtEl>
                                        <p:attrNameLst>
                                          <p:attrName>style.visibility</p:attrName>
                                        </p:attrNameLst>
                                      </p:cBhvr>
                                      <p:to>
                                        <p:strVal val="visible"/>
                                      </p:to>
                                    </p:set>
                                    <p:anim calcmode="lin" valueType="num">
                                      <p:cBhvr additive="base">
                                        <p:cTn id="79" dur="500" fill="hold"/>
                                        <p:tgtEl>
                                          <p:spTgt spid="171020"/>
                                        </p:tgtEl>
                                        <p:attrNameLst>
                                          <p:attrName>ppt_x</p:attrName>
                                        </p:attrNameLst>
                                      </p:cBhvr>
                                      <p:tavLst>
                                        <p:tav tm="0">
                                          <p:val>
                                            <p:strVal val="0-#ppt_w/2"/>
                                          </p:val>
                                        </p:tav>
                                        <p:tav tm="100000">
                                          <p:val>
                                            <p:strVal val="#ppt_x"/>
                                          </p:val>
                                        </p:tav>
                                      </p:tavLst>
                                    </p:anim>
                                    <p:anim calcmode="lin" valueType="num">
                                      <p:cBhvr additive="base">
                                        <p:cTn id="80" dur="500" fill="hold"/>
                                        <p:tgtEl>
                                          <p:spTgt spid="17102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171021"/>
                                        </p:tgtEl>
                                        <p:attrNameLst>
                                          <p:attrName>style.visibility</p:attrName>
                                        </p:attrNameLst>
                                      </p:cBhvr>
                                      <p:to>
                                        <p:strVal val="visible"/>
                                      </p:to>
                                    </p:set>
                                    <p:anim calcmode="lin" valueType="num">
                                      <p:cBhvr additive="base">
                                        <p:cTn id="85" dur="500" fill="hold"/>
                                        <p:tgtEl>
                                          <p:spTgt spid="171021"/>
                                        </p:tgtEl>
                                        <p:attrNameLst>
                                          <p:attrName>ppt_x</p:attrName>
                                        </p:attrNameLst>
                                      </p:cBhvr>
                                      <p:tavLst>
                                        <p:tav tm="0">
                                          <p:val>
                                            <p:strVal val="0-#ppt_w/2"/>
                                          </p:val>
                                        </p:tav>
                                        <p:tav tm="100000">
                                          <p:val>
                                            <p:strVal val="#ppt_x"/>
                                          </p:val>
                                        </p:tav>
                                      </p:tavLst>
                                    </p:anim>
                                    <p:anim calcmode="lin" valueType="num">
                                      <p:cBhvr additive="base">
                                        <p:cTn id="86" dur="500" fill="hold"/>
                                        <p:tgtEl>
                                          <p:spTgt spid="171021"/>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171022"/>
                                        </p:tgtEl>
                                        <p:attrNameLst>
                                          <p:attrName>style.visibility</p:attrName>
                                        </p:attrNameLst>
                                      </p:cBhvr>
                                      <p:to>
                                        <p:strVal val="visible"/>
                                      </p:to>
                                    </p:set>
                                    <p:anim calcmode="lin" valueType="num">
                                      <p:cBhvr additive="base">
                                        <p:cTn id="91" dur="500" fill="hold"/>
                                        <p:tgtEl>
                                          <p:spTgt spid="171022"/>
                                        </p:tgtEl>
                                        <p:attrNameLst>
                                          <p:attrName>ppt_x</p:attrName>
                                        </p:attrNameLst>
                                      </p:cBhvr>
                                      <p:tavLst>
                                        <p:tav tm="0">
                                          <p:val>
                                            <p:strVal val="0-#ppt_w/2"/>
                                          </p:val>
                                        </p:tav>
                                        <p:tav tm="100000">
                                          <p:val>
                                            <p:strVal val="#ppt_x"/>
                                          </p:val>
                                        </p:tav>
                                      </p:tavLst>
                                    </p:anim>
                                    <p:anim calcmode="lin" valueType="num">
                                      <p:cBhvr additive="base">
                                        <p:cTn id="92" dur="500" fill="hold"/>
                                        <p:tgtEl>
                                          <p:spTgt spid="171022"/>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171023"/>
                                        </p:tgtEl>
                                        <p:attrNameLst>
                                          <p:attrName>style.visibility</p:attrName>
                                        </p:attrNameLst>
                                      </p:cBhvr>
                                      <p:to>
                                        <p:strVal val="visible"/>
                                      </p:to>
                                    </p:set>
                                    <p:anim calcmode="lin" valueType="num">
                                      <p:cBhvr additive="base">
                                        <p:cTn id="97" dur="500" fill="hold"/>
                                        <p:tgtEl>
                                          <p:spTgt spid="171023"/>
                                        </p:tgtEl>
                                        <p:attrNameLst>
                                          <p:attrName>ppt_x</p:attrName>
                                        </p:attrNameLst>
                                      </p:cBhvr>
                                      <p:tavLst>
                                        <p:tav tm="0">
                                          <p:val>
                                            <p:strVal val="0-#ppt_w/2"/>
                                          </p:val>
                                        </p:tav>
                                        <p:tav tm="100000">
                                          <p:val>
                                            <p:strVal val="#ppt_x"/>
                                          </p:val>
                                        </p:tav>
                                      </p:tavLst>
                                    </p:anim>
                                    <p:anim calcmode="lin" valueType="num">
                                      <p:cBhvr additive="base">
                                        <p:cTn id="98" dur="500" fill="hold"/>
                                        <p:tgtEl>
                                          <p:spTgt spid="171023"/>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71016"/>
                                        </p:tgtEl>
                                        <p:attrNameLst>
                                          <p:attrName>style.visibility</p:attrName>
                                        </p:attrNameLst>
                                      </p:cBhvr>
                                      <p:to>
                                        <p:strVal val="visible"/>
                                      </p:to>
                                    </p:set>
                                    <p:anim calcmode="lin" valueType="num">
                                      <p:cBhvr additive="base">
                                        <p:cTn id="103" dur="500" fill="hold"/>
                                        <p:tgtEl>
                                          <p:spTgt spid="171016"/>
                                        </p:tgtEl>
                                        <p:attrNameLst>
                                          <p:attrName>ppt_x</p:attrName>
                                        </p:attrNameLst>
                                      </p:cBhvr>
                                      <p:tavLst>
                                        <p:tav tm="0">
                                          <p:val>
                                            <p:strVal val="0-#ppt_w/2"/>
                                          </p:val>
                                        </p:tav>
                                        <p:tav tm="100000">
                                          <p:val>
                                            <p:strVal val="#ppt_x"/>
                                          </p:val>
                                        </p:tav>
                                      </p:tavLst>
                                    </p:anim>
                                    <p:anim calcmode="lin" valueType="num">
                                      <p:cBhvr additive="base">
                                        <p:cTn id="104" dur="500" fill="hold"/>
                                        <p:tgtEl>
                                          <p:spTgt spid="171016"/>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171011"/>
                                        </p:tgtEl>
                                        <p:attrNameLst>
                                          <p:attrName>style.visibility</p:attrName>
                                        </p:attrNameLst>
                                      </p:cBhvr>
                                      <p:to>
                                        <p:strVal val="visible"/>
                                      </p:to>
                                    </p:set>
                                    <p:anim calcmode="lin" valueType="num">
                                      <p:cBhvr additive="base">
                                        <p:cTn id="109" dur="500" fill="hold"/>
                                        <p:tgtEl>
                                          <p:spTgt spid="171011"/>
                                        </p:tgtEl>
                                        <p:attrNameLst>
                                          <p:attrName>ppt_x</p:attrName>
                                        </p:attrNameLst>
                                      </p:cBhvr>
                                      <p:tavLst>
                                        <p:tav tm="0">
                                          <p:val>
                                            <p:strVal val="0-#ppt_w/2"/>
                                          </p:val>
                                        </p:tav>
                                        <p:tav tm="100000">
                                          <p:val>
                                            <p:strVal val="#ppt_x"/>
                                          </p:val>
                                        </p:tav>
                                      </p:tavLst>
                                    </p:anim>
                                    <p:anim calcmode="lin" valueType="num">
                                      <p:cBhvr additive="base">
                                        <p:cTn id="110" dur="500" fill="hold"/>
                                        <p:tgtEl>
                                          <p:spTgt spid="1710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animBg="1"/>
      <p:bldP spid="171012" grpId="0" animBg="1"/>
      <p:bldP spid="171013" grpId="0" animBg="1"/>
      <p:bldP spid="171014" grpId="0" animBg="1"/>
      <p:bldP spid="171015" grpId="0" animBg="1"/>
      <p:bldP spid="171016" grpId="0" animBg="1"/>
      <p:bldP spid="171017" grpId="0" animBg="1"/>
      <p:bldP spid="171019" grpId="0" animBg="1"/>
      <p:bldP spid="171020" grpId="0" animBg="1"/>
      <p:bldP spid="171021" grpId="0" animBg="1"/>
      <p:bldP spid="171022" grpId="0" animBg="1"/>
      <p:bldP spid="171023" grpId="0" animBg="1"/>
      <p:bldP spid="171025" grpId="0" animBg="1"/>
      <p:bldP spid="171026" grpId="0" animBg="1"/>
      <p:bldP spid="1710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3257" y="136149"/>
            <a:ext cx="4330824" cy="1143000"/>
          </a:xfrm>
        </p:spPr>
        <p:txBody>
          <a:bodyPr/>
          <a:lstStyle/>
          <a:p>
            <a:r>
              <a:rPr lang="en-US" b="1" dirty="0" err="1">
                <a:solidFill>
                  <a:srgbClr val="0000FF"/>
                </a:solidFill>
              </a:rPr>
              <a:t>Ho’o</a:t>
            </a:r>
            <a:r>
              <a:rPr lang="en-US" b="1" dirty="0">
                <a:solidFill>
                  <a:srgbClr val="0000FF"/>
                </a:solidFill>
              </a:rPr>
              <a:t> </a:t>
            </a:r>
            <a:r>
              <a:rPr lang="en-US" b="1" dirty="0" err="1">
                <a:solidFill>
                  <a:srgbClr val="0000FF"/>
                </a:solidFill>
              </a:rPr>
              <a:t>Pono</a:t>
            </a:r>
            <a:r>
              <a:rPr lang="en-US" b="1" dirty="0">
                <a:solidFill>
                  <a:srgbClr val="0000FF"/>
                </a:solidFill>
              </a:rPr>
              <a:t> </a:t>
            </a:r>
            <a:r>
              <a:rPr lang="en-US" b="1" dirty="0" err="1">
                <a:solidFill>
                  <a:srgbClr val="0000FF"/>
                </a:solidFill>
              </a:rPr>
              <a:t>pono</a:t>
            </a:r>
            <a:endParaRPr lang="nl-NL" b="1" dirty="0">
              <a:solidFill>
                <a:srgbClr val="0000FF"/>
              </a:solidFill>
            </a:endParaRPr>
          </a:p>
        </p:txBody>
      </p:sp>
      <p:sp>
        <p:nvSpPr>
          <p:cNvPr id="169986" name="Text Box 2"/>
          <p:cNvSpPr txBox="1">
            <a:spLocks noChangeArrowheads="1"/>
          </p:cNvSpPr>
          <p:nvPr/>
        </p:nvSpPr>
        <p:spPr bwMode="auto">
          <a:xfrm>
            <a:off x="5173216" y="1"/>
            <a:ext cx="3904381" cy="6712094"/>
          </a:xfrm>
          <a:prstGeom prst="rect">
            <a:avLst/>
          </a:prstGeom>
          <a:solidFill>
            <a:srgbClr val="FFFFFF"/>
          </a:solidFill>
          <a:ln w="76200" cmpd="tri">
            <a:solidFill>
              <a:srgbClr val="0000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400" b="1" i="0" u="none" strike="noStrike" cap="none" normalizeH="0" baseline="0" dirty="0" err="1">
                <a:ln>
                  <a:noFill/>
                </a:ln>
                <a:solidFill>
                  <a:srgbClr val="0000FF"/>
                </a:solidFill>
                <a:effectLst/>
                <a:latin typeface="Lucida Handwriting" pitchFamily="66" charset="0"/>
                <a:cs typeface="Arial" pitchFamily="34" charset="0"/>
              </a:rPr>
              <a:t>Ho’o</a:t>
            </a:r>
            <a:r>
              <a:rPr kumimoji="0" lang="nl-NL" sz="1400" b="1" i="0" u="none" strike="noStrike" cap="none" normalizeH="0" baseline="0" dirty="0">
                <a:ln>
                  <a:noFill/>
                </a:ln>
                <a:solidFill>
                  <a:srgbClr val="0000FF"/>
                </a:solidFill>
                <a:effectLst/>
                <a:latin typeface="Lucida Handwriting" pitchFamily="66" charset="0"/>
                <a:cs typeface="Arial" pitchFamily="34" charset="0"/>
              </a:rPr>
              <a:t> </a:t>
            </a:r>
            <a:r>
              <a:rPr kumimoji="0" lang="nl-NL" sz="1400" b="1" i="0" u="none" strike="noStrike" cap="none" normalizeH="0" baseline="0" dirty="0" err="1">
                <a:ln>
                  <a:noFill/>
                </a:ln>
                <a:solidFill>
                  <a:srgbClr val="0000FF"/>
                </a:solidFill>
                <a:effectLst/>
                <a:latin typeface="Lucida Handwriting" pitchFamily="66" charset="0"/>
                <a:cs typeface="Arial" pitchFamily="34" charset="0"/>
              </a:rPr>
              <a:t>pono</a:t>
            </a:r>
            <a:r>
              <a:rPr kumimoji="0" lang="nl-NL" sz="1400" b="1" i="0" u="none" strike="noStrike" cap="none" normalizeH="0" baseline="0" dirty="0">
                <a:ln>
                  <a:noFill/>
                </a:ln>
                <a:solidFill>
                  <a:srgbClr val="0000FF"/>
                </a:solidFill>
                <a:effectLst/>
                <a:latin typeface="Lucida Handwriting" pitchFamily="66" charset="0"/>
                <a:cs typeface="Arial" pitchFamily="34" charset="0"/>
              </a:rPr>
              <a:t> </a:t>
            </a:r>
            <a:r>
              <a:rPr kumimoji="0" lang="nl-NL" sz="1400" b="1" i="0" u="none" strike="noStrike" cap="none" normalizeH="0" baseline="0" dirty="0" err="1">
                <a:ln>
                  <a:noFill/>
                </a:ln>
                <a:solidFill>
                  <a:srgbClr val="0000FF"/>
                </a:solidFill>
                <a:effectLst/>
                <a:latin typeface="Lucida Handwriting" pitchFamily="66" charset="0"/>
                <a:cs typeface="Arial" pitchFamily="34" charset="0"/>
              </a:rPr>
              <a:t>pono</a:t>
            </a:r>
            <a:r>
              <a:rPr kumimoji="0" lang="nl-NL" sz="1400" b="1" i="0" u="none" strike="noStrike" cap="none" normalizeH="0" baseline="0" dirty="0">
                <a:ln>
                  <a:noFill/>
                </a:ln>
                <a:solidFill>
                  <a:srgbClr val="0000FF"/>
                </a:solidFill>
                <a:effectLst/>
                <a:latin typeface="Lucida Handwriting" pitchFamily="66"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050" b="0" i="0" u="none" strike="noStrike" cap="none" normalizeH="0" baseline="0" dirty="0">
                <a:ln>
                  <a:noFill/>
                </a:ln>
                <a:solidFill>
                  <a:srgbClr val="0000FF"/>
                </a:solidFill>
                <a:effectLst/>
                <a:latin typeface="Lucida Handwriting" pitchFamily="66" charset="0"/>
                <a:cs typeface="Arial" pitchFamily="34" charset="0"/>
              </a:rPr>
              <a:t>Alle problemen beginnen als gedachten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050" b="0" i="0" u="none" strike="noStrike" cap="none" normalizeH="0" baseline="0" dirty="0">
                <a:ln>
                  <a:noFill/>
                </a:ln>
                <a:solidFill>
                  <a:srgbClr val="0000FF"/>
                </a:solidFill>
                <a:effectLst/>
                <a:latin typeface="Lucida Handwriting" pitchFamily="66" charset="0"/>
                <a:cs typeface="Arial" pitchFamily="34" charset="0"/>
              </a:rPr>
              <a:t>Alle gedachten zijn  doordrenkt met herinneringen,</a:t>
            </a:r>
          </a:p>
          <a:p>
            <a:pPr lvl="0" fontAlgn="base">
              <a:spcBef>
                <a:spcPct val="0"/>
              </a:spcBef>
              <a:spcAft>
                <a:spcPts val="1000"/>
              </a:spcAft>
            </a:pPr>
            <a:r>
              <a:rPr lang="nl-NL" sz="1050" dirty="0">
                <a:solidFill>
                  <a:srgbClr val="0000FF"/>
                </a:solidFill>
                <a:latin typeface="Lucida Handwriting" pitchFamily="66" charset="0"/>
                <a:cs typeface="Arial" pitchFamily="34" charset="0"/>
              </a:rPr>
              <a:t>herinneringen aan personen, plaatsen of dingen.</a:t>
            </a:r>
          </a:p>
          <a:p>
            <a:pPr lvl="0" fontAlgn="base">
              <a:spcBef>
                <a:spcPct val="0"/>
              </a:spcBef>
              <a:spcAft>
                <a:spcPts val="1000"/>
              </a:spcAft>
            </a:pPr>
            <a:r>
              <a:rPr lang="nl-NL" sz="1050" dirty="0">
                <a:solidFill>
                  <a:srgbClr val="0000FF"/>
                </a:solidFill>
                <a:latin typeface="Lucida Handwriting" pitchFamily="66" charset="0"/>
                <a:cs typeface="Arial" pitchFamily="34" charset="0"/>
              </a:rPr>
              <a:t>Als je </a:t>
            </a:r>
            <a:r>
              <a:rPr lang="nl-NL" sz="1050" dirty="0" err="1">
                <a:solidFill>
                  <a:srgbClr val="0000FF"/>
                </a:solidFill>
                <a:latin typeface="Lucida Handwriting" pitchFamily="66" charset="0"/>
                <a:cs typeface="Arial" pitchFamily="34" charset="0"/>
              </a:rPr>
              <a:t>Ho'o</a:t>
            </a:r>
            <a:r>
              <a:rPr lang="nl-NL" sz="1050" dirty="0">
                <a:solidFill>
                  <a:srgbClr val="0000FF"/>
                </a:solidFill>
                <a:latin typeface="Lucida Handwriting" pitchFamily="66" charset="0"/>
                <a:cs typeface="Arial" pitchFamily="34" charset="0"/>
              </a:rPr>
              <a:t> po </a:t>
            </a:r>
            <a:r>
              <a:rPr lang="nl-NL" sz="1050" dirty="0" err="1">
                <a:solidFill>
                  <a:srgbClr val="0000FF"/>
                </a:solidFill>
                <a:latin typeface="Lucida Handwriting" pitchFamily="66" charset="0"/>
                <a:cs typeface="Arial" pitchFamily="34" charset="0"/>
              </a:rPr>
              <a:t>pono</a:t>
            </a:r>
            <a:r>
              <a:rPr lang="nl-NL" sz="1050" dirty="0">
                <a:solidFill>
                  <a:srgbClr val="0000FF"/>
                </a:solidFill>
                <a:latin typeface="Lucida Handwriting" pitchFamily="66" charset="0"/>
                <a:cs typeface="Arial" pitchFamily="34" charset="0"/>
              </a:rPr>
              <a:t> doet</a:t>
            </a:r>
          </a:p>
          <a:p>
            <a:pPr lvl="0" fontAlgn="base">
              <a:spcBef>
                <a:spcPct val="0"/>
              </a:spcBef>
              <a:spcAft>
                <a:spcPts val="1000"/>
              </a:spcAft>
            </a:pPr>
            <a:r>
              <a:rPr lang="nl-NL" sz="1050" dirty="0">
                <a:solidFill>
                  <a:srgbClr val="0000FF"/>
                </a:solidFill>
                <a:latin typeface="Lucida Handwriting" pitchFamily="66" charset="0"/>
                <a:cs typeface="Arial" pitchFamily="34" charset="0"/>
              </a:rPr>
              <a:t>Neemt je  Hogere Zelf negatieve herinneringen  op</a:t>
            </a:r>
          </a:p>
          <a:p>
            <a:pPr lvl="0" fontAlgn="base">
              <a:spcBef>
                <a:spcPct val="0"/>
              </a:spcBef>
              <a:spcAft>
                <a:spcPts val="1000"/>
              </a:spcAft>
            </a:pPr>
            <a:r>
              <a:rPr lang="nl-NL" sz="1050" dirty="0">
                <a:solidFill>
                  <a:srgbClr val="0000FF"/>
                </a:solidFill>
                <a:latin typeface="Lucida Handwriting" pitchFamily="66" charset="0"/>
                <a:cs typeface="Arial" pitchFamily="34" charset="0"/>
              </a:rPr>
              <a:t>en neutraliseert deze.</a:t>
            </a:r>
          </a:p>
          <a:p>
            <a:pPr lvl="0" fontAlgn="base">
              <a:spcBef>
                <a:spcPct val="0"/>
              </a:spcBef>
              <a:spcAft>
                <a:spcPts val="1000"/>
              </a:spcAft>
            </a:pPr>
            <a:endParaRPr lang="nl-NL" sz="300" dirty="0">
              <a:solidFill>
                <a:srgbClr val="0000FF"/>
              </a:solidFill>
              <a:latin typeface="Lucida Handwriting" pitchFamily="66" charset="0"/>
              <a:cs typeface="Arial" pitchFamily="34" charset="0"/>
            </a:endParaRPr>
          </a:p>
          <a:p>
            <a:pPr lvl="0" fontAlgn="base">
              <a:spcBef>
                <a:spcPct val="0"/>
              </a:spcBef>
              <a:spcAft>
                <a:spcPts val="1000"/>
              </a:spcAft>
            </a:pPr>
            <a:r>
              <a:rPr lang="nl-NL" sz="1050" dirty="0">
                <a:solidFill>
                  <a:srgbClr val="0000FF"/>
                </a:solidFill>
                <a:latin typeface="Lucida Handwriting" pitchFamily="66" charset="0"/>
                <a:cs typeface="Arial" pitchFamily="34" charset="0"/>
              </a:rPr>
              <a:t>Je hoeft niet te weten</a:t>
            </a:r>
          </a:p>
          <a:p>
            <a:pPr lvl="0" fontAlgn="base">
              <a:spcBef>
                <a:spcPct val="0"/>
              </a:spcBef>
              <a:spcAft>
                <a:spcPts val="1000"/>
              </a:spcAft>
            </a:pPr>
            <a:r>
              <a:rPr lang="nl-NL" sz="1050" dirty="0">
                <a:solidFill>
                  <a:srgbClr val="0000FF"/>
                </a:solidFill>
                <a:latin typeface="Lucida Handwriting" pitchFamily="66" charset="0"/>
                <a:cs typeface="Arial" pitchFamily="34" charset="0"/>
              </a:rPr>
              <a:t>wat het probleem is</a:t>
            </a:r>
          </a:p>
          <a:p>
            <a:pPr lvl="0" fontAlgn="base">
              <a:spcBef>
                <a:spcPct val="0"/>
              </a:spcBef>
              <a:spcAft>
                <a:spcPts val="1000"/>
              </a:spcAft>
            </a:pPr>
            <a:r>
              <a:rPr lang="nl-NL" sz="1050" dirty="0">
                <a:solidFill>
                  <a:srgbClr val="0000FF"/>
                </a:solidFill>
                <a:latin typeface="Lucida Handwriting" pitchFamily="66" charset="0"/>
                <a:cs typeface="Arial" pitchFamily="34" charset="0"/>
              </a:rPr>
              <a:t>zomaar een probleem dat je ervaart</a:t>
            </a:r>
          </a:p>
          <a:p>
            <a:pPr lvl="0" fontAlgn="base">
              <a:spcBef>
                <a:spcPct val="0"/>
              </a:spcBef>
              <a:spcAft>
                <a:spcPts val="1000"/>
              </a:spcAft>
            </a:pPr>
            <a:r>
              <a:rPr lang="nl-NL" sz="1050" dirty="0">
                <a:solidFill>
                  <a:srgbClr val="0000FF"/>
                </a:solidFill>
                <a:latin typeface="Lucida Handwriting" pitchFamily="66" charset="0"/>
                <a:cs typeface="Arial" pitchFamily="34" charset="0"/>
              </a:rPr>
              <a:t>mentaal , fysiek,</a:t>
            </a:r>
          </a:p>
          <a:p>
            <a:pPr lvl="0" fontAlgn="base">
              <a:spcBef>
                <a:spcPct val="0"/>
              </a:spcBef>
              <a:spcAft>
                <a:spcPts val="1000"/>
              </a:spcAft>
            </a:pPr>
            <a:r>
              <a:rPr lang="nl-NL" sz="1050" dirty="0">
                <a:solidFill>
                  <a:srgbClr val="0000FF"/>
                </a:solidFill>
                <a:latin typeface="Lucida Handwriting" pitchFamily="66" charset="0"/>
                <a:cs typeface="Arial" pitchFamily="34" charset="0"/>
              </a:rPr>
              <a:t>emotioneel of wat dan ook.</a:t>
            </a:r>
          </a:p>
          <a:p>
            <a:pPr lvl="0" fontAlgn="base">
              <a:spcBef>
                <a:spcPct val="0"/>
              </a:spcBef>
              <a:spcAft>
                <a:spcPts val="1000"/>
              </a:spcAft>
            </a:pPr>
            <a:endParaRPr lang="nl-NL" sz="300" dirty="0">
              <a:solidFill>
                <a:srgbClr val="0000FF"/>
              </a:solidFill>
              <a:latin typeface="Lucida Handwriting" pitchFamily="66" charset="0"/>
              <a:cs typeface="Arial" pitchFamily="34" charset="0"/>
            </a:endParaRPr>
          </a:p>
          <a:p>
            <a:pPr lvl="0" fontAlgn="base">
              <a:spcBef>
                <a:spcPct val="0"/>
              </a:spcBef>
              <a:spcAft>
                <a:spcPts val="1000"/>
              </a:spcAft>
            </a:pPr>
            <a:r>
              <a:rPr lang="nl-NL" sz="1050" dirty="0">
                <a:solidFill>
                  <a:srgbClr val="0000FF"/>
                </a:solidFill>
                <a:latin typeface="Lucida Handwriting" pitchFamily="66" charset="0"/>
                <a:cs typeface="Arial" pitchFamily="34" charset="0"/>
              </a:rPr>
              <a:t>Zodra je dat merkt, is  het je verantwoordelijkheid </a:t>
            </a:r>
          </a:p>
          <a:p>
            <a:pPr lvl="0" fontAlgn="base">
              <a:spcBef>
                <a:spcPct val="0"/>
              </a:spcBef>
              <a:spcAft>
                <a:spcPts val="1000"/>
              </a:spcAft>
            </a:pPr>
            <a:r>
              <a:rPr lang="nl-NL" sz="1050" dirty="0">
                <a:solidFill>
                  <a:srgbClr val="0000FF"/>
                </a:solidFill>
                <a:latin typeface="Lucida Handwriting" pitchFamily="66" charset="0"/>
                <a:cs typeface="Arial" pitchFamily="34" charset="0"/>
              </a:rPr>
              <a:t>om onmiddellijk te beginnen om  je herinneringen te reinigen door te zeggen:</a:t>
            </a:r>
          </a:p>
          <a:p>
            <a:pPr lvl="0" fontAlgn="base">
              <a:spcBef>
                <a:spcPct val="0"/>
              </a:spcBef>
              <a:spcAft>
                <a:spcPts val="1000"/>
              </a:spcAft>
            </a:pPr>
            <a:r>
              <a:rPr lang="nl-NL" sz="1100" b="1" dirty="0">
                <a:solidFill>
                  <a:srgbClr val="0000FF"/>
                </a:solidFill>
                <a:latin typeface="Lucida Handwriting" pitchFamily="66" charset="0"/>
                <a:cs typeface="Arial" pitchFamily="34" charset="0"/>
              </a:rPr>
              <a:t>"Het spijt me.</a:t>
            </a:r>
          </a:p>
          <a:p>
            <a:pPr lvl="0" fontAlgn="base">
              <a:spcBef>
                <a:spcPct val="0"/>
              </a:spcBef>
              <a:spcAft>
                <a:spcPts val="1000"/>
              </a:spcAft>
            </a:pPr>
            <a:r>
              <a:rPr lang="nl-NL" sz="1100" b="1" dirty="0">
                <a:solidFill>
                  <a:srgbClr val="0000FF"/>
                </a:solidFill>
                <a:latin typeface="Lucida Handwriting" pitchFamily="66" charset="0"/>
                <a:cs typeface="Arial" pitchFamily="34" charset="0"/>
              </a:rPr>
              <a:t>Vergeef me asjeblieft.</a:t>
            </a:r>
          </a:p>
          <a:p>
            <a:pPr lvl="0" fontAlgn="base">
              <a:spcBef>
                <a:spcPct val="0"/>
              </a:spcBef>
              <a:spcAft>
                <a:spcPts val="1000"/>
              </a:spcAft>
            </a:pPr>
            <a:r>
              <a:rPr lang="nl-NL" sz="1100" b="1" dirty="0">
                <a:solidFill>
                  <a:srgbClr val="0000FF"/>
                </a:solidFill>
                <a:latin typeface="Lucida Handwriting" pitchFamily="66" charset="0"/>
                <a:cs typeface="Arial" pitchFamily="34" charset="0"/>
              </a:rPr>
              <a:t>Ik hou van je.</a:t>
            </a:r>
          </a:p>
          <a:p>
            <a:pPr lvl="0" fontAlgn="base">
              <a:spcBef>
                <a:spcPct val="0"/>
              </a:spcBef>
              <a:spcAft>
                <a:spcPts val="1000"/>
              </a:spcAft>
            </a:pPr>
            <a:r>
              <a:rPr lang="nl-NL" sz="1100" b="1" dirty="0">
                <a:solidFill>
                  <a:srgbClr val="0000FF"/>
                </a:solidFill>
                <a:latin typeface="Lucida Handwriting" pitchFamily="66" charset="0"/>
                <a:cs typeface="Arial" pitchFamily="34" charset="0"/>
              </a:rPr>
              <a:t>Dank je.”</a:t>
            </a:r>
          </a:p>
          <a:p>
            <a:pPr lvl="0" fontAlgn="base">
              <a:spcBef>
                <a:spcPct val="0"/>
              </a:spcBef>
              <a:spcAft>
                <a:spcPts val="1000"/>
              </a:spcAft>
            </a:pPr>
            <a:r>
              <a:rPr lang="nl-NL" sz="1050" dirty="0">
                <a:solidFill>
                  <a:srgbClr val="0000FF"/>
                </a:solidFill>
                <a:latin typeface="Lucida Handwriting" pitchFamily="66" charset="0"/>
                <a:cs typeface="Arial" pitchFamily="34" charset="0"/>
              </a:rPr>
              <a:t>Herhaal het totdat de energie schoon is</a:t>
            </a:r>
            <a:endParaRPr kumimoji="0" lang="nl-NL" sz="1600" b="0" i="0" u="none" strike="noStrike" cap="none" normalizeH="0" baseline="0" dirty="0">
              <a:ln>
                <a:noFill/>
              </a:ln>
              <a:solidFill>
                <a:srgbClr val="0000FF"/>
              </a:solidFill>
              <a:effectLst/>
              <a:latin typeface="Arial" pitchFamily="34" charset="0"/>
              <a:cs typeface="Arial" pitchFamily="34" charset="0"/>
            </a:endParaRPr>
          </a:p>
        </p:txBody>
      </p:sp>
      <p:grpSp>
        <p:nvGrpSpPr>
          <p:cNvPr id="57" name="Groep 56"/>
          <p:cNvGrpSpPr/>
          <p:nvPr/>
        </p:nvGrpSpPr>
        <p:grpSpPr>
          <a:xfrm>
            <a:off x="0" y="1268760"/>
            <a:ext cx="4716016" cy="5589240"/>
            <a:chOff x="0" y="1268760"/>
            <a:chExt cx="4716016" cy="5589240"/>
          </a:xfrm>
        </p:grpSpPr>
        <p:pic>
          <p:nvPicPr>
            <p:cNvPr id="48" name="Afbeelding 47" descr="balkon.jpg"/>
            <p:cNvPicPr>
              <a:picLocks noChangeAspect="1"/>
            </p:cNvPicPr>
            <p:nvPr/>
          </p:nvPicPr>
          <p:blipFill>
            <a:blip r:embed="rId2" cstate="print"/>
            <a:stretch>
              <a:fillRect/>
            </a:stretch>
          </p:blipFill>
          <p:spPr>
            <a:xfrm>
              <a:off x="0" y="1268760"/>
              <a:ext cx="4716016" cy="5589240"/>
            </a:xfrm>
            <a:prstGeom prst="rect">
              <a:avLst/>
            </a:prstGeom>
            <a:ln>
              <a:solidFill>
                <a:srgbClr val="0000FF"/>
              </a:solidFill>
            </a:ln>
          </p:spPr>
        </p:pic>
        <p:cxnSp>
          <p:nvCxnSpPr>
            <p:cNvPr id="53" name="Rechte verbindingslijn 52"/>
            <p:cNvCxnSpPr/>
            <p:nvPr/>
          </p:nvCxnSpPr>
          <p:spPr>
            <a:xfrm flipH="1">
              <a:off x="0" y="5589240"/>
              <a:ext cx="219573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0" name="Tekstvak 49"/>
          <p:cNvSpPr txBox="1"/>
          <p:nvPr/>
        </p:nvSpPr>
        <p:spPr>
          <a:xfrm>
            <a:off x="3419872" y="2204864"/>
            <a:ext cx="864096" cy="369332"/>
          </a:xfrm>
          <a:prstGeom prst="rect">
            <a:avLst/>
          </a:prstGeom>
          <a:noFill/>
        </p:spPr>
        <p:txBody>
          <a:bodyPr wrap="square" rtlCol="0">
            <a:spAutoFit/>
          </a:bodyPr>
          <a:lstStyle/>
          <a:p>
            <a:r>
              <a:rPr lang="nl-NL" dirty="0"/>
              <a:t>balkon</a:t>
            </a:r>
          </a:p>
        </p:txBody>
      </p:sp>
      <p:pic>
        <p:nvPicPr>
          <p:cNvPr id="49" name="Afbeelding 48" descr="podium.jpg"/>
          <p:cNvPicPr>
            <a:picLocks noChangeAspect="1"/>
          </p:cNvPicPr>
          <p:nvPr/>
        </p:nvPicPr>
        <p:blipFill>
          <a:blip r:embed="rId3" cstate="print"/>
          <a:stretch>
            <a:fillRect/>
          </a:stretch>
        </p:blipFill>
        <p:spPr>
          <a:xfrm>
            <a:off x="755576" y="4106562"/>
            <a:ext cx="864096" cy="1823693"/>
          </a:xfrm>
          <a:prstGeom prst="rect">
            <a:avLst/>
          </a:prstGeom>
          <a:solidFill>
            <a:schemeClr val="bg1">
              <a:alpha val="0"/>
            </a:schemeClr>
          </a:solidFill>
        </p:spPr>
      </p:pic>
      <p:sp>
        <p:nvSpPr>
          <p:cNvPr id="51" name="Tekstvak 50"/>
          <p:cNvSpPr txBox="1"/>
          <p:nvPr/>
        </p:nvSpPr>
        <p:spPr>
          <a:xfrm>
            <a:off x="1763688" y="5157192"/>
            <a:ext cx="1008112" cy="369332"/>
          </a:xfrm>
          <a:prstGeom prst="rect">
            <a:avLst/>
          </a:prstGeom>
          <a:noFill/>
        </p:spPr>
        <p:txBody>
          <a:bodyPr wrap="square" rtlCol="0">
            <a:spAutoFit/>
          </a:bodyPr>
          <a:lstStyle/>
          <a:p>
            <a:r>
              <a:rPr lang="nl-NL" dirty="0"/>
              <a:t>podium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0-#ppt_w/2"/>
                                          </p:val>
                                        </p:tav>
                                        <p:tav tm="100000">
                                          <p:val>
                                            <p:strVal val="#ppt_x"/>
                                          </p:val>
                                        </p:tav>
                                      </p:tavLst>
                                    </p:anim>
                                    <p:anim calcmode="lin" valueType="num">
                                      <p:cBhvr additive="base">
                                        <p:cTn id="14"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0-#ppt_w/2"/>
                                          </p:val>
                                        </p:tav>
                                        <p:tav tm="100000">
                                          <p:val>
                                            <p:strVal val="#ppt_x"/>
                                          </p:val>
                                        </p:tav>
                                      </p:tavLst>
                                    </p:anim>
                                    <p:anim calcmode="lin" valueType="num">
                                      <p:cBhvr additive="base">
                                        <p:cTn id="20" dur="500" fill="hold"/>
                                        <p:tgtEl>
                                          <p:spTgt spid="4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0-#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69986">
                                            <p:bg/>
                                          </p:spTgt>
                                        </p:tgtEl>
                                        <p:attrNameLst>
                                          <p:attrName>style.visibility</p:attrName>
                                        </p:attrNameLst>
                                      </p:cBhvr>
                                      <p:to>
                                        <p:strVal val="visible"/>
                                      </p:to>
                                    </p:set>
                                    <p:anim calcmode="lin" valueType="num">
                                      <p:cBhvr additive="base">
                                        <p:cTn id="29" dur="500" fill="hold"/>
                                        <p:tgtEl>
                                          <p:spTgt spid="169986">
                                            <p:bg/>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9986">
                                            <p:bg/>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69986">
                                            <p:txEl>
                                              <p:pRg st="0" end="0"/>
                                            </p:txEl>
                                          </p:spTgt>
                                        </p:tgtEl>
                                        <p:attrNameLst>
                                          <p:attrName>style.visibility</p:attrName>
                                        </p:attrNameLst>
                                      </p:cBhvr>
                                      <p:to>
                                        <p:strVal val="visible"/>
                                      </p:to>
                                    </p:set>
                                    <p:anim calcmode="lin" valueType="num">
                                      <p:cBhvr additive="base">
                                        <p:cTn id="33" dur="500" fill="hold"/>
                                        <p:tgtEl>
                                          <p:spTgt spid="169986">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699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69986">
                                            <p:txEl>
                                              <p:pRg st="1" end="1"/>
                                            </p:txEl>
                                          </p:spTgt>
                                        </p:tgtEl>
                                        <p:attrNameLst>
                                          <p:attrName>style.visibility</p:attrName>
                                        </p:attrNameLst>
                                      </p:cBhvr>
                                      <p:to>
                                        <p:strVal val="visible"/>
                                      </p:to>
                                    </p:set>
                                    <p:anim calcmode="lin" valueType="num">
                                      <p:cBhvr additive="base">
                                        <p:cTn id="39" dur="500" fill="hold"/>
                                        <p:tgtEl>
                                          <p:spTgt spid="16998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699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69986">
                                            <p:txEl>
                                              <p:pRg st="2" end="2"/>
                                            </p:txEl>
                                          </p:spTgt>
                                        </p:tgtEl>
                                        <p:attrNameLst>
                                          <p:attrName>style.visibility</p:attrName>
                                        </p:attrNameLst>
                                      </p:cBhvr>
                                      <p:to>
                                        <p:strVal val="visible"/>
                                      </p:to>
                                    </p:set>
                                    <p:anim calcmode="lin" valueType="num">
                                      <p:cBhvr additive="base">
                                        <p:cTn id="45" dur="500" fill="hold"/>
                                        <p:tgtEl>
                                          <p:spTgt spid="169986">
                                            <p:txEl>
                                              <p:pRg st="2" end="2"/>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6998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69986">
                                            <p:txEl>
                                              <p:pRg st="3" end="3"/>
                                            </p:txEl>
                                          </p:spTgt>
                                        </p:tgtEl>
                                        <p:attrNameLst>
                                          <p:attrName>style.visibility</p:attrName>
                                        </p:attrNameLst>
                                      </p:cBhvr>
                                      <p:to>
                                        <p:strVal val="visible"/>
                                      </p:to>
                                    </p:set>
                                    <p:anim calcmode="lin" valueType="num">
                                      <p:cBhvr additive="base">
                                        <p:cTn id="51" dur="500" fill="hold"/>
                                        <p:tgtEl>
                                          <p:spTgt spid="169986">
                                            <p:txEl>
                                              <p:pRg st="3" end="3"/>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6998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69986">
                                            <p:txEl>
                                              <p:pRg st="4" end="4"/>
                                            </p:txEl>
                                          </p:spTgt>
                                        </p:tgtEl>
                                        <p:attrNameLst>
                                          <p:attrName>style.visibility</p:attrName>
                                        </p:attrNameLst>
                                      </p:cBhvr>
                                      <p:to>
                                        <p:strVal val="visible"/>
                                      </p:to>
                                    </p:set>
                                    <p:anim calcmode="lin" valueType="num">
                                      <p:cBhvr additive="base">
                                        <p:cTn id="57" dur="500" fill="hold"/>
                                        <p:tgtEl>
                                          <p:spTgt spid="169986">
                                            <p:txEl>
                                              <p:pRg st="4" end="4"/>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6998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69986">
                                            <p:txEl>
                                              <p:pRg st="5" end="5"/>
                                            </p:txEl>
                                          </p:spTgt>
                                        </p:tgtEl>
                                        <p:attrNameLst>
                                          <p:attrName>style.visibility</p:attrName>
                                        </p:attrNameLst>
                                      </p:cBhvr>
                                      <p:to>
                                        <p:strVal val="visible"/>
                                      </p:to>
                                    </p:set>
                                    <p:anim calcmode="lin" valueType="num">
                                      <p:cBhvr additive="base">
                                        <p:cTn id="63" dur="500" fill="hold"/>
                                        <p:tgtEl>
                                          <p:spTgt spid="169986">
                                            <p:txEl>
                                              <p:pRg st="5" end="5"/>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16998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69986">
                                            <p:txEl>
                                              <p:pRg st="6" end="6"/>
                                            </p:txEl>
                                          </p:spTgt>
                                        </p:tgtEl>
                                        <p:attrNameLst>
                                          <p:attrName>style.visibility</p:attrName>
                                        </p:attrNameLst>
                                      </p:cBhvr>
                                      <p:to>
                                        <p:strVal val="visible"/>
                                      </p:to>
                                    </p:set>
                                    <p:anim calcmode="lin" valueType="num">
                                      <p:cBhvr additive="base">
                                        <p:cTn id="69" dur="500" fill="hold"/>
                                        <p:tgtEl>
                                          <p:spTgt spid="169986">
                                            <p:txEl>
                                              <p:pRg st="6" end="6"/>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6998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169986">
                                            <p:txEl>
                                              <p:pRg st="8" end="8"/>
                                            </p:txEl>
                                          </p:spTgt>
                                        </p:tgtEl>
                                        <p:attrNameLst>
                                          <p:attrName>style.visibility</p:attrName>
                                        </p:attrNameLst>
                                      </p:cBhvr>
                                      <p:to>
                                        <p:strVal val="visible"/>
                                      </p:to>
                                    </p:set>
                                    <p:anim calcmode="lin" valueType="num">
                                      <p:cBhvr additive="base">
                                        <p:cTn id="75" dur="500" fill="hold"/>
                                        <p:tgtEl>
                                          <p:spTgt spid="169986">
                                            <p:txEl>
                                              <p:pRg st="8" end="8"/>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16998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169986">
                                            <p:txEl>
                                              <p:pRg st="9" end="9"/>
                                            </p:txEl>
                                          </p:spTgt>
                                        </p:tgtEl>
                                        <p:attrNameLst>
                                          <p:attrName>style.visibility</p:attrName>
                                        </p:attrNameLst>
                                      </p:cBhvr>
                                      <p:to>
                                        <p:strVal val="visible"/>
                                      </p:to>
                                    </p:set>
                                    <p:anim calcmode="lin" valueType="num">
                                      <p:cBhvr additive="base">
                                        <p:cTn id="81" dur="500" fill="hold"/>
                                        <p:tgtEl>
                                          <p:spTgt spid="169986">
                                            <p:txEl>
                                              <p:pRg st="9" end="9"/>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169986">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169986">
                                            <p:txEl>
                                              <p:pRg st="10" end="10"/>
                                            </p:txEl>
                                          </p:spTgt>
                                        </p:tgtEl>
                                        <p:attrNameLst>
                                          <p:attrName>style.visibility</p:attrName>
                                        </p:attrNameLst>
                                      </p:cBhvr>
                                      <p:to>
                                        <p:strVal val="visible"/>
                                      </p:to>
                                    </p:set>
                                    <p:anim calcmode="lin" valueType="num">
                                      <p:cBhvr additive="base">
                                        <p:cTn id="87" dur="500" fill="hold"/>
                                        <p:tgtEl>
                                          <p:spTgt spid="169986">
                                            <p:txEl>
                                              <p:pRg st="10" end="10"/>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16998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169986">
                                            <p:txEl>
                                              <p:pRg st="11" end="11"/>
                                            </p:txEl>
                                          </p:spTgt>
                                        </p:tgtEl>
                                        <p:attrNameLst>
                                          <p:attrName>style.visibility</p:attrName>
                                        </p:attrNameLst>
                                      </p:cBhvr>
                                      <p:to>
                                        <p:strVal val="visible"/>
                                      </p:to>
                                    </p:set>
                                    <p:anim calcmode="lin" valueType="num">
                                      <p:cBhvr additive="base">
                                        <p:cTn id="93" dur="500" fill="hold"/>
                                        <p:tgtEl>
                                          <p:spTgt spid="169986">
                                            <p:txEl>
                                              <p:pRg st="11" end="11"/>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169986">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169986">
                                            <p:txEl>
                                              <p:pRg st="12" end="12"/>
                                            </p:txEl>
                                          </p:spTgt>
                                        </p:tgtEl>
                                        <p:attrNameLst>
                                          <p:attrName>style.visibility</p:attrName>
                                        </p:attrNameLst>
                                      </p:cBhvr>
                                      <p:to>
                                        <p:strVal val="visible"/>
                                      </p:to>
                                    </p:set>
                                    <p:anim calcmode="lin" valueType="num">
                                      <p:cBhvr additive="base">
                                        <p:cTn id="99" dur="500" fill="hold"/>
                                        <p:tgtEl>
                                          <p:spTgt spid="169986">
                                            <p:txEl>
                                              <p:pRg st="12" end="12"/>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169986">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169986">
                                            <p:txEl>
                                              <p:pRg st="14" end="14"/>
                                            </p:txEl>
                                          </p:spTgt>
                                        </p:tgtEl>
                                        <p:attrNameLst>
                                          <p:attrName>style.visibility</p:attrName>
                                        </p:attrNameLst>
                                      </p:cBhvr>
                                      <p:to>
                                        <p:strVal val="visible"/>
                                      </p:to>
                                    </p:set>
                                    <p:anim calcmode="lin" valueType="num">
                                      <p:cBhvr additive="base">
                                        <p:cTn id="105" dur="500" fill="hold"/>
                                        <p:tgtEl>
                                          <p:spTgt spid="169986">
                                            <p:txEl>
                                              <p:pRg st="14" end="14"/>
                                            </p:txEl>
                                          </p:spTgt>
                                        </p:tgtEl>
                                        <p:attrNameLst>
                                          <p:attrName>ppt_x</p:attrName>
                                        </p:attrNameLst>
                                      </p:cBhvr>
                                      <p:tavLst>
                                        <p:tav tm="0">
                                          <p:val>
                                            <p:strVal val="0-#ppt_w/2"/>
                                          </p:val>
                                        </p:tav>
                                        <p:tav tm="100000">
                                          <p:val>
                                            <p:strVal val="#ppt_x"/>
                                          </p:val>
                                        </p:tav>
                                      </p:tavLst>
                                    </p:anim>
                                    <p:anim calcmode="lin" valueType="num">
                                      <p:cBhvr additive="base">
                                        <p:cTn id="106" dur="500" fill="hold"/>
                                        <p:tgtEl>
                                          <p:spTgt spid="169986">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169986">
                                            <p:txEl>
                                              <p:pRg st="15" end="15"/>
                                            </p:txEl>
                                          </p:spTgt>
                                        </p:tgtEl>
                                        <p:attrNameLst>
                                          <p:attrName>style.visibility</p:attrName>
                                        </p:attrNameLst>
                                      </p:cBhvr>
                                      <p:to>
                                        <p:strVal val="visible"/>
                                      </p:to>
                                    </p:set>
                                    <p:anim calcmode="lin" valueType="num">
                                      <p:cBhvr additive="base">
                                        <p:cTn id="111" dur="500" fill="hold"/>
                                        <p:tgtEl>
                                          <p:spTgt spid="169986">
                                            <p:txEl>
                                              <p:pRg st="15" end="15"/>
                                            </p:txEl>
                                          </p:spTgt>
                                        </p:tgtEl>
                                        <p:attrNameLst>
                                          <p:attrName>ppt_x</p:attrName>
                                        </p:attrNameLst>
                                      </p:cBhvr>
                                      <p:tavLst>
                                        <p:tav tm="0">
                                          <p:val>
                                            <p:strVal val="0-#ppt_w/2"/>
                                          </p:val>
                                        </p:tav>
                                        <p:tav tm="100000">
                                          <p:val>
                                            <p:strVal val="#ppt_x"/>
                                          </p:val>
                                        </p:tav>
                                      </p:tavLst>
                                    </p:anim>
                                    <p:anim calcmode="lin" valueType="num">
                                      <p:cBhvr additive="base">
                                        <p:cTn id="112" dur="500" fill="hold"/>
                                        <p:tgtEl>
                                          <p:spTgt spid="169986">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169986">
                                            <p:txEl>
                                              <p:pRg st="16" end="16"/>
                                            </p:txEl>
                                          </p:spTgt>
                                        </p:tgtEl>
                                        <p:attrNameLst>
                                          <p:attrName>style.visibility</p:attrName>
                                        </p:attrNameLst>
                                      </p:cBhvr>
                                      <p:to>
                                        <p:strVal val="visible"/>
                                      </p:to>
                                    </p:set>
                                    <p:anim calcmode="lin" valueType="num">
                                      <p:cBhvr additive="base">
                                        <p:cTn id="117" dur="500" fill="hold"/>
                                        <p:tgtEl>
                                          <p:spTgt spid="169986">
                                            <p:txEl>
                                              <p:pRg st="16" end="16"/>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169986">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8" fill="hold" grpId="0" nodeType="clickEffect">
                                  <p:stCondLst>
                                    <p:cond delay="0"/>
                                  </p:stCondLst>
                                  <p:childTnLst>
                                    <p:set>
                                      <p:cBhvr>
                                        <p:cTn id="122" dur="1" fill="hold">
                                          <p:stCondLst>
                                            <p:cond delay="0"/>
                                          </p:stCondLst>
                                        </p:cTn>
                                        <p:tgtEl>
                                          <p:spTgt spid="169986">
                                            <p:txEl>
                                              <p:pRg st="17" end="17"/>
                                            </p:txEl>
                                          </p:spTgt>
                                        </p:tgtEl>
                                        <p:attrNameLst>
                                          <p:attrName>style.visibility</p:attrName>
                                        </p:attrNameLst>
                                      </p:cBhvr>
                                      <p:to>
                                        <p:strVal val="visible"/>
                                      </p:to>
                                    </p:set>
                                    <p:anim calcmode="lin" valueType="num">
                                      <p:cBhvr additive="base">
                                        <p:cTn id="123" dur="500" fill="hold"/>
                                        <p:tgtEl>
                                          <p:spTgt spid="169986">
                                            <p:txEl>
                                              <p:pRg st="17" end="17"/>
                                            </p:txEl>
                                          </p:spTgt>
                                        </p:tgtEl>
                                        <p:attrNameLst>
                                          <p:attrName>ppt_x</p:attrName>
                                        </p:attrNameLst>
                                      </p:cBhvr>
                                      <p:tavLst>
                                        <p:tav tm="0">
                                          <p:val>
                                            <p:strVal val="0-#ppt_w/2"/>
                                          </p:val>
                                        </p:tav>
                                        <p:tav tm="100000">
                                          <p:val>
                                            <p:strVal val="#ppt_x"/>
                                          </p:val>
                                        </p:tav>
                                      </p:tavLst>
                                    </p:anim>
                                    <p:anim calcmode="lin" valueType="num">
                                      <p:cBhvr additive="base">
                                        <p:cTn id="124" dur="500" fill="hold"/>
                                        <p:tgtEl>
                                          <p:spTgt spid="169986">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8" fill="hold" grpId="0" nodeType="clickEffect">
                                  <p:stCondLst>
                                    <p:cond delay="0"/>
                                  </p:stCondLst>
                                  <p:childTnLst>
                                    <p:set>
                                      <p:cBhvr>
                                        <p:cTn id="128" dur="1" fill="hold">
                                          <p:stCondLst>
                                            <p:cond delay="0"/>
                                          </p:stCondLst>
                                        </p:cTn>
                                        <p:tgtEl>
                                          <p:spTgt spid="169986">
                                            <p:txEl>
                                              <p:pRg st="18" end="18"/>
                                            </p:txEl>
                                          </p:spTgt>
                                        </p:tgtEl>
                                        <p:attrNameLst>
                                          <p:attrName>style.visibility</p:attrName>
                                        </p:attrNameLst>
                                      </p:cBhvr>
                                      <p:to>
                                        <p:strVal val="visible"/>
                                      </p:to>
                                    </p:set>
                                    <p:anim calcmode="lin" valueType="num">
                                      <p:cBhvr additive="base">
                                        <p:cTn id="129" dur="500" fill="hold"/>
                                        <p:tgtEl>
                                          <p:spTgt spid="169986">
                                            <p:txEl>
                                              <p:pRg st="18" end="18"/>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169986">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8" fill="hold" grpId="0" nodeType="clickEffect">
                                  <p:stCondLst>
                                    <p:cond delay="0"/>
                                  </p:stCondLst>
                                  <p:childTnLst>
                                    <p:set>
                                      <p:cBhvr>
                                        <p:cTn id="134" dur="1" fill="hold">
                                          <p:stCondLst>
                                            <p:cond delay="0"/>
                                          </p:stCondLst>
                                        </p:cTn>
                                        <p:tgtEl>
                                          <p:spTgt spid="169986">
                                            <p:txEl>
                                              <p:pRg st="19" end="19"/>
                                            </p:txEl>
                                          </p:spTgt>
                                        </p:tgtEl>
                                        <p:attrNameLst>
                                          <p:attrName>style.visibility</p:attrName>
                                        </p:attrNameLst>
                                      </p:cBhvr>
                                      <p:to>
                                        <p:strVal val="visible"/>
                                      </p:to>
                                    </p:set>
                                    <p:anim calcmode="lin" valueType="num">
                                      <p:cBhvr additive="base">
                                        <p:cTn id="135" dur="500" fill="hold"/>
                                        <p:tgtEl>
                                          <p:spTgt spid="169986">
                                            <p:txEl>
                                              <p:pRg st="19" end="19"/>
                                            </p:txEl>
                                          </p:spTgt>
                                        </p:tgtEl>
                                        <p:attrNameLst>
                                          <p:attrName>ppt_x</p:attrName>
                                        </p:attrNameLst>
                                      </p:cBhvr>
                                      <p:tavLst>
                                        <p:tav tm="0">
                                          <p:val>
                                            <p:strVal val="0-#ppt_w/2"/>
                                          </p:val>
                                        </p:tav>
                                        <p:tav tm="100000">
                                          <p:val>
                                            <p:strVal val="#ppt_x"/>
                                          </p:val>
                                        </p:tav>
                                      </p:tavLst>
                                    </p:anim>
                                    <p:anim calcmode="lin" valueType="num">
                                      <p:cBhvr additive="base">
                                        <p:cTn id="136" dur="500" fill="hold"/>
                                        <p:tgtEl>
                                          <p:spTgt spid="169986">
                                            <p:txEl>
                                              <p:pRg st="19" end="19"/>
                                            </p:txEl>
                                          </p:spTgt>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8" fill="hold" grpId="0" nodeType="clickEffect">
                                  <p:stCondLst>
                                    <p:cond delay="0"/>
                                  </p:stCondLst>
                                  <p:childTnLst>
                                    <p:set>
                                      <p:cBhvr>
                                        <p:cTn id="140" dur="1" fill="hold">
                                          <p:stCondLst>
                                            <p:cond delay="0"/>
                                          </p:stCondLst>
                                        </p:cTn>
                                        <p:tgtEl>
                                          <p:spTgt spid="169986">
                                            <p:txEl>
                                              <p:pRg st="20" end="20"/>
                                            </p:txEl>
                                          </p:spTgt>
                                        </p:tgtEl>
                                        <p:attrNameLst>
                                          <p:attrName>style.visibility</p:attrName>
                                        </p:attrNameLst>
                                      </p:cBhvr>
                                      <p:to>
                                        <p:strVal val="visible"/>
                                      </p:to>
                                    </p:set>
                                    <p:anim calcmode="lin" valueType="num">
                                      <p:cBhvr additive="base">
                                        <p:cTn id="141" dur="500" fill="hold"/>
                                        <p:tgtEl>
                                          <p:spTgt spid="169986">
                                            <p:txEl>
                                              <p:pRg st="20" end="20"/>
                                            </p:txEl>
                                          </p:spTgt>
                                        </p:tgtEl>
                                        <p:attrNameLst>
                                          <p:attrName>ppt_x</p:attrName>
                                        </p:attrNameLst>
                                      </p:cBhvr>
                                      <p:tavLst>
                                        <p:tav tm="0">
                                          <p:val>
                                            <p:strVal val="0-#ppt_w/2"/>
                                          </p:val>
                                        </p:tav>
                                        <p:tav tm="100000">
                                          <p:val>
                                            <p:strVal val="#ppt_x"/>
                                          </p:val>
                                        </p:tav>
                                      </p:tavLst>
                                    </p:anim>
                                    <p:anim calcmode="lin" valueType="num">
                                      <p:cBhvr additive="base">
                                        <p:cTn id="142" dur="500" fill="hold"/>
                                        <p:tgtEl>
                                          <p:spTgt spid="169986">
                                            <p:txEl>
                                              <p:pRg st="20" end="2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uiExpand="1" build="p" animBg="1"/>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pic>
        <p:nvPicPr>
          <p:cNvPr id="1026" name="Picture 2" descr="http://www.ourpsychicart.com/hooponopono_now-348373.jpg">
            <a:hlinkClick r:id="rId2" action="ppaction://hlinkfile"/>
          </p:cNvPr>
          <p:cNvPicPr>
            <a:picLocks noChangeAspect="1" noChangeArrowheads="1"/>
          </p:cNvPicPr>
          <p:nvPr/>
        </p:nvPicPr>
        <p:blipFill>
          <a:blip r:embed="rId3" cstate="print"/>
          <a:srcRect b="7226"/>
          <a:stretch>
            <a:fillRect/>
          </a:stretch>
        </p:blipFill>
        <p:spPr bwMode="auto">
          <a:xfrm>
            <a:off x="0" y="0"/>
            <a:ext cx="921785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CF0B1-E3DC-4900-A135-499C62688CE6}"/>
              </a:ext>
            </a:extLst>
          </p:cNvPr>
          <p:cNvSpPr>
            <a:spLocks noGrp="1"/>
          </p:cNvSpPr>
          <p:nvPr>
            <p:ph type="title"/>
          </p:nvPr>
        </p:nvSpPr>
        <p:spPr/>
        <p:txBody>
          <a:bodyPr>
            <a:normAutofit fontScale="90000"/>
          </a:bodyPr>
          <a:lstStyle/>
          <a:p>
            <a:r>
              <a:rPr lang="nl-NL" dirty="0">
                <a:solidFill>
                  <a:srgbClr val="0000FF"/>
                </a:solidFill>
              </a:rPr>
              <a:t>Wat kun je doen om met je angst te leren omgaan?</a:t>
            </a:r>
          </a:p>
        </p:txBody>
      </p:sp>
      <p:sp>
        <p:nvSpPr>
          <p:cNvPr id="3" name="Tijdelijke aanduiding voor inhoud 2">
            <a:extLst>
              <a:ext uri="{FF2B5EF4-FFF2-40B4-BE49-F238E27FC236}">
                <a16:creationId xmlns:a16="http://schemas.microsoft.com/office/drawing/2014/main" id="{B291F23E-42AA-410A-944C-E9F256D7006D}"/>
              </a:ext>
            </a:extLst>
          </p:cNvPr>
          <p:cNvSpPr>
            <a:spLocks noGrp="1"/>
          </p:cNvSpPr>
          <p:nvPr>
            <p:ph idx="1"/>
          </p:nvPr>
        </p:nvSpPr>
        <p:spPr>
          <a:xfrm>
            <a:off x="455495" y="1772816"/>
            <a:ext cx="8229600" cy="532655"/>
          </a:xfrm>
        </p:spPr>
        <p:txBody>
          <a:bodyPr>
            <a:normAutofit fontScale="77500" lnSpcReduction="20000"/>
          </a:bodyPr>
          <a:lstStyle/>
          <a:p>
            <a:pPr marL="0" indent="0">
              <a:buNone/>
            </a:pPr>
            <a:r>
              <a:rPr lang="nl-NL" sz="4000" dirty="0">
                <a:solidFill>
                  <a:srgbClr val="0000FF"/>
                </a:solidFill>
                <a:latin typeface="+mj-lt"/>
                <a:ea typeface="+mj-ea"/>
                <a:cs typeface="+mj-cs"/>
              </a:rPr>
              <a:t>Vuurloop: met blote voeten over gloeiende kolen</a:t>
            </a:r>
          </a:p>
        </p:txBody>
      </p:sp>
      <p:pic>
        <p:nvPicPr>
          <p:cNvPr id="1026" name="Picture 2">
            <a:extLst>
              <a:ext uri="{FF2B5EF4-FFF2-40B4-BE49-F238E27FC236}">
                <a16:creationId xmlns:a16="http://schemas.microsoft.com/office/drawing/2014/main" id="{7342C672-AE68-434E-BCDC-D46490CF1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97" y="2492896"/>
            <a:ext cx="9144000" cy="319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94142"/>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TotalTime>
  <Words>1053</Words>
  <Application>Microsoft Office PowerPoint</Application>
  <PresentationFormat>Diavoorstelling (4:3)</PresentationFormat>
  <Paragraphs>112</Paragraphs>
  <Slides>17</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Comic Sans MS</vt:lpstr>
      <vt:lpstr>Lucida Handwriting</vt:lpstr>
      <vt:lpstr>Times New Roman</vt:lpstr>
      <vt:lpstr>Office-thema</vt:lpstr>
      <vt:lpstr>bij de NLP-vervolgcursus  “Je ongekende vermogens nog beter ontwikkelen”</vt:lpstr>
      <vt:lpstr>Zonnestraaltjes</vt:lpstr>
      <vt:lpstr>Open Frame: kijken vanuit NLP</vt:lpstr>
      <vt:lpstr>PowerPoint-presentatie</vt:lpstr>
      <vt:lpstr>PowerPoint-presentatie</vt:lpstr>
      <vt:lpstr>Hoe het werkt</vt:lpstr>
      <vt:lpstr>Ho’o Pono pono</vt:lpstr>
      <vt:lpstr>PowerPoint-presentatie</vt:lpstr>
      <vt:lpstr>Wat kun je doen om met je angst te leren omgaan?</vt:lpstr>
      <vt:lpstr>Maak een einde aan niet functionele angsten</vt:lpstr>
      <vt:lpstr>Focus op moed of bewondering</vt:lpstr>
      <vt:lpstr>De kaart is niet …….</vt:lpstr>
      <vt:lpstr>Van angst naar bewondering</vt:lpstr>
      <vt:lpstr>Zo ga je met je angst om: verander de submodaliteiten</vt:lpstr>
      <vt:lpstr>Angst voor corona </vt:lpstr>
      <vt:lpstr>Met mentale kracht een rietje door een aardappel slaan.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‘Ontwikkel je ongekende vermogens nog beter’</dc:title>
  <dc:creator>Sytse</dc:creator>
  <cp:lastModifiedBy>sytse tjallingii</cp:lastModifiedBy>
  <cp:revision>83</cp:revision>
  <dcterms:created xsi:type="dcterms:W3CDTF">2014-03-03T15:36:54Z</dcterms:created>
  <dcterms:modified xsi:type="dcterms:W3CDTF">2020-03-23T16:49:25Z</dcterms:modified>
</cp:coreProperties>
</file>