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466" r:id="rId3"/>
    <p:sldId id="302" r:id="rId4"/>
    <p:sldId id="468" r:id="rId5"/>
    <p:sldId id="512" r:id="rId6"/>
    <p:sldId id="303" r:id="rId7"/>
    <p:sldId id="472" r:id="rId8"/>
    <p:sldId id="471" r:id="rId9"/>
    <p:sldId id="505" r:id="rId10"/>
    <p:sldId id="507" r:id="rId11"/>
    <p:sldId id="508" r:id="rId12"/>
    <p:sldId id="463" r:id="rId13"/>
    <p:sldId id="506" r:id="rId14"/>
    <p:sldId id="504" r:id="rId15"/>
    <p:sldId id="509" r:id="rId16"/>
    <p:sldId id="469" r:id="rId17"/>
    <p:sldId id="467" r:id="rId18"/>
    <p:sldId id="513" r:id="rId19"/>
    <p:sldId id="510" r:id="rId20"/>
    <p:sldId id="514" r:id="rId21"/>
    <p:sldId id="511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B7B7"/>
    <a:srgbClr val="FF7171"/>
    <a:srgbClr val="FFB3B3"/>
    <a:srgbClr val="FFFF7D"/>
    <a:srgbClr val="FFD5D5"/>
    <a:srgbClr val="450E4E"/>
    <a:srgbClr val="318C1C"/>
    <a:srgbClr val="FBAD81"/>
    <a:srgbClr val="E16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DFBE-A559-4BA3-9F3B-8F1096FF0129}" type="datetimeFigureOut">
              <a:rPr lang="nl-NL" smtClean="0"/>
              <a:pPr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777" y="33175"/>
            <a:ext cx="4390923" cy="36724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 rot="20349446">
            <a:off x="-253197" y="1671759"/>
            <a:ext cx="92038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Vertrouw </a:t>
            </a:r>
            <a:r>
              <a:rPr lang="nl-NL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opjezelf</a:t>
            </a:r>
            <a:r>
              <a:rPr lang="nl-NL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en de ander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B8740C-DED1-4EAD-9F75-2BE471B0AC14}"/>
              </a:ext>
            </a:extLst>
          </p:cNvPr>
          <p:cNvSpPr txBox="1"/>
          <p:nvPr/>
        </p:nvSpPr>
        <p:spPr>
          <a:xfrm>
            <a:off x="0" y="6488668"/>
            <a:ext cx="536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Online extra training voor alle cursisten op 18 mei 2020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B66F9F2-79BF-4884-8B3B-71BF278E1FB2}"/>
              </a:ext>
            </a:extLst>
          </p:cNvPr>
          <p:cNvSpPr/>
          <p:nvPr/>
        </p:nvSpPr>
        <p:spPr>
          <a:xfrm rot="20349446">
            <a:off x="-619211" y="3572334"/>
            <a:ext cx="103328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3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Maak vertrouwen een deel van jouw </a:t>
            </a:r>
            <a:r>
              <a:rPr lang="nl-NL" sz="30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wereldmodel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1FB23F7-8830-423E-B191-67EAFE1FB39A}"/>
              </a:ext>
            </a:extLst>
          </p:cNvPr>
          <p:cNvGrpSpPr/>
          <p:nvPr/>
        </p:nvGrpSpPr>
        <p:grpSpPr>
          <a:xfrm>
            <a:off x="4572001" y="3743295"/>
            <a:ext cx="4571999" cy="3071500"/>
            <a:chOff x="4572001" y="3743295"/>
            <a:chExt cx="4571999" cy="30715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DF3AE6-EC80-4C63-88B3-56C94B3EC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3995395"/>
              <a:ext cx="4514850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3EF8DF8-2BE8-4661-93D4-54FA66F8F60E}"/>
                </a:ext>
              </a:extLst>
            </p:cNvPr>
            <p:cNvSpPr/>
            <p:nvPr/>
          </p:nvSpPr>
          <p:spPr>
            <a:xfrm rot="17970848">
              <a:off x="4337396" y="4227598"/>
              <a:ext cx="1166520" cy="197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elijkbenige driehoek 2">
              <a:extLst>
                <a:ext uri="{FF2B5EF4-FFF2-40B4-BE49-F238E27FC236}">
                  <a16:creationId xmlns:a16="http://schemas.microsoft.com/office/drawing/2014/main" id="{A9F9A1DC-9BE1-4019-8691-5F9A8BD91EEF}"/>
                </a:ext>
              </a:extLst>
            </p:cNvPr>
            <p:cNvSpPr/>
            <p:nvPr/>
          </p:nvSpPr>
          <p:spPr>
            <a:xfrm rot="10800000" flipH="1">
              <a:off x="4572001" y="3995392"/>
              <a:ext cx="504055" cy="65774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elijkbenige driehoek 40">
            <a:extLst>
              <a:ext uri="{FF2B5EF4-FFF2-40B4-BE49-F238E27FC236}">
                <a16:creationId xmlns:a16="http://schemas.microsoft.com/office/drawing/2014/main" id="{BE5443A7-3D13-42D8-9EA3-97DC3DB4B5AD}"/>
              </a:ext>
            </a:extLst>
          </p:cNvPr>
          <p:cNvSpPr/>
          <p:nvPr/>
        </p:nvSpPr>
        <p:spPr>
          <a:xfrm rot="3220098" flipV="1">
            <a:off x="3034542" y="2034944"/>
            <a:ext cx="2258483" cy="6264032"/>
          </a:xfrm>
          <a:prstGeom prst="triangle">
            <a:avLst>
              <a:gd name="adj" fmla="val 0"/>
            </a:avLst>
          </a:prstGeom>
          <a:solidFill>
            <a:srgbClr val="FF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B0EFCDE-C44E-4DEE-B6B5-99BEEBA98371}"/>
              </a:ext>
            </a:extLst>
          </p:cNvPr>
          <p:cNvSpPr/>
          <p:nvPr/>
        </p:nvSpPr>
        <p:spPr>
          <a:xfrm rot="1793384" flipV="1">
            <a:off x="2117494" y="1362206"/>
            <a:ext cx="2606579" cy="5782285"/>
          </a:xfrm>
          <a:prstGeom prst="triangle">
            <a:avLst>
              <a:gd name="adj" fmla="val 0"/>
            </a:avLst>
          </a:prstGeom>
          <a:solidFill>
            <a:srgbClr val="FF71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Gelijkbenige driehoek 38">
            <a:extLst>
              <a:ext uri="{FF2B5EF4-FFF2-40B4-BE49-F238E27FC236}">
                <a16:creationId xmlns:a16="http://schemas.microsoft.com/office/drawing/2014/main" id="{891EAD6B-F23C-4E77-8C34-313F96B29B54}"/>
              </a:ext>
            </a:extLst>
          </p:cNvPr>
          <p:cNvSpPr/>
          <p:nvPr/>
        </p:nvSpPr>
        <p:spPr>
          <a:xfrm flipV="1">
            <a:off x="848088" y="1062591"/>
            <a:ext cx="2913552" cy="5102290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42EFE9A-5F34-412B-AE0E-A0830817F43C}"/>
              </a:ext>
            </a:extLst>
          </p:cNvPr>
          <p:cNvCxnSpPr>
            <a:cxnSpLocks/>
          </p:cNvCxnSpPr>
          <p:nvPr/>
        </p:nvCxnSpPr>
        <p:spPr>
          <a:xfrm>
            <a:off x="827584" y="836712"/>
            <a:ext cx="0" cy="5328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65F2E29-E3F0-478E-B221-316B7B81A6F1}"/>
              </a:ext>
            </a:extLst>
          </p:cNvPr>
          <p:cNvCxnSpPr>
            <a:cxnSpLocks/>
          </p:cNvCxnSpPr>
          <p:nvPr/>
        </p:nvCxnSpPr>
        <p:spPr>
          <a:xfrm flipH="1" flipV="1">
            <a:off x="827584" y="6165304"/>
            <a:ext cx="7920880" cy="50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6B69C41E-48BF-4265-945B-87809E31AC3E}"/>
              </a:ext>
            </a:extLst>
          </p:cNvPr>
          <p:cNvSpPr txBox="1"/>
          <p:nvPr/>
        </p:nvSpPr>
        <p:spPr>
          <a:xfrm>
            <a:off x="0" y="377317"/>
            <a:ext cx="216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Uitdaging 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390E89B-FADE-4FA8-AA39-742C69D713E5}"/>
              </a:ext>
            </a:extLst>
          </p:cNvPr>
          <p:cNvCxnSpPr>
            <a:cxnSpLocks/>
          </p:cNvCxnSpPr>
          <p:nvPr/>
        </p:nvCxnSpPr>
        <p:spPr>
          <a:xfrm flipH="1">
            <a:off x="827586" y="980727"/>
            <a:ext cx="2934055" cy="51845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DEAEC759-74C1-46D0-8E7F-8AB2EBF29E9C}"/>
              </a:ext>
            </a:extLst>
          </p:cNvPr>
          <p:cNvSpPr txBox="1"/>
          <p:nvPr/>
        </p:nvSpPr>
        <p:spPr>
          <a:xfrm>
            <a:off x="848087" y="1628800"/>
            <a:ext cx="221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00FF"/>
                </a:solidFill>
              </a:rPr>
              <a:t>Ongerustheid zone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D1BD92D-108E-491D-A4B5-2583ACBB929D}"/>
              </a:ext>
            </a:extLst>
          </p:cNvPr>
          <p:cNvSpPr txBox="1"/>
          <p:nvPr/>
        </p:nvSpPr>
        <p:spPr>
          <a:xfrm>
            <a:off x="2304864" y="732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Uitdaging/Angst/Onzekerheid/Bronnen: zoals je die zelf voelt/ ervaart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3C6E43A-77B3-4C7F-8424-A2E2CACE8C7F}"/>
              </a:ext>
            </a:extLst>
          </p:cNvPr>
          <p:cNvSpPr txBox="1"/>
          <p:nvPr/>
        </p:nvSpPr>
        <p:spPr>
          <a:xfrm>
            <a:off x="1187624" y="1062592"/>
            <a:ext cx="201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Groot risico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4B3C94F-3548-4A58-B128-B9DF41EEDC4A}"/>
              </a:ext>
            </a:extLst>
          </p:cNvPr>
          <p:cNvCxnSpPr>
            <a:cxnSpLocks/>
          </p:cNvCxnSpPr>
          <p:nvPr/>
        </p:nvCxnSpPr>
        <p:spPr>
          <a:xfrm flipH="1">
            <a:off x="827586" y="2341396"/>
            <a:ext cx="5181335" cy="38239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271C8EA-4BB9-416F-B09C-8C1C84265431}"/>
              </a:ext>
            </a:extLst>
          </p:cNvPr>
          <p:cNvSpPr txBox="1"/>
          <p:nvPr/>
        </p:nvSpPr>
        <p:spPr>
          <a:xfrm>
            <a:off x="2942687" y="2481204"/>
            <a:ext cx="204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0000FF"/>
                </a:solidFill>
              </a:rPr>
              <a:t>Zone waarin we leren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8F18149-F083-4E84-AFEC-D2DD9C81FDB8}"/>
              </a:ext>
            </a:extLst>
          </p:cNvPr>
          <p:cNvSpPr txBox="1"/>
          <p:nvPr/>
        </p:nvSpPr>
        <p:spPr>
          <a:xfrm>
            <a:off x="3203844" y="1972064"/>
            <a:ext cx="228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Lager risico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74ECF27-CFFA-47ED-8216-6B72184C8EB0}"/>
              </a:ext>
            </a:extLst>
          </p:cNvPr>
          <p:cNvSpPr txBox="1"/>
          <p:nvPr/>
        </p:nvSpPr>
        <p:spPr>
          <a:xfrm>
            <a:off x="5310834" y="4845089"/>
            <a:ext cx="209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Geen risico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21CFB49-09F6-44FF-921F-957E45AC3970}"/>
              </a:ext>
            </a:extLst>
          </p:cNvPr>
          <p:cNvSpPr txBox="1"/>
          <p:nvPr/>
        </p:nvSpPr>
        <p:spPr>
          <a:xfrm>
            <a:off x="3600356" y="4166832"/>
            <a:ext cx="247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Comfort zone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1C53EB1C-466E-4975-9D23-4FD7FF76F752}"/>
              </a:ext>
            </a:extLst>
          </p:cNvPr>
          <p:cNvCxnSpPr>
            <a:cxnSpLocks/>
            <a:stCxn id="41" idx="4"/>
          </p:cNvCxnSpPr>
          <p:nvPr/>
        </p:nvCxnSpPr>
        <p:spPr>
          <a:xfrm flipH="1">
            <a:off x="827585" y="4221087"/>
            <a:ext cx="6528382" cy="19442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DDB4D342-13CC-466A-91A4-FADD3F867A29}"/>
              </a:ext>
            </a:extLst>
          </p:cNvPr>
          <p:cNvSpPr txBox="1"/>
          <p:nvPr/>
        </p:nvSpPr>
        <p:spPr>
          <a:xfrm>
            <a:off x="4688185" y="3563132"/>
            <a:ext cx="204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Laag risico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3CA3535-38A2-49D6-9DF6-CC5EDF20993A}"/>
              </a:ext>
            </a:extLst>
          </p:cNvPr>
          <p:cNvSpPr txBox="1"/>
          <p:nvPr/>
        </p:nvSpPr>
        <p:spPr>
          <a:xfrm>
            <a:off x="5229644" y="5464830"/>
            <a:ext cx="246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Verveel zone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68B2ECD-11CC-4572-8D30-07C91101AE48}"/>
              </a:ext>
            </a:extLst>
          </p:cNvPr>
          <p:cNvSpPr txBox="1"/>
          <p:nvPr/>
        </p:nvSpPr>
        <p:spPr>
          <a:xfrm>
            <a:off x="7098270" y="6193441"/>
            <a:ext cx="187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Bronnen </a:t>
            </a:r>
          </a:p>
        </p:txBody>
      </p:sp>
      <p:sp>
        <p:nvSpPr>
          <p:cNvPr id="45" name="Gelijkbenige driehoek 44">
            <a:extLst>
              <a:ext uri="{FF2B5EF4-FFF2-40B4-BE49-F238E27FC236}">
                <a16:creationId xmlns:a16="http://schemas.microsoft.com/office/drawing/2014/main" id="{3C6E094E-8686-4A1A-9EC4-EF6351C3A8B1}"/>
              </a:ext>
            </a:extLst>
          </p:cNvPr>
          <p:cNvSpPr/>
          <p:nvPr/>
        </p:nvSpPr>
        <p:spPr>
          <a:xfrm rot="4405660" flipV="1">
            <a:off x="3435553" y="2863233"/>
            <a:ext cx="2017196" cy="6645810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54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049FCFD-F923-4122-A516-F7CBE36202C4}"/>
              </a:ext>
            </a:extLst>
          </p:cNvPr>
          <p:cNvSpPr txBox="1"/>
          <p:nvPr/>
        </p:nvSpPr>
        <p:spPr>
          <a:xfrm>
            <a:off x="2144904" y="37933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0000FF"/>
                </a:solidFill>
              </a:rPr>
              <a:t>De angst cirkel</a:t>
            </a:r>
          </a:p>
        </p:txBody>
      </p:sp>
      <p:sp>
        <p:nvSpPr>
          <p:cNvPr id="3" name="Cirkel: leeg 2">
            <a:extLst>
              <a:ext uri="{FF2B5EF4-FFF2-40B4-BE49-F238E27FC236}">
                <a16:creationId xmlns:a16="http://schemas.microsoft.com/office/drawing/2014/main" id="{BF9F140C-4353-4D6A-89C0-09851085D850}"/>
              </a:ext>
            </a:extLst>
          </p:cNvPr>
          <p:cNvSpPr/>
          <p:nvPr/>
        </p:nvSpPr>
        <p:spPr>
          <a:xfrm>
            <a:off x="1691680" y="1196752"/>
            <a:ext cx="5616624" cy="5544616"/>
          </a:xfrm>
          <a:prstGeom prst="donut">
            <a:avLst>
              <a:gd name="adj" fmla="val 83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DA8230C-A5D8-4A27-93A7-DE43F82C24B3}"/>
              </a:ext>
            </a:extLst>
          </p:cNvPr>
          <p:cNvSpPr/>
          <p:nvPr/>
        </p:nvSpPr>
        <p:spPr>
          <a:xfrm>
            <a:off x="3275855" y="1081185"/>
            <a:ext cx="2664297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Onvrede of</a:t>
            </a:r>
          </a:p>
          <a:p>
            <a:pPr algn="ctr"/>
            <a:r>
              <a:rPr lang="nl-NL" sz="32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Uitdaging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70170DEE-E915-4D49-8464-552956BF8C1D}"/>
              </a:ext>
            </a:extLst>
          </p:cNvPr>
          <p:cNvSpPr/>
          <p:nvPr/>
        </p:nvSpPr>
        <p:spPr>
          <a:xfrm rot="3773718">
            <a:off x="2762157" y="1305769"/>
            <a:ext cx="1037204" cy="77441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18C0A76-5971-46FC-90DF-B7F3240B7512}"/>
              </a:ext>
            </a:extLst>
          </p:cNvPr>
          <p:cNvSpPr/>
          <p:nvPr/>
        </p:nvSpPr>
        <p:spPr>
          <a:xfrm>
            <a:off x="5993896" y="3120053"/>
            <a:ext cx="2034488" cy="184665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nl-NL" sz="1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32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Angst voor verlies en gewoonte</a:t>
            </a:r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705774D0-60B5-4C88-8A89-53C4FDEC5582}"/>
              </a:ext>
            </a:extLst>
          </p:cNvPr>
          <p:cNvSpPr/>
          <p:nvPr/>
        </p:nvSpPr>
        <p:spPr>
          <a:xfrm rot="9371173">
            <a:off x="6420022" y="2715226"/>
            <a:ext cx="1056482" cy="81633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A7DAF0E-81C3-4AD7-806F-901E2999919E}"/>
              </a:ext>
            </a:extLst>
          </p:cNvPr>
          <p:cNvSpPr/>
          <p:nvPr/>
        </p:nvSpPr>
        <p:spPr>
          <a:xfrm>
            <a:off x="7617512" y="6305238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Actie</a:t>
            </a: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833F6863-BF0D-4570-9F4B-B102914B5E94}"/>
              </a:ext>
            </a:extLst>
          </p:cNvPr>
          <p:cNvSpPr/>
          <p:nvPr/>
        </p:nvSpPr>
        <p:spPr>
          <a:xfrm>
            <a:off x="6948263" y="4966712"/>
            <a:ext cx="1044116" cy="16561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753E3A8-FC0B-43DB-ADE4-8312573EEBE9}"/>
              </a:ext>
            </a:extLst>
          </p:cNvPr>
          <p:cNvSpPr/>
          <p:nvPr/>
        </p:nvSpPr>
        <p:spPr>
          <a:xfrm>
            <a:off x="3161844" y="5879140"/>
            <a:ext cx="2676295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Verlamming</a:t>
            </a:r>
          </a:p>
          <a:p>
            <a:pPr algn="ctr"/>
            <a:endParaRPr lang="nl-NL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2600A6EF-51A0-4572-918D-1D1A57CA10C2}"/>
              </a:ext>
            </a:extLst>
          </p:cNvPr>
          <p:cNvSpPr/>
          <p:nvPr/>
        </p:nvSpPr>
        <p:spPr>
          <a:xfrm rot="13999786">
            <a:off x="5303898" y="5781313"/>
            <a:ext cx="1056482" cy="81633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CD8CC18-72E5-44E5-84F9-AF1B2EBA0B5E}"/>
              </a:ext>
            </a:extLst>
          </p:cNvPr>
          <p:cNvSpPr/>
          <p:nvPr/>
        </p:nvSpPr>
        <p:spPr>
          <a:xfrm>
            <a:off x="1007605" y="3298339"/>
            <a:ext cx="1908212" cy="113877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Frustratie</a:t>
            </a:r>
          </a:p>
          <a:p>
            <a:pPr algn="ctr"/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4BFB9F43-197A-4DBC-B5F3-CEED1CAC04EA}"/>
              </a:ext>
            </a:extLst>
          </p:cNvPr>
          <p:cNvSpPr/>
          <p:nvPr/>
        </p:nvSpPr>
        <p:spPr>
          <a:xfrm>
            <a:off x="1403648" y="3789040"/>
            <a:ext cx="1037204" cy="77441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C8A8B23-7672-4A60-87F1-2E84625C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69" y="2546032"/>
            <a:ext cx="2257425" cy="24479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C4F465-D84D-4980-9CB4-A4ED5A4DF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4605" y="4845271"/>
            <a:ext cx="1100735" cy="1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10" grpId="0" animBg="1"/>
      <p:bldP spid="13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 t="39367" b="45747"/>
          <a:stretch>
            <a:fillRect/>
          </a:stretch>
        </p:blipFill>
        <p:spPr bwMode="auto">
          <a:xfrm>
            <a:off x="212992" y="2996952"/>
            <a:ext cx="7867650" cy="94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C631AAAA-7078-4650-9A97-571F2AB66854}"/>
              </a:ext>
            </a:extLst>
          </p:cNvPr>
          <p:cNvGrpSpPr/>
          <p:nvPr/>
        </p:nvGrpSpPr>
        <p:grpSpPr>
          <a:xfrm>
            <a:off x="179512" y="3806751"/>
            <a:ext cx="7867650" cy="3008387"/>
            <a:chOff x="179512" y="3806751"/>
            <a:chExt cx="7867650" cy="3008387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53189" b="32988"/>
            <a:stretch>
              <a:fillRect/>
            </a:stretch>
          </p:blipFill>
          <p:spPr bwMode="auto">
            <a:xfrm>
              <a:off x="179512" y="3806751"/>
              <a:ext cx="7867650" cy="87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67013" b="17038"/>
            <a:stretch>
              <a:fillRect/>
            </a:stretch>
          </p:blipFill>
          <p:spPr bwMode="auto">
            <a:xfrm>
              <a:off x="179512" y="4693765"/>
              <a:ext cx="7867650" cy="104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82962"/>
            <a:stretch>
              <a:fillRect/>
            </a:stretch>
          </p:blipFill>
          <p:spPr bwMode="auto">
            <a:xfrm>
              <a:off x="179512" y="5735018"/>
              <a:ext cx="786765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hoek 4"/>
            <p:cNvSpPr/>
            <p:nvPr/>
          </p:nvSpPr>
          <p:spPr>
            <a:xfrm>
              <a:off x="1619672" y="5847655"/>
              <a:ext cx="160281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99FF"/>
                  </a:solidFill>
                  <a:effectLst/>
                </a:rPr>
                <a:t>Omgeving</a:t>
              </a:r>
            </a:p>
          </p:txBody>
        </p:sp>
        <p:sp>
          <p:nvSpPr>
            <p:cNvPr id="6" name="Rechthoek 5"/>
            <p:cNvSpPr/>
            <p:nvPr/>
          </p:nvSpPr>
          <p:spPr>
            <a:xfrm>
              <a:off x="1619672" y="4869160"/>
              <a:ext cx="13681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33CC"/>
                  </a:solidFill>
                  <a:effectLst/>
                </a:rPr>
                <a:t>Gedrag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1619672" y="3861048"/>
              <a:ext cx="210687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</a:rPr>
                <a:t>Vaardigheden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effectLst/>
              </a:endParaRPr>
            </a:p>
          </p:txBody>
        </p:sp>
      </p:grpSp>
      <p:sp>
        <p:nvSpPr>
          <p:cNvPr id="10" name="Rechthoek 9"/>
          <p:cNvSpPr/>
          <p:nvPr/>
        </p:nvSpPr>
        <p:spPr>
          <a:xfrm>
            <a:off x="1496056" y="3161754"/>
            <a:ext cx="21068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99"/>
                </a:solidFill>
              </a:rPr>
              <a:t>Overtuigingen</a:t>
            </a:r>
            <a:endParaRPr lang="nl-N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99"/>
              </a:solidFill>
              <a:effectLst/>
            </a:endParaRP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97808D0E-8285-49F3-BD1F-BDB15A11C839}"/>
              </a:ext>
            </a:extLst>
          </p:cNvPr>
          <p:cNvGrpSpPr/>
          <p:nvPr/>
        </p:nvGrpSpPr>
        <p:grpSpPr>
          <a:xfrm>
            <a:off x="179512" y="446174"/>
            <a:ext cx="7867650" cy="2550778"/>
            <a:chOff x="179512" y="332656"/>
            <a:chExt cx="7867650" cy="2550778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74455"/>
            <a:stretch>
              <a:fillRect/>
            </a:stretch>
          </p:blipFill>
          <p:spPr bwMode="auto">
            <a:xfrm>
              <a:off x="179512" y="332656"/>
              <a:ext cx="7867650" cy="163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24481" b="60633"/>
            <a:stretch>
              <a:fillRect/>
            </a:stretch>
          </p:blipFill>
          <p:spPr bwMode="auto">
            <a:xfrm>
              <a:off x="179512" y="1916832"/>
              <a:ext cx="7867650" cy="96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hoek 10"/>
            <p:cNvSpPr/>
            <p:nvPr/>
          </p:nvSpPr>
          <p:spPr>
            <a:xfrm>
              <a:off x="1619672" y="1988840"/>
              <a:ext cx="210687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EA0075"/>
                  </a:solidFill>
                </a:rPr>
                <a:t>Identiteit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A0075"/>
                </a:solidFill>
                <a:effectLst/>
              </a:endParaRP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1619672" y="735087"/>
              <a:ext cx="13867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EA0000"/>
                  </a:solidFill>
                </a:rPr>
                <a:t>Missie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A0000"/>
                </a:solidFill>
                <a:effectLst/>
              </a:endParaRPr>
            </a:p>
          </p:txBody>
        </p:sp>
      </p:grpSp>
      <p:sp>
        <p:nvSpPr>
          <p:cNvPr id="13" name="Linkeraccolade 12"/>
          <p:cNvSpPr/>
          <p:nvPr/>
        </p:nvSpPr>
        <p:spPr>
          <a:xfrm>
            <a:off x="1403648" y="602976"/>
            <a:ext cx="398589" cy="2033935"/>
          </a:xfrm>
          <a:prstGeom prst="leftBrace">
            <a:avLst/>
          </a:prstGeom>
          <a:ln w="50800">
            <a:solidFill>
              <a:srgbClr val="BF0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7313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79512" y="1052736"/>
            <a:ext cx="126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Zijn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Linkeraccolade 14"/>
          <p:cNvSpPr/>
          <p:nvPr/>
        </p:nvSpPr>
        <p:spPr>
          <a:xfrm flipH="1">
            <a:off x="6372200" y="2883434"/>
            <a:ext cx="432048" cy="3641910"/>
          </a:xfrm>
          <a:prstGeom prst="leftBrace">
            <a:avLst>
              <a:gd name="adj1" fmla="val 8333"/>
              <a:gd name="adj2" fmla="val 31790"/>
            </a:avLst>
          </a:prstGeom>
          <a:ln w="50800">
            <a:solidFill>
              <a:srgbClr val="BF0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7313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6732240" y="3429000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Hebben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FE6B5D1-273A-435A-9D9B-E9CB1F7D531E}"/>
              </a:ext>
            </a:extLst>
          </p:cNvPr>
          <p:cNvSpPr/>
          <p:nvPr/>
        </p:nvSpPr>
        <p:spPr>
          <a:xfrm>
            <a:off x="8687804" y="6536377"/>
            <a:ext cx="25519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357F1CB-5CD3-4D12-B965-465E06787158}"/>
              </a:ext>
            </a:extLst>
          </p:cNvPr>
          <p:cNvSpPr txBox="1"/>
          <p:nvPr/>
        </p:nvSpPr>
        <p:spPr>
          <a:xfrm>
            <a:off x="6732240" y="65865"/>
            <a:ext cx="2179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Ben ik bang?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Of: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Heb ik angst?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4B11538-32EC-4449-8952-EFDF0DC4803B}"/>
              </a:ext>
            </a:extLst>
          </p:cNvPr>
          <p:cNvSpPr/>
          <p:nvPr/>
        </p:nvSpPr>
        <p:spPr>
          <a:xfrm>
            <a:off x="18674" y="-166464"/>
            <a:ext cx="53461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Neurologische niveaus</a:t>
            </a:r>
            <a:endParaRPr lang="nl-NL" sz="4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19CB8B0B-8F7D-4572-AD5D-31CB043CFE27}"/>
              </a:ext>
            </a:extLst>
          </p:cNvPr>
          <p:cNvSpPr/>
          <p:nvPr/>
        </p:nvSpPr>
        <p:spPr>
          <a:xfrm>
            <a:off x="950824" y="2838130"/>
            <a:ext cx="2467342" cy="4015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889065" y="2824459"/>
            <a:ext cx="13867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99"/>
                </a:solidFill>
              </a:rPr>
              <a:t>Waarden</a:t>
            </a:r>
            <a:endParaRPr lang="nl-NL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99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 animBg="1"/>
      <p:bldP spid="16" grpId="0"/>
      <p:bldP spid="2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out de 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196752"/>
            <a:ext cx="2510460" cy="44644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4327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Hoe kom jij uit de box van de angst?</a:t>
            </a:r>
          </a:p>
        </p:txBody>
      </p:sp>
      <p:pic>
        <p:nvPicPr>
          <p:cNvPr id="1028" name="Afbeelding 0" descr="indeboxuitdebo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r="63426" b="28995"/>
          <a:stretch>
            <a:fillRect/>
          </a:stretch>
        </p:blipFill>
        <p:spPr bwMode="auto">
          <a:xfrm>
            <a:off x="221239" y="1199235"/>
            <a:ext cx="2379743" cy="4413183"/>
          </a:xfrm>
          <a:prstGeom prst="rect">
            <a:avLst/>
          </a:prstGeom>
          <a:noFill/>
        </p:spPr>
      </p:pic>
      <p:sp>
        <p:nvSpPr>
          <p:cNvPr id="1029" name="Text Box 372"/>
          <p:cNvSpPr txBox="1">
            <a:spLocks noChangeArrowheads="1"/>
          </p:cNvSpPr>
          <p:nvPr/>
        </p:nvSpPr>
        <p:spPr bwMode="auto">
          <a:xfrm>
            <a:off x="588116" y="5498925"/>
            <a:ext cx="1967660" cy="37834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In de box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373"/>
          <p:cNvSpPr txBox="1">
            <a:spLocks noChangeArrowheads="1"/>
          </p:cNvSpPr>
          <p:nvPr/>
        </p:nvSpPr>
        <p:spPr bwMode="auto">
          <a:xfrm>
            <a:off x="6607888" y="5570933"/>
            <a:ext cx="2140576" cy="378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Uit de box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8C3FA32E-8E38-447E-95B7-A900A1C3D9F3}"/>
              </a:ext>
            </a:extLst>
          </p:cNvPr>
          <p:cNvSpPr/>
          <p:nvPr/>
        </p:nvSpPr>
        <p:spPr>
          <a:xfrm>
            <a:off x="2909115" y="805703"/>
            <a:ext cx="3580299" cy="2335265"/>
          </a:xfrm>
          <a:prstGeom prst="rightArrow">
            <a:avLst>
              <a:gd name="adj1" fmla="val 50000"/>
              <a:gd name="adj2" fmla="val 2506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400" b="1" dirty="0">
                <a:solidFill>
                  <a:srgbClr val="0000FF"/>
                </a:solidFill>
                <a:latin typeface="Tahoma" pitchFamily="34" charset="0"/>
                <a:cs typeface="Arial" pitchFamily="34" charset="0"/>
              </a:rPr>
              <a:t>Wat doe je nu al om uit je angst in je moed te gaan staan?</a:t>
            </a:r>
            <a:endParaRPr lang="nl-NL" sz="2000" dirty="0">
              <a:solidFill>
                <a:srgbClr val="0000FF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03713C41-6A05-448E-AE61-A2C8E7D2F859}"/>
              </a:ext>
            </a:extLst>
          </p:cNvPr>
          <p:cNvSpPr/>
          <p:nvPr/>
        </p:nvSpPr>
        <p:spPr>
          <a:xfrm>
            <a:off x="2909115" y="4831653"/>
            <a:ext cx="3600400" cy="695507"/>
          </a:xfrm>
          <a:prstGeom prst="rightArrow">
            <a:avLst>
              <a:gd name="adj1" fmla="val 50000"/>
              <a:gd name="adj2" fmla="val 93110"/>
            </a:avLst>
          </a:prstGeom>
          <a:solidFill>
            <a:srgbClr val="2B2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Uit de box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0A06D6D-3508-479F-94BE-DFAC930AB39F}"/>
              </a:ext>
            </a:extLst>
          </p:cNvPr>
          <p:cNvSpPr/>
          <p:nvPr/>
        </p:nvSpPr>
        <p:spPr>
          <a:xfrm>
            <a:off x="8853305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6C76095-9C73-488E-B4F4-2332C98A3BC2}"/>
              </a:ext>
            </a:extLst>
          </p:cNvPr>
          <p:cNvSpPr txBox="1"/>
          <p:nvPr/>
        </p:nvSpPr>
        <p:spPr>
          <a:xfrm>
            <a:off x="2987824" y="3120075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Opdracht: kies een herinnering waarin je uit de box van angst kwam.</a:t>
            </a:r>
          </a:p>
          <a:p>
            <a:r>
              <a:rPr lang="nl-NL" dirty="0">
                <a:solidFill>
                  <a:srgbClr val="0000FF"/>
                </a:solidFill>
              </a:rPr>
              <a:t>Hoe deed je dat?</a:t>
            </a:r>
          </a:p>
          <a:p>
            <a:r>
              <a:rPr lang="nl-NL" dirty="0">
                <a:solidFill>
                  <a:srgbClr val="0000FF"/>
                </a:solidFill>
              </a:rPr>
              <a:t>………………………………………………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2" grpId="0" animBg="1"/>
      <p:bldP spid="4" grpId="0" uiExpand="1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19E67DF-1F9A-4325-8181-F939A9A67EF9}"/>
              </a:ext>
            </a:extLst>
          </p:cNvPr>
          <p:cNvSpPr txBox="1"/>
          <p:nvPr/>
        </p:nvSpPr>
        <p:spPr>
          <a:xfrm>
            <a:off x="464850" y="6395540"/>
            <a:ext cx="251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Vergeet alles en ren weg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725AE45-FF37-4369-8A67-B192BFDCCE90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088C8-4E85-4B9A-8193-9E0B9960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" y="1261613"/>
            <a:ext cx="5499653" cy="31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2D359C3-0A3E-4ABF-8F91-14B2395D3ED9}"/>
              </a:ext>
            </a:extLst>
          </p:cNvPr>
          <p:cNvSpPr txBox="1"/>
          <p:nvPr/>
        </p:nvSpPr>
        <p:spPr>
          <a:xfrm>
            <a:off x="0" y="-25475"/>
            <a:ext cx="6738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FEAR/ANGST heeft twee betekenissen</a:t>
            </a:r>
            <a:r>
              <a:rPr lang="nl-NL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F7EB103-BFD5-4B2D-8D9C-1F4E15CC6FD0}"/>
              </a:ext>
            </a:extLst>
          </p:cNvPr>
          <p:cNvSpPr txBox="1"/>
          <p:nvPr/>
        </p:nvSpPr>
        <p:spPr>
          <a:xfrm>
            <a:off x="129085" y="736570"/>
            <a:ext cx="429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FEAR: Forget Everything And Run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3A2E2D-496E-4427-AAE4-C93EDC9CF298}"/>
              </a:ext>
            </a:extLst>
          </p:cNvPr>
          <p:cNvSpPr txBox="1"/>
          <p:nvPr/>
        </p:nvSpPr>
        <p:spPr>
          <a:xfrm>
            <a:off x="323528" y="5012984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Of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820E95-0823-41B0-A35F-719CD4D800F0}"/>
              </a:ext>
            </a:extLst>
          </p:cNvPr>
          <p:cNvSpPr txBox="1"/>
          <p:nvPr/>
        </p:nvSpPr>
        <p:spPr>
          <a:xfrm>
            <a:off x="814368" y="5012985"/>
            <a:ext cx="4128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FEAR: Face Everything and Rise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1E5482C-8D16-4297-8815-5BAF325D3F8E}"/>
              </a:ext>
            </a:extLst>
          </p:cNvPr>
          <p:cNvSpPr txBox="1"/>
          <p:nvPr/>
        </p:nvSpPr>
        <p:spPr>
          <a:xfrm>
            <a:off x="6468356" y="5491114"/>
            <a:ext cx="230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jou de keus!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817113-032E-4761-8EE5-759F87F48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319" y="1251049"/>
            <a:ext cx="3057525" cy="41624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49613D-5501-4358-A29B-FA6DBD49C1D2}"/>
              </a:ext>
            </a:extLst>
          </p:cNvPr>
          <p:cNvSpPr txBox="1"/>
          <p:nvPr/>
        </p:nvSpPr>
        <p:spPr>
          <a:xfrm>
            <a:off x="3896610" y="6395540"/>
            <a:ext cx="30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Zie alles onder ogen en sta op.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584E58A-EF0A-4963-8868-916D3F08C103}"/>
              </a:ext>
            </a:extLst>
          </p:cNvPr>
          <p:cNvSpPr txBox="1"/>
          <p:nvPr/>
        </p:nvSpPr>
        <p:spPr>
          <a:xfrm>
            <a:off x="3231210" y="639554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Of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C206951-5289-42B0-97C8-B82686CC1765}"/>
              </a:ext>
            </a:extLst>
          </p:cNvPr>
          <p:cNvSpPr txBox="1"/>
          <p:nvPr/>
        </p:nvSpPr>
        <p:spPr>
          <a:xfrm>
            <a:off x="129085" y="5952779"/>
            <a:ext cx="318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Angst heeft twee betekenissen:</a:t>
            </a:r>
          </a:p>
        </p:txBody>
      </p:sp>
    </p:spTree>
    <p:extLst>
      <p:ext uri="{BB962C8B-B14F-4D97-AF65-F5344CB8AC3E}">
        <p14:creationId xmlns:p14="http://schemas.microsoft.com/office/powerpoint/2010/main" val="32333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/>
      <p:bldP spid="12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94ACBF1-C9F4-423F-B8D7-730845C0BDF1}"/>
              </a:ext>
            </a:extLst>
          </p:cNvPr>
          <p:cNvSpPr/>
          <p:nvPr/>
        </p:nvSpPr>
        <p:spPr>
          <a:xfrm>
            <a:off x="310714" y="234992"/>
            <a:ext cx="8540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waarden die je wilt realiseren met je doel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27774DF-AD93-4A85-B162-5BEB577B266D}"/>
              </a:ext>
            </a:extLst>
          </p:cNvPr>
          <p:cNvSpPr/>
          <p:nvPr/>
        </p:nvSpPr>
        <p:spPr>
          <a:xfrm>
            <a:off x="-36116" y="1268760"/>
            <a:ext cx="4048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laat de angst los om: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D530C4-57AB-468E-BAAD-31161A1F6DBC}"/>
              </a:ext>
            </a:extLst>
          </p:cNvPr>
          <p:cNvSpPr txBox="1"/>
          <p:nvPr/>
        </p:nvSpPr>
        <p:spPr>
          <a:xfrm>
            <a:off x="323528" y="3336294"/>
            <a:ext cx="347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zekerheid te verliezen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796D756-B77C-4BF8-996B-AB477E4B1316}"/>
              </a:ext>
            </a:extLst>
          </p:cNvPr>
          <p:cNvSpPr txBox="1"/>
          <p:nvPr/>
        </p:nvSpPr>
        <p:spPr>
          <a:xfrm>
            <a:off x="323529" y="4699986"/>
            <a:ext cx="275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onveilig te voelen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5AB5EF-8350-4FD9-A21F-C13042D700ED}"/>
              </a:ext>
            </a:extLst>
          </p:cNvPr>
          <p:cNvSpPr txBox="1"/>
          <p:nvPr/>
        </p:nvSpPr>
        <p:spPr>
          <a:xfrm>
            <a:off x="302817" y="5703454"/>
            <a:ext cx="441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gebrek aan erkenning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te voelen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496EC3-FB5F-4EA7-85AA-B69AD1788E07}"/>
              </a:ext>
            </a:extLst>
          </p:cNvPr>
          <p:cNvSpPr txBox="1"/>
          <p:nvPr/>
        </p:nvSpPr>
        <p:spPr>
          <a:xfrm>
            <a:off x="323529" y="1972602"/>
            <a:ext cx="289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niet geliefd zijn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F8F2365-90CD-4894-BA9F-AB79C3809D1E}"/>
              </a:ext>
            </a:extLst>
          </p:cNvPr>
          <p:cNvSpPr/>
          <p:nvPr/>
        </p:nvSpPr>
        <p:spPr>
          <a:xfrm>
            <a:off x="4850822" y="1268759"/>
            <a:ext cx="3974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moed vatten om: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CF02084-B7C3-4734-9767-1E18CFAD7DF7}"/>
              </a:ext>
            </a:extLst>
          </p:cNvPr>
          <p:cNvSpPr txBox="1"/>
          <p:nvPr/>
        </p:nvSpPr>
        <p:spPr>
          <a:xfrm>
            <a:off x="5218532" y="3757602"/>
            <a:ext cx="325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een bijdrage te leveren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1FF5B60-B777-444C-8540-D03929FB7B2C}"/>
              </a:ext>
            </a:extLst>
          </p:cNvPr>
          <p:cNvSpPr txBox="1"/>
          <p:nvPr/>
        </p:nvSpPr>
        <p:spPr>
          <a:xfrm>
            <a:off x="5218532" y="4930818"/>
            <a:ext cx="2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te groeien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D7708B0-54EF-44D1-B7AC-4137F2DCA0DA}"/>
              </a:ext>
            </a:extLst>
          </p:cNvPr>
          <p:cNvSpPr txBox="1"/>
          <p:nvPr/>
        </p:nvSpPr>
        <p:spPr>
          <a:xfrm>
            <a:off x="5218532" y="6063679"/>
            <a:ext cx="145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te leren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149EF2D-FC83-4369-9B1A-6BC5319EF691}"/>
              </a:ext>
            </a:extLst>
          </p:cNvPr>
          <p:cNvSpPr txBox="1"/>
          <p:nvPr/>
        </p:nvSpPr>
        <p:spPr>
          <a:xfrm>
            <a:off x="5218532" y="2018489"/>
            <a:ext cx="289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verbinding te voelen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E581B85-922F-4007-9E54-8452FDE2B7DC}"/>
              </a:ext>
            </a:extLst>
          </p:cNvPr>
          <p:cNvSpPr txBox="1"/>
          <p:nvPr/>
        </p:nvSpPr>
        <p:spPr>
          <a:xfrm>
            <a:off x="5218532" y="5477070"/>
            <a:ext cx="327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gelukkig te worden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CBCD1C0-C1D9-4D5F-91BB-85B5F413B202}"/>
              </a:ext>
            </a:extLst>
          </p:cNvPr>
          <p:cNvSpPr txBox="1"/>
          <p:nvPr/>
        </p:nvSpPr>
        <p:spPr>
          <a:xfrm>
            <a:off x="5218532" y="2605097"/>
            <a:ext cx="374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vertrouwen op te bouwen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300B2D33-6FD9-4CBF-BB75-218BA53D6B72}"/>
              </a:ext>
            </a:extLst>
          </p:cNvPr>
          <p:cNvSpPr/>
          <p:nvPr/>
        </p:nvSpPr>
        <p:spPr>
          <a:xfrm>
            <a:off x="3416670" y="1490941"/>
            <a:ext cx="1728713" cy="4824536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A41556A-9EF3-4227-8C3C-18BAFDB5F5AE}"/>
              </a:ext>
            </a:extLst>
          </p:cNvPr>
          <p:cNvSpPr txBox="1"/>
          <p:nvPr/>
        </p:nvSpPr>
        <p:spPr>
          <a:xfrm>
            <a:off x="5232842" y="4344210"/>
            <a:ext cx="158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avontuur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D82EE62-0E4C-4725-995D-D012F22B5F4C}"/>
              </a:ext>
            </a:extLst>
          </p:cNvPr>
          <p:cNvSpPr txBox="1"/>
          <p:nvPr/>
        </p:nvSpPr>
        <p:spPr>
          <a:xfrm>
            <a:off x="5232842" y="3191705"/>
            <a:ext cx="185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afwisseling</a:t>
            </a:r>
            <a:endParaRPr lang="nl-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vrouw, jong, meisje&#10;&#10;Automatisch gegenereerde beschrijving">
            <a:extLst>
              <a:ext uri="{FF2B5EF4-FFF2-40B4-BE49-F238E27FC236}">
                <a16:creationId xmlns:a16="http://schemas.microsoft.com/office/drawing/2014/main" id="{E689ECC8-E147-46F4-B4ED-530125831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78" y="1604088"/>
            <a:ext cx="4352844" cy="43835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F2442B-4AF3-4EB1-81EC-9418BA61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964" y="125579"/>
            <a:ext cx="6627345" cy="70995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De moed om door te 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5D1AA8-4CAA-4960-87A5-038747291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" y="857281"/>
            <a:ext cx="5933905" cy="162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Welke waarden wil je vermijden?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039C54B-B590-4FF3-A306-42898934AA02}"/>
              </a:ext>
            </a:extLst>
          </p:cNvPr>
          <p:cNvSpPr txBox="1">
            <a:spLocks/>
          </p:cNvSpPr>
          <p:nvPr/>
        </p:nvSpPr>
        <p:spPr>
          <a:xfrm>
            <a:off x="3866536" y="6085062"/>
            <a:ext cx="5364088" cy="63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Welke waarde wil je bereiken?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CD8217B1-4A01-4D6C-873F-AD6272EDA227}"/>
              </a:ext>
            </a:extLst>
          </p:cNvPr>
          <p:cNvSpPr/>
          <p:nvPr/>
        </p:nvSpPr>
        <p:spPr>
          <a:xfrm rot="18916629">
            <a:off x="3061002" y="859211"/>
            <a:ext cx="2520280" cy="608719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827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9B7D7-D956-4372-8704-F7C36949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1" y="52551"/>
            <a:ext cx="8928992" cy="68383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Welke vormen van moed ken je?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37E9816-9AB1-4304-8AD3-8D10567F9484}"/>
              </a:ext>
            </a:extLst>
          </p:cNvPr>
          <p:cNvGrpSpPr/>
          <p:nvPr/>
        </p:nvGrpSpPr>
        <p:grpSpPr>
          <a:xfrm>
            <a:off x="3672096" y="3742952"/>
            <a:ext cx="2408624" cy="3269975"/>
            <a:chOff x="3779912" y="4005064"/>
            <a:chExt cx="2232248" cy="2981943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1236C6D2-888C-4C6E-9533-4A86223B148B}"/>
                </a:ext>
              </a:extLst>
            </p:cNvPr>
            <p:cNvGrpSpPr/>
            <p:nvPr/>
          </p:nvGrpSpPr>
          <p:grpSpPr>
            <a:xfrm>
              <a:off x="3779912" y="4005064"/>
              <a:ext cx="2232248" cy="2981943"/>
              <a:chOff x="2339752" y="3573017"/>
              <a:chExt cx="2232248" cy="2981943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829C2001-6420-47E6-BFDE-7958F5D943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048" t="51718" r="61801" b="20600"/>
              <a:stretch/>
            </p:blipFill>
            <p:spPr>
              <a:xfrm>
                <a:off x="2339752" y="3573017"/>
                <a:ext cx="2232248" cy="2860429"/>
              </a:xfrm>
              <a:prstGeom prst="rect">
                <a:avLst/>
              </a:prstGeom>
            </p:spPr>
          </p:pic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D4B458DF-1D38-4BB2-8A7B-55B9AFD61675}"/>
                  </a:ext>
                </a:extLst>
              </p:cNvPr>
              <p:cNvSpPr txBox="1"/>
              <p:nvPr/>
            </p:nvSpPr>
            <p:spPr>
              <a:xfrm>
                <a:off x="4096851" y="6093295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B41F398-C845-4DF7-BF7A-CF1885802A71}"/>
                </a:ext>
              </a:extLst>
            </p:cNvPr>
            <p:cNvSpPr/>
            <p:nvPr/>
          </p:nvSpPr>
          <p:spPr>
            <a:xfrm>
              <a:off x="5620330" y="6597352"/>
              <a:ext cx="175806" cy="24382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E0B46257-1594-4F12-BB2B-65036A1749E5}"/>
              </a:ext>
            </a:extLst>
          </p:cNvPr>
          <p:cNvGrpSpPr/>
          <p:nvPr/>
        </p:nvGrpSpPr>
        <p:grpSpPr>
          <a:xfrm>
            <a:off x="447720" y="1124744"/>
            <a:ext cx="8588776" cy="5658085"/>
            <a:chOff x="447720" y="2706767"/>
            <a:chExt cx="8588776" cy="4076062"/>
          </a:xfrm>
        </p:grpSpPr>
        <p:sp>
          <p:nvSpPr>
            <p:cNvPr id="11" name="Tekstballon: rechthoek met afgeronde hoeken 10">
              <a:extLst>
                <a:ext uri="{FF2B5EF4-FFF2-40B4-BE49-F238E27FC236}">
                  <a16:creationId xmlns:a16="http://schemas.microsoft.com/office/drawing/2014/main" id="{2513EF0A-A96C-4FAC-8EB4-73804D9C60D5}"/>
                </a:ext>
              </a:extLst>
            </p:cNvPr>
            <p:cNvSpPr/>
            <p:nvPr/>
          </p:nvSpPr>
          <p:spPr>
            <a:xfrm>
              <a:off x="985440" y="5070268"/>
              <a:ext cx="1728192" cy="656268"/>
            </a:xfrm>
            <a:prstGeom prst="wedgeRoundRectCallout">
              <a:avLst>
                <a:gd name="adj1" fmla="val 111192"/>
                <a:gd name="adj2" fmla="val 24773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angst te overwinnen</a:t>
              </a:r>
            </a:p>
          </p:txBody>
        </p:sp>
        <p:sp>
          <p:nvSpPr>
            <p:cNvPr id="12" name="Tekstballon: rechthoek met afgeronde hoeken 11">
              <a:extLst>
                <a:ext uri="{FF2B5EF4-FFF2-40B4-BE49-F238E27FC236}">
                  <a16:creationId xmlns:a16="http://schemas.microsoft.com/office/drawing/2014/main" id="{3226AF64-3180-43CB-B389-A65290D6EBF1}"/>
                </a:ext>
              </a:extLst>
            </p:cNvPr>
            <p:cNvSpPr/>
            <p:nvPr/>
          </p:nvSpPr>
          <p:spPr>
            <a:xfrm>
              <a:off x="1259632" y="4225922"/>
              <a:ext cx="1728192" cy="656267"/>
            </a:xfrm>
            <a:prstGeom prst="wedgeRoundRectCallout">
              <a:avLst>
                <a:gd name="adj1" fmla="val 99602"/>
                <a:gd name="adj2" fmla="val 71503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angst te overwinnen</a:t>
              </a:r>
            </a:p>
          </p:txBody>
        </p:sp>
        <p:sp>
          <p:nvSpPr>
            <p:cNvPr id="13" name="Tekstballon: rechthoek met afgeronde hoeken 12">
              <a:extLst>
                <a:ext uri="{FF2B5EF4-FFF2-40B4-BE49-F238E27FC236}">
                  <a16:creationId xmlns:a16="http://schemas.microsoft.com/office/drawing/2014/main" id="{8074B8DA-0A6C-464A-97D4-C312A512C7D9}"/>
                </a:ext>
              </a:extLst>
            </p:cNvPr>
            <p:cNvSpPr/>
            <p:nvPr/>
          </p:nvSpPr>
          <p:spPr>
            <a:xfrm>
              <a:off x="1633512" y="3414068"/>
              <a:ext cx="2132559" cy="639621"/>
            </a:xfrm>
            <a:prstGeom prst="wedgeRoundRectCallout">
              <a:avLst>
                <a:gd name="adj1" fmla="val 64762"/>
                <a:gd name="adj2" fmla="val 121382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gevaar te trotseren</a:t>
              </a:r>
            </a:p>
          </p:txBody>
        </p:sp>
        <p:sp>
          <p:nvSpPr>
            <p:cNvPr id="14" name="Tekstballon: rechthoek met afgeronde hoeken 13">
              <a:extLst>
                <a:ext uri="{FF2B5EF4-FFF2-40B4-BE49-F238E27FC236}">
                  <a16:creationId xmlns:a16="http://schemas.microsoft.com/office/drawing/2014/main" id="{1A945D2D-B0D4-4030-94E7-C0622872954A}"/>
                </a:ext>
              </a:extLst>
            </p:cNvPr>
            <p:cNvSpPr/>
            <p:nvPr/>
          </p:nvSpPr>
          <p:spPr>
            <a:xfrm>
              <a:off x="2555775" y="2716416"/>
              <a:ext cx="2350787" cy="559725"/>
            </a:xfrm>
            <a:prstGeom prst="wedgeRoundRectCallout">
              <a:avLst>
                <a:gd name="adj1" fmla="val 33756"/>
                <a:gd name="adj2" fmla="val 260935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risico te nemen</a:t>
              </a:r>
            </a:p>
          </p:txBody>
        </p:sp>
        <p:sp>
          <p:nvSpPr>
            <p:cNvPr id="15" name="Tekstballon: rechthoek met afgeronde hoeken 14">
              <a:extLst>
                <a:ext uri="{FF2B5EF4-FFF2-40B4-BE49-F238E27FC236}">
                  <a16:creationId xmlns:a16="http://schemas.microsoft.com/office/drawing/2014/main" id="{91096F97-C4E9-4A1E-B336-E280D9CC206A}"/>
                </a:ext>
              </a:extLst>
            </p:cNvPr>
            <p:cNvSpPr/>
            <p:nvPr/>
          </p:nvSpPr>
          <p:spPr>
            <a:xfrm>
              <a:off x="6012160" y="3425738"/>
              <a:ext cx="2408624" cy="520933"/>
            </a:xfrm>
            <a:prstGeom prst="wedgeRoundRectCallout">
              <a:avLst>
                <a:gd name="adj1" fmla="val -56679"/>
                <a:gd name="adj2" fmla="val 157496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te veranderen</a:t>
              </a:r>
            </a:p>
          </p:txBody>
        </p:sp>
        <p:sp>
          <p:nvSpPr>
            <p:cNvPr id="16" name="Tekstballon: rechthoek met afgeronde hoeken 15">
              <a:extLst>
                <a:ext uri="{FF2B5EF4-FFF2-40B4-BE49-F238E27FC236}">
                  <a16:creationId xmlns:a16="http://schemas.microsoft.com/office/drawing/2014/main" id="{64F07F70-44D2-49D3-B519-068136AB99BD}"/>
                </a:ext>
              </a:extLst>
            </p:cNvPr>
            <p:cNvSpPr/>
            <p:nvPr/>
          </p:nvSpPr>
          <p:spPr>
            <a:xfrm>
              <a:off x="6732241" y="4147653"/>
              <a:ext cx="2304255" cy="520934"/>
            </a:xfrm>
            <a:prstGeom prst="wedgeRoundRectCallout">
              <a:avLst>
                <a:gd name="adj1" fmla="val -82814"/>
                <a:gd name="adj2" fmla="val 136784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te springen</a:t>
              </a:r>
            </a:p>
          </p:txBody>
        </p:sp>
        <p:sp>
          <p:nvSpPr>
            <p:cNvPr id="17" name="Tekstballon: rechthoek met afgeronde hoeken 16">
              <a:extLst>
                <a:ext uri="{FF2B5EF4-FFF2-40B4-BE49-F238E27FC236}">
                  <a16:creationId xmlns:a16="http://schemas.microsoft.com/office/drawing/2014/main" id="{15800EE2-C226-4FA5-841C-DB7C4A58024A}"/>
                </a:ext>
              </a:extLst>
            </p:cNvPr>
            <p:cNvSpPr/>
            <p:nvPr/>
          </p:nvSpPr>
          <p:spPr>
            <a:xfrm>
              <a:off x="6732240" y="5100436"/>
              <a:ext cx="2304256" cy="805632"/>
            </a:xfrm>
            <a:prstGeom prst="wedgeRoundRectCallout">
              <a:avLst>
                <a:gd name="adj1" fmla="val -81128"/>
                <a:gd name="adj2" fmla="val 17461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het onbekende tegemoet te treden</a:t>
              </a:r>
            </a:p>
          </p:txBody>
        </p:sp>
        <p:sp>
          <p:nvSpPr>
            <p:cNvPr id="18" name="Tekstballon: rechthoek met afgeronde hoeken 17">
              <a:extLst>
                <a:ext uri="{FF2B5EF4-FFF2-40B4-BE49-F238E27FC236}">
                  <a16:creationId xmlns:a16="http://schemas.microsoft.com/office/drawing/2014/main" id="{24DD0CEC-028B-4112-9D26-5B40AEA7B695}"/>
                </a:ext>
              </a:extLst>
            </p:cNvPr>
            <p:cNvSpPr/>
            <p:nvPr/>
          </p:nvSpPr>
          <p:spPr>
            <a:xfrm>
              <a:off x="447720" y="5932723"/>
              <a:ext cx="2252072" cy="850106"/>
            </a:xfrm>
            <a:prstGeom prst="wedgeRoundRectCallout">
              <a:avLst>
                <a:gd name="adj1" fmla="val 102966"/>
                <a:gd name="adj2" fmla="val -35109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het oordeel van anderen te trotseren</a:t>
              </a:r>
            </a:p>
          </p:txBody>
        </p:sp>
        <p:sp>
          <p:nvSpPr>
            <p:cNvPr id="19" name="Tekstballon: rechthoek met afgeronde hoeken 18">
              <a:extLst>
                <a:ext uri="{FF2B5EF4-FFF2-40B4-BE49-F238E27FC236}">
                  <a16:creationId xmlns:a16="http://schemas.microsoft.com/office/drawing/2014/main" id="{36CC4454-F52D-46AD-A5DF-E6A5CCC1886F}"/>
                </a:ext>
              </a:extLst>
            </p:cNvPr>
            <p:cNvSpPr/>
            <p:nvPr/>
          </p:nvSpPr>
          <p:spPr>
            <a:xfrm>
              <a:off x="6968088" y="6165303"/>
              <a:ext cx="1728192" cy="552025"/>
            </a:xfrm>
            <a:prstGeom prst="wedgeRoundRectCallout">
              <a:avLst>
                <a:gd name="adj1" fmla="val -105490"/>
                <a:gd name="adj2" fmla="val -48361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te vertrouwen</a:t>
              </a:r>
            </a:p>
          </p:txBody>
        </p:sp>
        <p:sp>
          <p:nvSpPr>
            <p:cNvPr id="21" name="Tekstballon: rechthoek met afgeronde hoeken 20">
              <a:extLst>
                <a:ext uri="{FF2B5EF4-FFF2-40B4-BE49-F238E27FC236}">
                  <a16:creationId xmlns:a16="http://schemas.microsoft.com/office/drawing/2014/main" id="{A23DCB60-58AE-4267-8F61-EC50A4DFFB25}"/>
                </a:ext>
              </a:extLst>
            </p:cNvPr>
            <p:cNvSpPr/>
            <p:nvPr/>
          </p:nvSpPr>
          <p:spPr>
            <a:xfrm>
              <a:off x="5076056" y="2706767"/>
              <a:ext cx="2664296" cy="559725"/>
            </a:xfrm>
            <a:prstGeom prst="wedgeRoundRectCallout">
              <a:avLst>
                <a:gd name="adj1" fmla="val -46151"/>
                <a:gd name="adj2" fmla="val 267145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Moed om te hopen op een betere toekomst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2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9B7D7-D956-4372-8704-F7C36949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1" y="52551"/>
            <a:ext cx="8928992" cy="68383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Welke vormen van moed ken je?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B2ED733E-1FC7-492D-80A0-CE08721F4691}"/>
              </a:ext>
            </a:extLst>
          </p:cNvPr>
          <p:cNvSpPr txBox="1">
            <a:spLocks/>
          </p:cNvSpPr>
          <p:nvPr/>
        </p:nvSpPr>
        <p:spPr>
          <a:xfrm>
            <a:off x="107504" y="836712"/>
            <a:ext cx="8928992" cy="300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nl-NL" sz="3200" i="1" dirty="0">
                <a:solidFill>
                  <a:srgbClr val="0000FF"/>
                </a:solidFill>
              </a:rPr>
              <a:t>Schrijf 3 vormen van jouw moed op: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nl-NL" sz="3200" i="1" dirty="0">
                <a:solidFill>
                  <a:srgbClr val="0000FF"/>
                </a:solidFill>
              </a:rPr>
              <a:t>…………………………………………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nl-NL" sz="3200" i="1" dirty="0">
                <a:solidFill>
                  <a:srgbClr val="0000FF"/>
                </a:solidFill>
              </a:rPr>
              <a:t>…………………………………………</a:t>
            </a:r>
          </a:p>
          <a:p>
            <a:pPr marL="514350" indent="-514350">
              <a:lnSpc>
                <a:spcPct val="160000"/>
              </a:lnSpc>
              <a:buAutoNum type="arabicPeriod"/>
            </a:pPr>
            <a:r>
              <a:rPr lang="nl-NL" sz="3200" i="1" dirty="0">
                <a:solidFill>
                  <a:srgbClr val="0000FF"/>
                </a:solidFill>
              </a:rPr>
              <a:t>…………………………………………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7026EAF5-1C15-4689-8BDF-01B31F2F1839}"/>
              </a:ext>
            </a:extLst>
          </p:cNvPr>
          <p:cNvSpPr txBox="1">
            <a:spLocks/>
          </p:cNvSpPr>
          <p:nvPr/>
        </p:nvSpPr>
        <p:spPr>
          <a:xfrm>
            <a:off x="90736" y="4365104"/>
            <a:ext cx="8928992" cy="1216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nl-NL" sz="3200" i="1" dirty="0">
                <a:solidFill>
                  <a:srgbClr val="0000FF"/>
                </a:solidFill>
              </a:rPr>
              <a:t>Kies er een uit</a:t>
            </a:r>
          </a:p>
          <a:p>
            <a:pPr>
              <a:lnSpc>
                <a:spcPct val="160000"/>
              </a:lnSpc>
            </a:pPr>
            <a:r>
              <a:rPr lang="nl-NL" sz="3200" i="1" dirty="0">
                <a:solidFill>
                  <a:srgbClr val="0000FF"/>
                </a:solidFill>
              </a:rPr>
              <a:t>En leef je in.</a:t>
            </a:r>
          </a:p>
        </p:txBody>
      </p:sp>
    </p:spTree>
    <p:extLst>
      <p:ext uri="{BB962C8B-B14F-4D97-AF65-F5344CB8AC3E}">
        <p14:creationId xmlns:p14="http://schemas.microsoft.com/office/powerpoint/2010/main" val="12235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kel: leeg 2">
            <a:extLst>
              <a:ext uri="{FF2B5EF4-FFF2-40B4-BE49-F238E27FC236}">
                <a16:creationId xmlns:a16="http://schemas.microsoft.com/office/drawing/2014/main" id="{BF9F140C-4353-4D6A-89C0-09851085D850}"/>
              </a:ext>
            </a:extLst>
          </p:cNvPr>
          <p:cNvSpPr/>
          <p:nvPr/>
        </p:nvSpPr>
        <p:spPr>
          <a:xfrm>
            <a:off x="1691680" y="1196752"/>
            <a:ext cx="5616624" cy="5544616"/>
          </a:xfrm>
          <a:prstGeom prst="donut">
            <a:avLst>
              <a:gd name="adj" fmla="val 8371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49FCFD-F923-4122-A516-F7CBE36202C4}"/>
              </a:ext>
            </a:extLst>
          </p:cNvPr>
          <p:cNvSpPr txBox="1"/>
          <p:nvPr/>
        </p:nvSpPr>
        <p:spPr>
          <a:xfrm>
            <a:off x="2144904" y="-5782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0000FF"/>
                </a:solidFill>
              </a:rPr>
              <a:t>De actie cirkel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70170DEE-E915-4D49-8464-552956BF8C1D}"/>
              </a:ext>
            </a:extLst>
          </p:cNvPr>
          <p:cNvSpPr/>
          <p:nvPr/>
        </p:nvSpPr>
        <p:spPr>
          <a:xfrm rot="3773718">
            <a:off x="2863640" y="1217521"/>
            <a:ext cx="1037204" cy="77441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18C0A76-5971-46FC-90DF-B7F3240B7512}"/>
              </a:ext>
            </a:extLst>
          </p:cNvPr>
          <p:cNvSpPr/>
          <p:nvPr/>
        </p:nvSpPr>
        <p:spPr>
          <a:xfrm>
            <a:off x="6096444" y="3142709"/>
            <a:ext cx="2563112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nl-NL" sz="1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Hulpbronnen aanboren</a:t>
            </a:r>
            <a:endParaRPr lang="nl-NL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705774D0-60B5-4C88-8A89-53C4FDEC5582}"/>
              </a:ext>
            </a:extLst>
          </p:cNvPr>
          <p:cNvSpPr/>
          <p:nvPr/>
        </p:nvSpPr>
        <p:spPr>
          <a:xfrm rot="9371173">
            <a:off x="6492031" y="2715880"/>
            <a:ext cx="1056482" cy="81633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A7DAF0E-81C3-4AD7-806F-901E2999919E}"/>
              </a:ext>
            </a:extLst>
          </p:cNvPr>
          <p:cNvSpPr/>
          <p:nvPr/>
        </p:nvSpPr>
        <p:spPr>
          <a:xfrm>
            <a:off x="7617512" y="6305238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Actie</a:t>
            </a: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833F6863-BF0D-4570-9F4B-B102914B5E94}"/>
              </a:ext>
            </a:extLst>
          </p:cNvPr>
          <p:cNvSpPr/>
          <p:nvPr/>
        </p:nvSpPr>
        <p:spPr>
          <a:xfrm>
            <a:off x="7056276" y="4966712"/>
            <a:ext cx="1044116" cy="1656184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753E3A8-FC0B-43DB-ADE4-8312573EEBE9}"/>
              </a:ext>
            </a:extLst>
          </p:cNvPr>
          <p:cNvSpPr/>
          <p:nvPr/>
        </p:nvSpPr>
        <p:spPr>
          <a:xfrm>
            <a:off x="2843808" y="5838066"/>
            <a:ext cx="3039162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nl-NL" sz="32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eranderen</a:t>
            </a:r>
          </a:p>
          <a:p>
            <a:pPr algn="ctr"/>
            <a:r>
              <a:rPr lang="nl-NL" sz="32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 vertuigingen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CD8CC18-72E5-44E5-84F9-AF1B2EBA0B5E}"/>
              </a:ext>
            </a:extLst>
          </p:cNvPr>
          <p:cNvSpPr/>
          <p:nvPr/>
        </p:nvSpPr>
        <p:spPr>
          <a:xfrm>
            <a:off x="144575" y="2387351"/>
            <a:ext cx="3086726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Leren:</a:t>
            </a:r>
          </a:p>
          <a:p>
            <a:pPr algn="ctr"/>
            <a:r>
              <a:rPr lang="nl-NL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nieuwe gewoontes instellen</a:t>
            </a:r>
          </a:p>
          <a:p>
            <a:pPr algn="ctr"/>
            <a:endParaRPr lang="nl-NL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4BFB9F43-197A-4DBC-B5F3-CEED1CAC04EA}"/>
              </a:ext>
            </a:extLst>
          </p:cNvPr>
          <p:cNvSpPr/>
          <p:nvPr/>
        </p:nvSpPr>
        <p:spPr>
          <a:xfrm>
            <a:off x="1403648" y="3789040"/>
            <a:ext cx="1037204" cy="774414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23F0821-4C5A-43AC-8BD2-CC388FD7BA77}"/>
              </a:ext>
            </a:extLst>
          </p:cNvPr>
          <p:cNvSpPr/>
          <p:nvPr/>
        </p:nvSpPr>
        <p:spPr>
          <a:xfrm rot="2707804">
            <a:off x="5817087" y="1479841"/>
            <a:ext cx="513892" cy="774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22BAF9D-7FF1-49E0-B5E1-8F4F4018F6BE}"/>
              </a:ext>
            </a:extLst>
          </p:cNvPr>
          <p:cNvSpPr/>
          <p:nvPr/>
        </p:nvSpPr>
        <p:spPr>
          <a:xfrm rot="2707804">
            <a:off x="2747758" y="5689493"/>
            <a:ext cx="401513" cy="774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DA8230C-A5D8-4A27-93A7-DE43F82C24B3}"/>
              </a:ext>
            </a:extLst>
          </p:cNvPr>
          <p:cNvSpPr/>
          <p:nvPr/>
        </p:nvSpPr>
        <p:spPr>
          <a:xfrm>
            <a:off x="3454960" y="783764"/>
            <a:ext cx="2845232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Focussen op je Doel:</a:t>
            </a:r>
          </a:p>
          <a:p>
            <a:pPr algn="ctr"/>
            <a:r>
              <a:rPr lang="nl-NL" sz="2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nieuwe waarden die je gaat realiseren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2E8AB4-F23A-4BC6-8964-9BEB263F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12" y="1984093"/>
            <a:ext cx="2486748" cy="3769131"/>
          </a:xfrm>
          <a:prstGeom prst="rect">
            <a:avLst/>
          </a:prstGeom>
        </p:spPr>
      </p:pic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2600A6EF-51A0-4572-918D-1D1A57CA10C2}"/>
              </a:ext>
            </a:extLst>
          </p:cNvPr>
          <p:cNvSpPr/>
          <p:nvPr/>
        </p:nvSpPr>
        <p:spPr>
          <a:xfrm rot="13999786">
            <a:off x="5303898" y="5781313"/>
            <a:ext cx="1056482" cy="816333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0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/>
      <p:bldP spid="10" grpId="0" animBg="1"/>
      <p:bldP spid="13" grpId="0" animBg="1"/>
      <p:bldP spid="14" grpId="0" animBg="1"/>
      <p:bldP spid="15" grpId="0" animBg="1"/>
      <p:bldP spid="20" grpId="0" animBg="1"/>
      <p:bldP spid="8" grpId="0" animBg="1"/>
      <p:bldP spid="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B2D0C9DF-8376-462B-BD7E-EEABF88A865D}"/>
              </a:ext>
            </a:extLst>
          </p:cNvPr>
          <p:cNvGrpSpPr/>
          <p:nvPr/>
        </p:nvGrpSpPr>
        <p:grpSpPr>
          <a:xfrm>
            <a:off x="49389" y="1705974"/>
            <a:ext cx="9180512" cy="5152027"/>
            <a:chOff x="49389" y="1705974"/>
            <a:chExt cx="9180512" cy="5152027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C73E931-A655-451D-B2A3-4F29DC6485DE}"/>
                </a:ext>
              </a:extLst>
            </p:cNvPr>
            <p:cNvGrpSpPr/>
            <p:nvPr/>
          </p:nvGrpSpPr>
          <p:grpSpPr>
            <a:xfrm>
              <a:off x="49389" y="1705974"/>
              <a:ext cx="9180512" cy="5152027"/>
              <a:chOff x="49389" y="1705974"/>
              <a:chExt cx="9180512" cy="5152027"/>
            </a:xfrm>
          </p:grpSpPr>
          <p:sp>
            <p:nvSpPr>
              <p:cNvPr id="14" name="PIJL-OMLAAG 13"/>
              <p:cNvSpPr/>
              <p:nvPr/>
            </p:nvSpPr>
            <p:spPr>
              <a:xfrm rot="19973382">
                <a:off x="2149613" y="2492752"/>
                <a:ext cx="432048" cy="3066170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PIJL-OMLAAG 14"/>
              <p:cNvSpPr/>
              <p:nvPr/>
            </p:nvSpPr>
            <p:spPr>
              <a:xfrm>
                <a:off x="431292" y="2636912"/>
                <a:ext cx="432048" cy="2736304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6" name="PIJL-OMLAAG 15"/>
              <p:cNvSpPr/>
              <p:nvPr/>
            </p:nvSpPr>
            <p:spPr>
              <a:xfrm rot="19030909">
                <a:off x="3468251" y="1705974"/>
                <a:ext cx="432048" cy="4198274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PIJL-OMLAAG 17"/>
              <p:cNvSpPr/>
              <p:nvPr/>
            </p:nvSpPr>
            <p:spPr>
              <a:xfrm rot="21046863">
                <a:off x="1282929" y="2667473"/>
                <a:ext cx="432048" cy="2699031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1" name="Afbeelding 20" descr="blij 7.jpg"/>
              <p:cNvPicPr>
                <a:picLocks noChangeAspect="1"/>
              </p:cNvPicPr>
              <p:nvPr/>
            </p:nvPicPr>
            <p:blipFill>
              <a:blip r:embed="rId3" cstate="print"/>
              <a:srcRect l="31407" r="10266" b="11403"/>
              <a:stretch>
                <a:fillRect/>
              </a:stretch>
            </p:blipFill>
            <p:spPr>
              <a:xfrm>
                <a:off x="49389" y="5445224"/>
                <a:ext cx="1395966" cy="1412776"/>
              </a:xfrm>
              <a:prstGeom prst="rect">
                <a:avLst/>
              </a:prstGeom>
            </p:spPr>
          </p:pic>
          <p:pic>
            <p:nvPicPr>
              <p:cNvPr id="22" name="Afbeelding 21" descr="blij2.JPG"/>
              <p:cNvPicPr>
                <a:picLocks noChangeAspect="1"/>
              </p:cNvPicPr>
              <p:nvPr/>
            </p:nvPicPr>
            <p:blipFill>
              <a:blip r:embed="rId4" cstate="print"/>
              <a:srcRect l="24491" r="17182" b="21780"/>
              <a:stretch>
                <a:fillRect/>
              </a:stretch>
            </p:blipFill>
            <p:spPr>
              <a:xfrm>
                <a:off x="5917533" y="5445224"/>
                <a:ext cx="1581209" cy="1412776"/>
              </a:xfrm>
              <a:prstGeom prst="rect">
                <a:avLst/>
              </a:prstGeom>
            </p:spPr>
          </p:pic>
          <p:pic>
            <p:nvPicPr>
              <p:cNvPr id="23" name="Afbeelding 22" descr="blij-4.jpg"/>
              <p:cNvPicPr>
                <a:picLocks noChangeAspect="1"/>
              </p:cNvPicPr>
              <p:nvPr/>
            </p:nvPicPr>
            <p:blipFill>
              <a:blip r:embed="rId5" cstate="print"/>
              <a:srcRect l="24677" r="25969"/>
              <a:stretch>
                <a:fillRect/>
              </a:stretch>
            </p:blipFill>
            <p:spPr>
              <a:xfrm>
                <a:off x="1381029" y="5445224"/>
                <a:ext cx="1332941" cy="1412776"/>
              </a:xfrm>
              <a:prstGeom prst="rect">
                <a:avLst/>
              </a:prstGeom>
            </p:spPr>
          </p:pic>
          <p:pic>
            <p:nvPicPr>
              <p:cNvPr id="24" name="Afbeelding 23" descr="blij5.png"/>
              <p:cNvPicPr>
                <a:picLocks noChangeAspect="1"/>
              </p:cNvPicPr>
              <p:nvPr/>
            </p:nvPicPr>
            <p:blipFill>
              <a:blip r:embed="rId6" cstate="print"/>
              <a:srcRect l="30285" r="29334" b="43916"/>
              <a:stretch>
                <a:fillRect/>
              </a:stretch>
            </p:blipFill>
            <p:spPr>
              <a:xfrm>
                <a:off x="3685285" y="5445224"/>
                <a:ext cx="1130222" cy="1412776"/>
              </a:xfrm>
              <a:prstGeom prst="rect">
                <a:avLst/>
              </a:prstGeom>
            </p:spPr>
          </p:pic>
          <p:pic>
            <p:nvPicPr>
              <p:cNvPr id="25" name="Afbeelding 24" descr="blij-gezicht 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77173" y="5445224"/>
                <a:ext cx="1061705" cy="1412776"/>
              </a:xfrm>
              <a:prstGeom prst="rect">
                <a:avLst/>
              </a:prstGeom>
            </p:spPr>
          </p:pic>
          <p:sp>
            <p:nvSpPr>
              <p:cNvPr id="27" name="PIJL-OMLAAG 26"/>
              <p:cNvSpPr/>
              <p:nvPr/>
            </p:nvSpPr>
            <p:spPr>
              <a:xfrm rot="18367347">
                <a:off x="4451626" y="923041"/>
                <a:ext cx="432048" cy="5415856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8" name="Afbeelding 27" descr="blij 8.jpg"/>
              <p:cNvPicPr>
                <a:picLocks noChangeAspect="1"/>
              </p:cNvPicPr>
              <p:nvPr/>
            </p:nvPicPr>
            <p:blipFill>
              <a:blip r:embed="rId8" cstate="print"/>
              <a:srcRect l="38975" r="2751" b="4326"/>
              <a:stretch>
                <a:fillRect/>
              </a:stretch>
            </p:blipFill>
            <p:spPr>
              <a:xfrm>
                <a:off x="7501709" y="5439330"/>
                <a:ext cx="1728192" cy="1418670"/>
              </a:xfrm>
              <a:prstGeom prst="rect">
                <a:avLst/>
              </a:prstGeom>
            </p:spPr>
          </p:pic>
          <p:pic>
            <p:nvPicPr>
              <p:cNvPr id="13" name="Afbeelding 12" descr="blij 6.jpg"/>
              <p:cNvPicPr>
                <a:picLocks noChangeAspect="1"/>
              </p:cNvPicPr>
              <p:nvPr/>
            </p:nvPicPr>
            <p:blipFill>
              <a:blip r:embed="rId9" cstate="print"/>
              <a:srcRect l="37305"/>
              <a:stretch>
                <a:fillRect/>
              </a:stretch>
            </p:blipFill>
            <p:spPr>
              <a:xfrm>
                <a:off x="4693397" y="5445225"/>
                <a:ext cx="1327958" cy="1412776"/>
              </a:xfrm>
              <a:prstGeom prst="rect">
                <a:avLst/>
              </a:prstGeom>
            </p:spPr>
          </p:pic>
          <p:sp>
            <p:nvSpPr>
              <p:cNvPr id="29" name="PIJL-OMLAAG 28"/>
              <p:cNvSpPr/>
              <p:nvPr/>
            </p:nvSpPr>
            <p:spPr>
              <a:xfrm rot="19567209">
                <a:off x="2745627" y="2217905"/>
                <a:ext cx="432048" cy="3434243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835399"/>
            <a:ext cx="9144000" cy="24500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in ‘</a:t>
            </a:r>
            <a:r>
              <a:rPr lang="nl-NL" sz="2800" dirty="0" err="1">
                <a:solidFill>
                  <a:srgbClr val="0000FF"/>
                </a:solidFill>
              </a:rPr>
              <a:t>breakoutrooms</a:t>
            </a:r>
            <a:r>
              <a:rPr lang="nl-NL" sz="2800" dirty="0">
                <a:solidFill>
                  <a:srgbClr val="0000FF"/>
                </a:solidFill>
              </a:rPr>
              <a:t>’ 2 minuten elk.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moment dat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voelde, ondanks angst.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Schrijf de titel van jouw ervaring met stift op een papier en laat deze zien.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1226" y="1598864"/>
            <a:ext cx="5406995" cy="1217090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De zon achter de wolken zien schijnen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5BCF3B-C83E-4473-A5EA-6A7C982A8F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52" b="11140"/>
          <a:stretch/>
        </p:blipFill>
        <p:spPr>
          <a:xfrm>
            <a:off x="3753389" y="-1"/>
            <a:ext cx="4995075" cy="170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C524A2F-DE75-41FD-84A8-CA134B8FC526}"/>
              </a:ext>
            </a:extLst>
          </p:cNvPr>
          <p:cNvSpPr/>
          <p:nvPr/>
        </p:nvSpPr>
        <p:spPr>
          <a:xfrm>
            <a:off x="2267744" y="332656"/>
            <a:ext cx="4298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 is je doel?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ECEF0D-770C-48B1-8C47-5750B0A3EA07}"/>
              </a:ext>
            </a:extLst>
          </p:cNvPr>
          <p:cNvSpPr txBox="1"/>
          <p:nvPr/>
        </p:nvSpPr>
        <p:spPr>
          <a:xfrm>
            <a:off x="1979556" y="1412776"/>
            <a:ext cx="487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Doe in tweetallen de actiecirkel met je eigen doel.</a:t>
            </a:r>
          </a:p>
          <a:p>
            <a:r>
              <a:rPr lang="nl-NL" dirty="0">
                <a:solidFill>
                  <a:srgbClr val="0000FF"/>
                </a:solidFill>
              </a:rPr>
              <a:t>Ieder 5 minuten, zelf tijd bijhouden.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3254C8-24BD-4905-9A5F-AB158B4E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20601" r="30313" b="8001"/>
          <a:stretch/>
        </p:blipFill>
        <p:spPr>
          <a:xfrm>
            <a:off x="1401486" y="2561680"/>
            <a:ext cx="5402762" cy="405773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6046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0A9ADDD-39B2-41BF-AAF0-DC2CAC619DE9}"/>
              </a:ext>
            </a:extLst>
          </p:cNvPr>
          <p:cNvSpPr/>
          <p:nvPr/>
        </p:nvSpPr>
        <p:spPr>
          <a:xfrm>
            <a:off x="285603" y="692696"/>
            <a:ext cx="879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Geleide visualisatie van je doel</a:t>
            </a: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328C15B6-2F47-4D2C-8122-A338ABDC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3"/>
          <a:stretch/>
        </p:blipFill>
        <p:spPr>
          <a:xfrm>
            <a:off x="323529" y="3140968"/>
            <a:ext cx="2376264" cy="1240255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B14CFB21-DCAA-4C6F-A0A2-584070CFC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8"/>
          <a:stretch/>
        </p:blipFill>
        <p:spPr>
          <a:xfrm>
            <a:off x="4355976" y="2872821"/>
            <a:ext cx="408866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7263020" y="620688"/>
            <a:ext cx="1907704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Calibri" pitchFamily="34" charset="0"/>
              </a:rPr>
              <a:t>Gebied</a:t>
            </a:r>
            <a:endParaRPr lang="en-US" sz="24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0" y="620688"/>
            <a:ext cx="2987824" cy="6370975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Kaart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nl-NL" b="1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Calibri" pitchFamily="34" charset="0"/>
              </a:rPr>
              <a:t>Gedrag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737736" y="2928754"/>
            <a:ext cx="1142663" cy="1236646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617982" y="1174750"/>
            <a:ext cx="2005635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Interne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Voorstelling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636777" y="3084513"/>
            <a:ext cx="2013179" cy="1212171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Respect/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Vertrouwen</a:t>
            </a:r>
          </a:p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Stemming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636778" y="5421313"/>
            <a:ext cx="1986840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  <a:latin typeface="Calibri" pitchFamily="34" charset="0"/>
              </a:rPr>
              <a:t>Fysiologie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488990" y="920291"/>
            <a:ext cx="2881933" cy="501741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  <a:p>
            <a:pPr eaLnBrk="0" hangingPunct="0"/>
            <a:endParaRPr lang="nl-NL" sz="11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77020"/>
            <a:ext cx="2672184" cy="479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88110" y="2141996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Weglaten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 rot="20247603">
            <a:off x="3567544" y="3160185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Calibri" pitchFamily="34" charset="0"/>
                <a:cs typeface="Times New Roman"/>
              </a:rPr>
              <a:t>Vervormen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25488" y="4169326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0" y="-309"/>
            <a:ext cx="9108722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Hoe bouw je vertrouwen op?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797F83F5-C1C9-4F15-911D-7FF6B2AF077E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459" y="954268"/>
            <a:ext cx="2285507" cy="5903732"/>
          </a:xfrm>
          <a:prstGeom prst="rect">
            <a:avLst/>
          </a:prstGeom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97979" y="2730978"/>
            <a:ext cx="1100138" cy="1920743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371E9E5-7ADE-44E7-B07A-B370C2B81918}"/>
              </a:ext>
            </a:extLst>
          </p:cNvPr>
          <p:cNvSpPr/>
          <p:nvPr/>
        </p:nvSpPr>
        <p:spPr>
          <a:xfrm rot="16200000">
            <a:off x="-1209903" y="2908070"/>
            <a:ext cx="2938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K  a 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a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  r  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27A8702-3595-45EE-9ED1-8A12354D7B16}"/>
              </a:ext>
            </a:extLst>
          </p:cNvPr>
          <p:cNvSpPr/>
          <p:nvPr/>
        </p:nvSpPr>
        <p:spPr>
          <a:xfrm rot="5400000">
            <a:off x="6592361" y="2786042"/>
            <a:ext cx="439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G</a:t>
            </a:r>
            <a:r>
              <a:rPr lang="en-US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  e  b      i  e  d</a:t>
            </a:r>
            <a:endParaRPr lang="en-US" sz="5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  <p:bldP spid="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vak 24">
            <a:extLst>
              <a:ext uri="{FF2B5EF4-FFF2-40B4-BE49-F238E27FC236}">
                <a16:creationId xmlns:a16="http://schemas.microsoft.com/office/drawing/2014/main" id="{C369A8F9-E784-4826-A857-C5B305398BB2}"/>
              </a:ext>
            </a:extLst>
          </p:cNvPr>
          <p:cNvSpPr txBox="1"/>
          <p:nvPr/>
        </p:nvSpPr>
        <p:spPr>
          <a:xfrm>
            <a:off x="0" y="45084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Wat voor voorbeelden van angst heb je zelf?</a:t>
            </a:r>
            <a:endParaRPr lang="nl-NL" sz="3200" b="1" baseline="30000" dirty="0">
              <a:solidFill>
                <a:srgbClr val="0000FF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C67536B-DD42-4520-8DCF-7A4582B68453}"/>
              </a:ext>
            </a:extLst>
          </p:cNvPr>
          <p:cNvGrpSpPr/>
          <p:nvPr/>
        </p:nvGrpSpPr>
        <p:grpSpPr>
          <a:xfrm>
            <a:off x="3739694" y="4005064"/>
            <a:ext cx="2240676" cy="2981944"/>
            <a:chOff x="3739694" y="4005064"/>
            <a:chExt cx="2240676" cy="2981944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293B2E0B-F5BD-4959-B861-1CD454AE6521}"/>
                </a:ext>
              </a:extLst>
            </p:cNvPr>
            <p:cNvGrpSpPr/>
            <p:nvPr/>
          </p:nvGrpSpPr>
          <p:grpSpPr>
            <a:xfrm>
              <a:off x="3739694" y="4005064"/>
              <a:ext cx="2240676" cy="2981944"/>
              <a:chOff x="4635580" y="3573017"/>
              <a:chExt cx="2240676" cy="2981944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A7EC1E83-5EBA-49B5-A411-CFE1488DF3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8546" t="51718" r="49257" b="20600"/>
              <a:stretch/>
            </p:blipFill>
            <p:spPr>
              <a:xfrm>
                <a:off x="4635580" y="3573017"/>
                <a:ext cx="2240676" cy="2860429"/>
              </a:xfrm>
              <a:prstGeom prst="rect">
                <a:avLst/>
              </a:prstGeom>
            </p:spPr>
          </p:pic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47372268-2E26-452A-882E-996FEAF31A9E}"/>
                  </a:ext>
                </a:extLst>
              </p:cNvPr>
              <p:cNvSpPr txBox="1"/>
              <p:nvPr/>
            </p:nvSpPr>
            <p:spPr>
              <a:xfrm>
                <a:off x="6444208" y="6093296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530C450B-C9AE-4166-8C55-CD0353D849D2}"/>
                </a:ext>
              </a:extLst>
            </p:cNvPr>
            <p:cNvSpPr/>
            <p:nvPr/>
          </p:nvSpPr>
          <p:spPr>
            <a:xfrm>
              <a:off x="5620330" y="6597352"/>
              <a:ext cx="175806" cy="24382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F63562B2-AA96-4DA9-B715-A6884DC3B22D}"/>
              </a:ext>
            </a:extLst>
          </p:cNvPr>
          <p:cNvGrpSpPr/>
          <p:nvPr/>
        </p:nvGrpSpPr>
        <p:grpSpPr>
          <a:xfrm>
            <a:off x="427326" y="1124744"/>
            <a:ext cx="8323955" cy="5635006"/>
            <a:chOff x="427326" y="2451244"/>
            <a:chExt cx="8323955" cy="4308506"/>
          </a:xfrm>
        </p:grpSpPr>
        <p:sp>
          <p:nvSpPr>
            <p:cNvPr id="4" name="Tekstballon: rechthoek met afgeronde hoeken 3">
              <a:extLst>
                <a:ext uri="{FF2B5EF4-FFF2-40B4-BE49-F238E27FC236}">
                  <a16:creationId xmlns:a16="http://schemas.microsoft.com/office/drawing/2014/main" id="{61AEA89F-DCFC-4CC4-9054-BCE5F0B8D6C4}"/>
                </a:ext>
              </a:extLst>
            </p:cNvPr>
            <p:cNvSpPr/>
            <p:nvPr/>
          </p:nvSpPr>
          <p:spPr>
            <a:xfrm>
              <a:off x="968783" y="4538130"/>
              <a:ext cx="1728192" cy="659428"/>
            </a:xfrm>
            <a:prstGeom prst="wedgeRoundRectCallout">
              <a:avLst>
                <a:gd name="adj1" fmla="val 110689"/>
                <a:gd name="adj2" fmla="val 42064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rgbClr val="0000FF"/>
                  </a:solidFill>
                </a:rPr>
                <a:t>Angst voor mislukking</a:t>
              </a:r>
            </a:p>
          </p:txBody>
        </p:sp>
        <p:sp>
          <p:nvSpPr>
            <p:cNvPr id="23" name="Tekstballon: rechthoek met afgeronde hoeken 22">
              <a:extLst>
                <a:ext uri="{FF2B5EF4-FFF2-40B4-BE49-F238E27FC236}">
                  <a16:creationId xmlns:a16="http://schemas.microsoft.com/office/drawing/2014/main" id="{F5F4EF47-7E78-4A49-8636-166569C4C52C}"/>
                </a:ext>
              </a:extLst>
            </p:cNvPr>
            <p:cNvSpPr/>
            <p:nvPr/>
          </p:nvSpPr>
          <p:spPr>
            <a:xfrm>
              <a:off x="427326" y="2817430"/>
              <a:ext cx="2520280" cy="791455"/>
            </a:xfrm>
            <a:prstGeom prst="wedgeRoundRectCallout">
              <a:avLst>
                <a:gd name="adj1" fmla="val 86299"/>
                <a:gd name="adj2" fmla="val 109532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wat anderen van mij denken</a:t>
              </a:r>
            </a:p>
          </p:txBody>
        </p:sp>
        <p:sp>
          <p:nvSpPr>
            <p:cNvPr id="26" name="Tekstballon: rechthoek met afgeronde hoeken 25">
              <a:extLst>
                <a:ext uri="{FF2B5EF4-FFF2-40B4-BE49-F238E27FC236}">
                  <a16:creationId xmlns:a16="http://schemas.microsoft.com/office/drawing/2014/main" id="{3AC26EBC-4C84-4E75-8DF5-7E2F3DEF620B}"/>
                </a:ext>
              </a:extLst>
            </p:cNvPr>
            <p:cNvSpPr/>
            <p:nvPr/>
          </p:nvSpPr>
          <p:spPr>
            <a:xfrm>
              <a:off x="3062804" y="2451244"/>
              <a:ext cx="1728192" cy="665720"/>
            </a:xfrm>
            <a:prstGeom prst="wedgeRoundRectCallout">
              <a:avLst>
                <a:gd name="adj1" fmla="val 37117"/>
                <a:gd name="adj2" fmla="val 168128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om te vliegen</a:t>
              </a:r>
            </a:p>
          </p:txBody>
        </p:sp>
        <p:sp>
          <p:nvSpPr>
            <p:cNvPr id="27" name="Tekstballon: rechthoek met afgeronde hoeken 26">
              <a:extLst>
                <a:ext uri="{FF2B5EF4-FFF2-40B4-BE49-F238E27FC236}">
                  <a16:creationId xmlns:a16="http://schemas.microsoft.com/office/drawing/2014/main" id="{4AD7C1CA-F96D-4206-85E4-03A7E7B4B64F}"/>
                </a:ext>
              </a:extLst>
            </p:cNvPr>
            <p:cNvSpPr/>
            <p:nvPr/>
          </p:nvSpPr>
          <p:spPr>
            <a:xfrm>
              <a:off x="4932040" y="2454825"/>
              <a:ext cx="2240676" cy="584775"/>
            </a:xfrm>
            <a:prstGeom prst="wedgeRoundRectCallout">
              <a:avLst>
                <a:gd name="adj1" fmla="val -31414"/>
                <a:gd name="adj2" fmla="val 202331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spinnen, muizen, etc.</a:t>
              </a:r>
            </a:p>
          </p:txBody>
        </p:sp>
        <p:sp>
          <p:nvSpPr>
            <p:cNvPr id="28" name="Tekstballon: rechthoek met afgeronde hoeken 27">
              <a:extLst>
                <a:ext uri="{FF2B5EF4-FFF2-40B4-BE49-F238E27FC236}">
                  <a16:creationId xmlns:a16="http://schemas.microsoft.com/office/drawing/2014/main" id="{568DE810-2DD4-4092-B001-2D8D42DA4938}"/>
                </a:ext>
              </a:extLst>
            </p:cNvPr>
            <p:cNvSpPr/>
            <p:nvPr/>
          </p:nvSpPr>
          <p:spPr>
            <a:xfrm>
              <a:off x="5908362" y="3134864"/>
              <a:ext cx="1728192" cy="615872"/>
            </a:xfrm>
            <a:prstGeom prst="wedgeRoundRectCallout">
              <a:avLst>
                <a:gd name="adj1" fmla="val -62658"/>
                <a:gd name="adj2" fmla="val 164290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besmetting</a:t>
              </a:r>
            </a:p>
          </p:txBody>
        </p:sp>
        <p:sp>
          <p:nvSpPr>
            <p:cNvPr id="29" name="Tekstballon: rechthoek met afgeronde hoeken 28">
              <a:extLst>
                <a:ext uri="{FF2B5EF4-FFF2-40B4-BE49-F238E27FC236}">
                  <a16:creationId xmlns:a16="http://schemas.microsoft.com/office/drawing/2014/main" id="{DF14C6C5-7904-42AD-8AC6-BBBD1ED95F27}"/>
                </a:ext>
              </a:extLst>
            </p:cNvPr>
            <p:cNvSpPr/>
            <p:nvPr/>
          </p:nvSpPr>
          <p:spPr>
            <a:xfrm>
              <a:off x="6823791" y="3952251"/>
              <a:ext cx="1728192" cy="615872"/>
            </a:xfrm>
            <a:prstGeom prst="wedgeRoundRectCallout">
              <a:avLst>
                <a:gd name="adj1" fmla="val -96924"/>
                <a:gd name="adj2" fmla="val 104588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de dood</a:t>
              </a:r>
            </a:p>
          </p:txBody>
        </p:sp>
        <p:sp>
          <p:nvSpPr>
            <p:cNvPr id="30" name="Tekstballon: rechthoek met afgeronde hoeken 29">
              <a:extLst>
                <a:ext uri="{FF2B5EF4-FFF2-40B4-BE49-F238E27FC236}">
                  <a16:creationId xmlns:a16="http://schemas.microsoft.com/office/drawing/2014/main" id="{127B61D9-DD7B-4882-B508-1A559FB1CC48}"/>
                </a:ext>
              </a:extLst>
            </p:cNvPr>
            <p:cNvSpPr/>
            <p:nvPr/>
          </p:nvSpPr>
          <p:spPr>
            <a:xfrm>
              <a:off x="6970458" y="5377127"/>
              <a:ext cx="1728192" cy="635895"/>
            </a:xfrm>
            <a:prstGeom prst="wedgeRoundRectCallout">
              <a:avLst>
                <a:gd name="adj1" fmla="val -109522"/>
                <a:gd name="adj2" fmla="val 11101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verandering</a:t>
              </a:r>
            </a:p>
          </p:txBody>
        </p:sp>
        <p:sp>
          <p:nvSpPr>
            <p:cNvPr id="31" name="Tekstballon: rechthoek met afgeronde hoeken 30">
              <a:extLst>
                <a:ext uri="{FF2B5EF4-FFF2-40B4-BE49-F238E27FC236}">
                  <a16:creationId xmlns:a16="http://schemas.microsoft.com/office/drawing/2014/main" id="{29ACEB3B-C775-4679-8997-EC8B1E117D83}"/>
                </a:ext>
              </a:extLst>
            </p:cNvPr>
            <p:cNvSpPr/>
            <p:nvPr/>
          </p:nvSpPr>
          <p:spPr>
            <a:xfrm>
              <a:off x="6972283" y="6164521"/>
              <a:ext cx="1728192" cy="595229"/>
            </a:xfrm>
            <a:prstGeom prst="wedgeRoundRectCallout">
              <a:avLst>
                <a:gd name="adj1" fmla="val -103978"/>
                <a:gd name="adj2" fmla="val -55223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om te vallen</a:t>
              </a:r>
            </a:p>
          </p:txBody>
        </p:sp>
        <p:sp>
          <p:nvSpPr>
            <p:cNvPr id="32" name="Tekstballon: rechthoek met afgeronde hoeken 31">
              <a:extLst>
                <a:ext uri="{FF2B5EF4-FFF2-40B4-BE49-F238E27FC236}">
                  <a16:creationId xmlns:a16="http://schemas.microsoft.com/office/drawing/2014/main" id="{9E601CE7-7D23-4DEB-BC14-D3F3E95701D0}"/>
                </a:ext>
              </a:extLst>
            </p:cNvPr>
            <p:cNvSpPr/>
            <p:nvPr/>
          </p:nvSpPr>
          <p:spPr>
            <a:xfrm>
              <a:off x="1021414" y="6003489"/>
              <a:ext cx="1728192" cy="659428"/>
            </a:xfrm>
            <a:prstGeom prst="wedgeRoundRectCallout">
              <a:avLst>
                <a:gd name="adj1" fmla="val 107665"/>
                <a:gd name="adj2" fmla="val -64590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hoogte</a:t>
              </a:r>
            </a:p>
          </p:txBody>
        </p:sp>
        <p:sp>
          <p:nvSpPr>
            <p:cNvPr id="18" name="Tekstballon: rechthoek met afgeronde hoeken 17">
              <a:extLst>
                <a:ext uri="{FF2B5EF4-FFF2-40B4-BE49-F238E27FC236}">
                  <a16:creationId xmlns:a16="http://schemas.microsoft.com/office/drawing/2014/main" id="{A8795100-F173-411F-B2ED-317B344774E1}"/>
                </a:ext>
              </a:extLst>
            </p:cNvPr>
            <p:cNvSpPr/>
            <p:nvPr/>
          </p:nvSpPr>
          <p:spPr>
            <a:xfrm>
              <a:off x="443525" y="5264598"/>
              <a:ext cx="2306081" cy="659428"/>
            </a:xfrm>
            <a:prstGeom prst="wedgeRoundRectCallout">
              <a:avLst>
                <a:gd name="adj1" fmla="val 91175"/>
                <a:gd name="adj2" fmla="val -2521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om afgewezen te worden</a:t>
              </a:r>
            </a:p>
          </p:txBody>
        </p:sp>
        <p:sp>
          <p:nvSpPr>
            <p:cNvPr id="19" name="Tekstballon: rechthoek met afgeronde hoeken 18">
              <a:extLst>
                <a:ext uri="{FF2B5EF4-FFF2-40B4-BE49-F238E27FC236}">
                  <a16:creationId xmlns:a16="http://schemas.microsoft.com/office/drawing/2014/main" id="{77E18793-7276-4840-8D5A-F794FC18F3B4}"/>
                </a:ext>
              </a:extLst>
            </p:cNvPr>
            <p:cNvSpPr/>
            <p:nvPr/>
          </p:nvSpPr>
          <p:spPr>
            <a:xfrm>
              <a:off x="7023089" y="4706148"/>
              <a:ext cx="1728192" cy="595229"/>
            </a:xfrm>
            <a:prstGeom prst="wedgeRoundRectCallout">
              <a:avLst>
                <a:gd name="adj1" fmla="val -109018"/>
                <a:gd name="adj2" fmla="val 33047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onzekerheid</a:t>
              </a:r>
            </a:p>
          </p:txBody>
        </p:sp>
        <p:sp>
          <p:nvSpPr>
            <p:cNvPr id="20" name="Tekstballon: rechthoek met afgeronde hoeken 19">
              <a:extLst>
                <a:ext uri="{FF2B5EF4-FFF2-40B4-BE49-F238E27FC236}">
                  <a16:creationId xmlns:a16="http://schemas.microsoft.com/office/drawing/2014/main" id="{AC07F62E-6C70-4D61-9712-364A835BDFDF}"/>
                </a:ext>
              </a:extLst>
            </p:cNvPr>
            <p:cNvSpPr/>
            <p:nvPr/>
          </p:nvSpPr>
          <p:spPr>
            <a:xfrm>
              <a:off x="968783" y="3811662"/>
              <a:ext cx="1728192" cy="659428"/>
            </a:xfrm>
            <a:prstGeom prst="wedgeRoundRectCallout">
              <a:avLst>
                <a:gd name="adj1" fmla="val 110689"/>
                <a:gd name="adj2" fmla="val 42064"/>
                <a:gd name="adj3" fmla="val 1666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0000FF"/>
                  </a:solidFill>
                </a:rPr>
                <a:t>Angst voor eenzaamheid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4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vak 24">
            <a:extLst>
              <a:ext uri="{FF2B5EF4-FFF2-40B4-BE49-F238E27FC236}">
                <a16:creationId xmlns:a16="http://schemas.microsoft.com/office/drawing/2014/main" id="{C369A8F9-E784-4826-A857-C5B305398BB2}"/>
              </a:ext>
            </a:extLst>
          </p:cNvPr>
          <p:cNvSpPr txBox="1"/>
          <p:nvPr/>
        </p:nvSpPr>
        <p:spPr>
          <a:xfrm>
            <a:off x="0" y="45084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Wat voor voorbeelden van angst heb je zelf?</a:t>
            </a:r>
            <a:endParaRPr lang="nl-NL" sz="3200" b="1" baseline="30000" dirty="0">
              <a:solidFill>
                <a:srgbClr val="0000FF"/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BCA9718-CA40-4184-A69D-2CAA7F82743F}"/>
              </a:ext>
            </a:extLst>
          </p:cNvPr>
          <p:cNvSpPr txBox="1">
            <a:spLocks/>
          </p:cNvSpPr>
          <p:nvPr/>
        </p:nvSpPr>
        <p:spPr>
          <a:xfrm>
            <a:off x="179512" y="629859"/>
            <a:ext cx="8928992" cy="359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10000"/>
              </a:lnSpc>
            </a:pPr>
            <a:r>
              <a:rPr lang="nl-NL" sz="3200" i="1" dirty="0">
                <a:solidFill>
                  <a:srgbClr val="0000FF"/>
                </a:solidFill>
              </a:rPr>
              <a:t>Schrijf  er 3 op: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r>
              <a:rPr lang="nl-NL" sz="3200" i="1" dirty="0">
                <a:solidFill>
                  <a:srgbClr val="0000FF"/>
                </a:solidFill>
              </a:rPr>
              <a:t>…………………………………………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r>
              <a:rPr lang="nl-NL" sz="3200" i="1" dirty="0">
                <a:solidFill>
                  <a:srgbClr val="0000FF"/>
                </a:solidFill>
              </a:rPr>
              <a:t>…………………………………………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r>
              <a:rPr lang="nl-NL" sz="3200" i="1" dirty="0">
                <a:solidFill>
                  <a:srgbClr val="0000FF"/>
                </a:solidFill>
              </a:rPr>
              <a:t>…………………………………………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88CF163-C379-40F7-B4F7-379D9DD0C173}"/>
              </a:ext>
            </a:extLst>
          </p:cNvPr>
          <p:cNvSpPr txBox="1"/>
          <p:nvPr/>
        </p:nvSpPr>
        <p:spPr>
          <a:xfrm>
            <a:off x="2555776" y="5013176"/>
            <a:ext cx="3459858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Kies er een uit.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Schrijf de titel ervan op een papier.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Houdt het voor de lens. </a:t>
            </a:r>
          </a:p>
        </p:txBody>
      </p:sp>
    </p:spTree>
    <p:extLst>
      <p:ext uri="{BB962C8B-B14F-4D97-AF65-F5344CB8AC3E}">
        <p14:creationId xmlns:p14="http://schemas.microsoft.com/office/powerpoint/2010/main" val="19538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voel en dergelijke: Angst | Werkcafe">
            <a:extLst>
              <a:ext uri="{FF2B5EF4-FFF2-40B4-BE49-F238E27FC236}">
                <a16:creationId xmlns:a16="http://schemas.microsoft.com/office/drawing/2014/main" id="{5B756DF6-65F5-40D4-830F-6A826E16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07">
            <a:off x="4986337" y="3075184"/>
            <a:ext cx="4226169" cy="29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395536" y="31233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Niet functionele</a:t>
            </a:r>
            <a:r>
              <a:rPr kumimoji="0" lang="nl-NL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fobieën of angsten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844E840-749C-4296-90E2-13F495068F15}"/>
              </a:ext>
            </a:extLst>
          </p:cNvPr>
          <p:cNvSpPr txBox="1"/>
          <p:nvPr/>
        </p:nvSpPr>
        <p:spPr>
          <a:xfrm>
            <a:off x="179512" y="1141432"/>
            <a:ext cx="754499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FF0000"/>
                </a:solidFill>
              </a:rPr>
              <a:t>Spinnenfobie: je durft de kamer niet meer in. 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FF0000"/>
                </a:solidFill>
              </a:rPr>
              <a:t>Sociale fobie: je bent bang dat anderen negatief over je denken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FF0000"/>
                </a:solidFill>
              </a:rPr>
              <a:t>Straatvrees: je durft de straat niet meer op.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FF0000"/>
                </a:solidFill>
              </a:rPr>
              <a:t>Smetvrees: je maakt steeds opnieuw alles schoon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FF0000"/>
                </a:solidFill>
              </a:rPr>
              <a:t>Hoogtevrees: zelf bij enkele </a:t>
            </a:r>
            <a:r>
              <a:rPr lang="nl-NL" dirty="0" err="1">
                <a:solidFill>
                  <a:srgbClr val="FF0000"/>
                </a:solidFill>
              </a:rPr>
              <a:t>cm’s</a:t>
            </a:r>
            <a:r>
              <a:rPr lang="nl-NL" dirty="0">
                <a:solidFill>
                  <a:srgbClr val="FF0000"/>
                </a:solidFill>
              </a:rPr>
              <a:t> ben je bang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009366-190D-4D21-AA30-F3E1FF165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885571"/>
            <a:ext cx="4728229" cy="830997"/>
          </a:xfrm>
          <a:prstGeom prst="rect">
            <a:avLst/>
          </a:prstGeom>
          <a:solidFill>
            <a:srgbClr val="FFB3B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Deze angst blokkeert je,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ook al is er geen of weinig risico.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6ADE13-44D7-4892-A146-BBCFD9C72796}"/>
              </a:ext>
            </a:extLst>
          </p:cNvPr>
          <p:cNvSpPr txBox="1"/>
          <p:nvPr/>
        </p:nvSpPr>
        <p:spPr>
          <a:xfrm>
            <a:off x="2987824" y="6282166"/>
            <a:ext cx="311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Welk voorbeeld heb van jezelf?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7" grpId="0" uiExpand="1" build="p"/>
      <p:bldP spid="4" grpId="0" build="p"/>
      <p:bldP spid="1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2A45F-3403-4DF3-AD8F-76FE40E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Angst/vrees, functioneel of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4FD37C-74D9-4CAB-9E36-355E54CF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9" y="3463605"/>
            <a:ext cx="4972919" cy="552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door het lijden dat hij vreest,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F7C7FC-2B93-4062-A899-8DD9250AA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16988" r="13601" b="10385"/>
          <a:stretch/>
        </p:blipFill>
        <p:spPr bwMode="auto">
          <a:xfrm>
            <a:off x="5522170" y="1876039"/>
            <a:ext cx="362183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09276FB-DA29-43FB-9B50-41F6E1BC92A5}"/>
              </a:ext>
            </a:extLst>
          </p:cNvPr>
          <p:cNvSpPr txBox="1">
            <a:spLocks/>
          </p:cNvSpPr>
          <p:nvPr/>
        </p:nvSpPr>
        <p:spPr>
          <a:xfrm>
            <a:off x="539552" y="1556792"/>
            <a:ext cx="4896544" cy="552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De mens lijdt het meest…..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F422F0A-DE8E-4C8A-88A9-07FC4F0462E8}"/>
              </a:ext>
            </a:extLst>
          </p:cNvPr>
          <p:cNvSpPr txBox="1">
            <a:spLocks/>
          </p:cNvSpPr>
          <p:nvPr/>
        </p:nvSpPr>
        <p:spPr>
          <a:xfrm>
            <a:off x="539552" y="5301208"/>
            <a:ext cx="4560884" cy="552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en dat nooit is geweest.</a:t>
            </a:r>
          </a:p>
        </p:txBody>
      </p:sp>
    </p:spTree>
    <p:extLst>
      <p:ext uri="{BB962C8B-B14F-4D97-AF65-F5344CB8AC3E}">
        <p14:creationId xmlns:p14="http://schemas.microsoft.com/office/powerpoint/2010/main" val="6378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C75E15-3565-4B9E-B373-FE4113A06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1"/>
          <a:stretch/>
        </p:blipFill>
        <p:spPr>
          <a:xfrm rot="21182615">
            <a:off x="5636796" y="1146597"/>
            <a:ext cx="3386901" cy="251022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596B6EF-E7A2-4285-8CB7-C6AA7E3DE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67" y="332656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4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Functionele</a:t>
            </a:r>
            <a:r>
              <a:rPr kumimoji="0" lang="nl-NL" sz="40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angsten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78CD17-8B4E-42FB-A917-81D7BF1FCDC1}"/>
              </a:ext>
            </a:extLst>
          </p:cNvPr>
          <p:cNvSpPr txBox="1"/>
          <p:nvPr/>
        </p:nvSpPr>
        <p:spPr>
          <a:xfrm>
            <a:off x="247410" y="1377037"/>
            <a:ext cx="504467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Angst voor een hond die grommend op je af komt.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Angst voor een onbekende die te dicht bij komt.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Angst om de straat over te steken.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Angst voor vuur.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Angst om voor een examen te zakken.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00FF"/>
                </a:solidFill>
              </a:rPr>
              <a:t>Angst om van een grote hoogte springen.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3BE7AED-4B3A-4B50-88A4-7B581CA9C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013176"/>
            <a:ext cx="6607466" cy="1131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Functionele angsten geven je een uitdaging en stimuleren je om te doen wat verstandig is.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build="p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je angst overwinnen">
            <a:extLst>
              <a:ext uri="{FF2B5EF4-FFF2-40B4-BE49-F238E27FC236}">
                <a16:creationId xmlns:a16="http://schemas.microsoft.com/office/drawing/2014/main" id="{21DFD2C1-E71B-4CC5-BCD5-2BFA0FCA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0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2C1690E-8D7F-4007-B5EE-4967C129D5CB}"/>
              </a:ext>
            </a:extLst>
          </p:cNvPr>
          <p:cNvSpPr/>
          <p:nvPr/>
        </p:nvSpPr>
        <p:spPr>
          <a:xfrm>
            <a:off x="1097331" y="5589240"/>
            <a:ext cx="6949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Wat doe je met angst?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B90F489-EB80-4F13-95E3-E00C75AFB941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2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767</Words>
  <Application>Microsoft Office PowerPoint</Application>
  <PresentationFormat>Diavoorstelling (4:3)</PresentationFormat>
  <Paragraphs>214</Paragraphs>
  <Slides>21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Bahnschrift</vt:lpstr>
      <vt:lpstr>Calibri</vt:lpstr>
      <vt:lpstr>Comic Sans MS</vt:lpstr>
      <vt:lpstr>Tahoma</vt:lpstr>
      <vt:lpstr>Office-thema</vt:lpstr>
      <vt:lpstr>PowerPoint-presentatie</vt:lpstr>
      <vt:lpstr>De zon achter de wolken zien schijnen</vt:lpstr>
      <vt:lpstr>PowerPoint-presentatie</vt:lpstr>
      <vt:lpstr>PowerPoint-presentatie</vt:lpstr>
      <vt:lpstr>PowerPoint-presentatie</vt:lpstr>
      <vt:lpstr>PowerPoint-presentatie</vt:lpstr>
      <vt:lpstr>Angst/vrees, functioneel of niet?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kom jij uit de box van de angst?</vt:lpstr>
      <vt:lpstr>PowerPoint-presentatie</vt:lpstr>
      <vt:lpstr>PowerPoint-presentatie</vt:lpstr>
      <vt:lpstr>De moed om door te zetten</vt:lpstr>
      <vt:lpstr>Welke vormen van moed ken je?</vt:lpstr>
      <vt:lpstr>Welke vormen van moed ken je?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‘Ontwikkel je ongekende vermogens nog beter’</dc:title>
  <dc:creator>Sytse</dc:creator>
  <cp:lastModifiedBy>sytse tjallingii</cp:lastModifiedBy>
  <cp:revision>140</cp:revision>
  <dcterms:created xsi:type="dcterms:W3CDTF">2014-03-03T15:36:54Z</dcterms:created>
  <dcterms:modified xsi:type="dcterms:W3CDTF">2020-05-11T16:46:13Z</dcterms:modified>
</cp:coreProperties>
</file>