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8">
  <p:sldMasterIdLst>
    <p:sldMasterId id="2147483648" r:id="rId1"/>
  </p:sldMasterIdLst>
  <p:notesMasterIdLst>
    <p:notesMasterId r:id="rId34"/>
  </p:notesMasterIdLst>
  <p:sldIdLst>
    <p:sldId id="404" r:id="rId2"/>
    <p:sldId id="518" r:id="rId3"/>
    <p:sldId id="376" r:id="rId4"/>
    <p:sldId id="533" r:id="rId5"/>
    <p:sldId id="552" r:id="rId6"/>
    <p:sldId id="496" r:id="rId7"/>
    <p:sldId id="497" r:id="rId8"/>
    <p:sldId id="398" r:id="rId9"/>
    <p:sldId id="399" r:id="rId10"/>
    <p:sldId id="418" r:id="rId11"/>
    <p:sldId id="498" r:id="rId12"/>
    <p:sldId id="450" r:id="rId13"/>
    <p:sldId id="451" r:id="rId14"/>
    <p:sldId id="529" r:id="rId15"/>
    <p:sldId id="530" r:id="rId16"/>
    <p:sldId id="531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486" r:id="rId25"/>
    <p:sldId id="511" r:id="rId26"/>
    <p:sldId id="488" r:id="rId27"/>
    <p:sldId id="513" r:id="rId28"/>
    <p:sldId id="493" r:id="rId29"/>
    <p:sldId id="532" r:id="rId30"/>
    <p:sldId id="435" r:id="rId31"/>
    <p:sldId id="504" r:id="rId32"/>
    <p:sldId id="505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76361"/>
    <a:srgbClr val="FFB6B4"/>
    <a:srgbClr val="F6C6C2"/>
    <a:srgbClr val="643B1A"/>
    <a:srgbClr val="F67912"/>
    <a:srgbClr val="00DA63"/>
    <a:srgbClr val="4F4FFF"/>
    <a:srgbClr val="5100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60" d="100"/>
          <a:sy n="60" d="100"/>
        </p:scale>
        <p:origin x="1915" y="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81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75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../videos/basis%20essencieel/'Giving'%20_%20Thailandblog.nl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waardevol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NLP-basiscursus</a:t>
            </a:r>
            <a:r>
              <a:rPr lang="nl-NL" sz="3200" b="1" dirty="0">
                <a:solidFill>
                  <a:srgbClr val="FF0000"/>
                </a:solidFill>
              </a:rPr>
              <a:t> “Je ongekende vermogens”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week 8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30206">
            <a:off x="101074" y="1670017"/>
            <a:ext cx="8725828" cy="12025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0880" y="2536577"/>
            <a:ext cx="5329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15900" algn="l"/>
              </a:tabLst>
            </a:pPr>
            <a:r>
              <a:rPr lang="nl-NL" sz="2400" b="1" dirty="0">
                <a:solidFill>
                  <a:srgbClr val="FF0000"/>
                </a:solidFill>
                <a:ea typeface="MS Mincho" pitchFamily="49" charset="-128"/>
                <a:cs typeface="Times New Roman" pitchFamily="18" charset="0"/>
              </a:rPr>
              <a:t>De korte weg naar jouw eigen ‘bronnen’</a:t>
            </a:r>
            <a:endParaRPr lang="nl-NL" sz="4000" b="1" dirty="0">
              <a:solidFill>
                <a:srgbClr val="FF0000"/>
              </a:solidFill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074" name="Picture 2" descr="https://www.oudstanding.nl/sites/oudstanding.nl/files/imagecache/image_width_200/Motivati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7597" y="4671194"/>
            <a:ext cx="4350146" cy="2173859"/>
          </a:xfrm>
          <a:prstGeom prst="rect">
            <a:avLst/>
          </a:prstGeom>
          <a:noFill/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93963EDF-E8DE-482E-B3AF-17C92DB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707"/>
            <a:ext cx="91440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DC45ACC-F771-4569-9E57-94169134A16C}"/>
              </a:ext>
            </a:extLst>
          </p:cNvPr>
          <p:cNvSpPr/>
          <p:nvPr/>
        </p:nvSpPr>
        <p:spPr>
          <a:xfrm>
            <a:off x="107504" y="943437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buFont typeface="+mj-lt"/>
              <a:buAutoNum type="arabicPeriod"/>
              <a:tabLst>
                <a:tab pos="-73025" algn="l"/>
                <a:tab pos="215900" algn="l"/>
              </a:tabLst>
              <a:defRPr/>
            </a:pPr>
            <a:r>
              <a:rPr lang="nl-NL" sz="2000" b="1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Bedenk tegen welke gebeurtenis in de toekomst je op ziet.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A1D12BB-D0E9-4424-A6FA-8FD18EE743C8}"/>
              </a:ext>
            </a:extLst>
          </p:cNvPr>
          <p:cNvSpPr/>
          <p:nvPr/>
        </p:nvSpPr>
        <p:spPr>
          <a:xfrm>
            <a:off x="107504" y="140838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-73025" algn="l"/>
                <a:tab pos="215900" algn="l"/>
              </a:tabLst>
              <a:defRPr/>
            </a:pPr>
            <a:r>
              <a:rPr lang="nl-NL" sz="2000" b="1" dirty="0">
                <a:solidFill>
                  <a:srgbClr val="FF0000"/>
                </a:solidFill>
                <a:ea typeface="MS Mincho" pitchFamily="49" charset="-128"/>
                <a:cs typeface="Times New Roman" pitchFamily="18" charset="0"/>
              </a:rPr>
              <a:t>De eerste stap van Ankeren:</a:t>
            </a:r>
          </a:p>
          <a:p>
            <a:pPr eaLnBrk="0" hangingPunct="0">
              <a:tabLst>
                <a:tab pos="-73025" algn="l"/>
                <a:tab pos="215900" algn="l"/>
              </a:tabLst>
              <a:defRPr/>
            </a:pPr>
            <a:r>
              <a:rPr lang="nl-NL" sz="2000" b="1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Welke ‘bron’ kan je helpen om deze gebeurtenis </a:t>
            </a:r>
          </a:p>
          <a:p>
            <a:pPr eaLnBrk="0" hangingPunct="0">
              <a:tabLst>
                <a:tab pos="-73025" algn="l"/>
                <a:tab pos="215900" algn="l"/>
              </a:tabLst>
              <a:defRPr/>
            </a:pPr>
            <a:r>
              <a:rPr lang="nl-NL" sz="2000" b="1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succesvoller te maken? </a:t>
            </a:r>
          </a:p>
        </p:txBody>
      </p:sp>
      <p:pic>
        <p:nvPicPr>
          <p:cNvPr id="12" name="Afbeelding 11" descr="anchor4">
            <a:extLst>
              <a:ext uri="{FF2B5EF4-FFF2-40B4-BE49-F238E27FC236}">
                <a16:creationId xmlns:a16="http://schemas.microsoft.com/office/drawing/2014/main" id="{C53BC075-67BC-4279-B16B-B9318D92F3D1}"/>
              </a:ext>
            </a:extLst>
          </p:cNvPr>
          <p:cNvPicPr/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7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-27383"/>
            <a:ext cx="2047875" cy="24514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Ster: 7 punten 1">
            <a:extLst>
              <a:ext uri="{FF2B5EF4-FFF2-40B4-BE49-F238E27FC236}">
                <a16:creationId xmlns:a16="http://schemas.microsoft.com/office/drawing/2014/main" id="{B5895A5F-01FD-422A-AA12-A03BC4E2FDF6}"/>
              </a:ext>
            </a:extLst>
          </p:cNvPr>
          <p:cNvSpPr/>
          <p:nvPr/>
        </p:nvSpPr>
        <p:spPr>
          <a:xfrm>
            <a:off x="5254674" y="3359190"/>
            <a:ext cx="3024336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Motivatie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3" name="Ster: 7 punten 12">
            <a:extLst>
              <a:ext uri="{FF2B5EF4-FFF2-40B4-BE49-F238E27FC236}">
                <a16:creationId xmlns:a16="http://schemas.microsoft.com/office/drawing/2014/main" id="{2DDF4539-6D26-41C5-A40E-5097FD2D7BAF}"/>
              </a:ext>
            </a:extLst>
          </p:cNvPr>
          <p:cNvSpPr/>
          <p:nvPr/>
        </p:nvSpPr>
        <p:spPr>
          <a:xfrm>
            <a:off x="2969201" y="5630266"/>
            <a:ext cx="1719808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Liefde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Ster: 7 punten 13">
            <a:extLst>
              <a:ext uri="{FF2B5EF4-FFF2-40B4-BE49-F238E27FC236}">
                <a16:creationId xmlns:a16="http://schemas.microsoft.com/office/drawing/2014/main" id="{F298757D-40D7-4B9A-AD47-911106714E4E}"/>
              </a:ext>
            </a:extLst>
          </p:cNvPr>
          <p:cNvSpPr/>
          <p:nvPr/>
        </p:nvSpPr>
        <p:spPr>
          <a:xfrm>
            <a:off x="6934150" y="4239146"/>
            <a:ext cx="2143472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Kracht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5" name="Ster: 7 punten 14">
            <a:extLst>
              <a:ext uri="{FF2B5EF4-FFF2-40B4-BE49-F238E27FC236}">
                <a16:creationId xmlns:a16="http://schemas.microsoft.com/office/drawing/2014/main" id="{80BA7AA3-780C-4016-98AB-36915A0F922E}"/>
              </a:ext>
            </a:extLst>
          </p:cNvPr>
          <p:cNvSpPr/>
          <p:nvPr/>
        </p:nvSpPr>
        <p:spPr>
          <a:xfrm>
            <a:off x="319869" y="4861346"/>
            <a:ext cx="3329136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Zelfvertrouwen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6" name="Ster: 7 punten 15">
            <a:extLst>
              <a:ext uri="{FF2B5EF4-FFF2-40B4-BE49-F238E27FC236}">
                <a16:creationId xmlns:a16="http://schemas.microsoft.com/office/drawing/2014/main" id="{0C67B26B-DB56-4D62-BD37-A13590BC70D9}"/>
              </a:ext>
            </a:extLst>
          </p:cNvPr>
          <p:cNvSpPr/>
          <p:nvPr/>
        </p:nvSpPr>
        <p:spPr>
          <a:xfrm>
            <a:off x="7260940" y="2557507"/>
            <a:ext cx="1622648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Geluk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" name="Ster: 7 punten 16">
            <a:extLst>
              <a:ext uri="{FF2B5EF4-FFF2-40B4-BE49-F238E27FC236}">
                <a16:creationId xmlns:a16="http://schemas.microsoft.com/office/drawing/2014/main" id="{235F1601-4385-4022-88BA-B754037E2D31}"/>
              </a:ext>
            </a:extLst>
          </p:cNvPr>
          <p:cNvSpPr/>
          <p:nvPr/>
        </p:nvSpPr>
        <p:spPr>
          <a:xfrm>
            <a:off x="549585" y="5871892"/>
            <a:ext cx="2052142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Rust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8" name="Ster: 7 punten 17">
            <a:extLst>
              <a:ext uri="{FF2B5EF4-FFF2-40B4-BE49-F238E27FC236}">
                <a16:creationId xmlns:a16="http://schemas.microsoft.com/office/drawing/2014/main" id="{40230BD5-7A7D-4F53-AB85-3B03BDB6E1E8}"/>
              </a:ext>
            </a:extLst>
          </p:cNvPr>
          <p:cNvSpPr/>
          <p:nvPr/>
        </p:nvSpPr>
        <p:spPr>
          <a:xfrm>
            <a:off x="3559165" y="4040832"/>
            <a:ext cx="1935832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Energie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9" name="Ster: 7 punten 18">
            <a:extLst>
              <a:ext uri="{FF2B5EF4-FFF2-40B4-BE49-F238E27FC236}">
                <a16:creationId xmlns:a16="http://schemas.microsoft.com/office/drawing/2014/main" id="{CABEF76C-3D05-4A7E-B778-5137D627F35B}"/>
              </a:ext>
            </a:extLst>
          </p:cNvPr>
          <p:cNvSpPr/>
          <p:nvPr/>
        </p:nvSpPr>
        <p:spPr>
          <a:xfrm>
            <a:off x="1120659" y="3820046"/>
            <a:ext cx="2223864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Humor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0" name="Ster: 7 punten 19">
            <a:extLst>
              <a:ext uri="{FF2B5EF4-FFF2-40B4-BE49-F238E27FC236}">
                <a16:creationId xmlns:a16="http://schemas.microsoft.com/office/drawing/2014/main" id="{6CB36E5E-59AC-4BAF-B530-12EBE1B63CF5}"/>
              </a:ext>
            </a:extLst>
          </p:cNvPr>
          <p:cNvSpPr/>
          <p:nvPr/>
        </p:nvSpPr>
        <p:spPr>
          <a:xfrm>
            <a:off x="107504" y="2960043"/>
            <a:ext cx="2655912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Vertrouwen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1" name="Ster: 7 punten 20">
            <a:extLst>
              <a:ext uri="{FF2B5EF4-FFF2-40B4-BE49-F238E27FC236}">
                <a16:creationId xmlns:a16="http://schemas.microsoft.com/office/drawing/2014/main" id="{B5DEBB57-4F74-4A65-93AD-09519143346E}"/>
              </a:ext>
            </a:extLst>
          </p:cNvPr>
          <p:cNvSpPr/>
          <p:nvPr/>
        </p:nvSpPr>
        <p:spPr>
          <a:xfrm>
            <a:off x="3399681" y="3013844"/>
            <a:ext cx="1935832" cy="86409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Moed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41A23D7-B073-494E-AA2D-13CE021D02B2}"/>
              </a:ext>
            </a:extLst>
          </p:cNvPr>
          <p:cNvSpPr/>
          <p:nvPr/>
        </p:nvSpPr>
        <p:spPr>
          <a:xfrm>
            <a:off x="8725280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knippen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3717032"/>
            <a:ext cx="5076056" cy="146708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1340768"/>
            <a:ext cx="8071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Hoe maak je de ‘circle of excellence’?</a:t>
            </a:r>
          </a:p>
        </p:txBody>
      </p:sp>
      <p:pic>
        <p:nvPicPr>
          <p:cNvPr id="32770" name="Picture 2" descr="http://www.knutselidee.nl/vouwen/doosj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20208" y="1580194"/>
            <a:ext cx="1224137" cy="2041427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699792" y="2348880"/>
            <a:ext cx="57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Vouw het blaadje in de lengte dubbel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6024" y="3486487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Knip vanaf de vouw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op 2 cm van het einde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aan beide zijden naar boven tot 1 cm van de rand over de dikke lijn.</a:t>
            </a:r>
          </a:p>
        </p:txBody>
      </p:sp>
      <p:pic>
        <p:nvPicPr>
          <p:cNvPr id="12" name="Afbeelding 11" descr="schaar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81128"/>
            <a:ext cx="936104" cy="1739428"/>
          </a:xfrm>
          <a:prstGeom prst="rect">
            <a:avLst/>
          </a:prstGeom>
        </p:spPr>
      </p:pic>
      <p:pic>
        <p:nvPicPr>
          <p:cNvPr id="13" name="Afbeelding 12" descr="schaar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96" y="4581128"/>
            <a:ext cx="936104" cy="1739428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0384C506-86D4-4D83-9B0F-FDB15A90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7384"/>
            <a:ext cx="9289031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08C6CB8-DCEF-4C12-9C9C-B846B34E271D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schaa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7978">
            <a:off x="4251108" y="3497365"/>
            <a:ext cx="936104" cy="17394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26111" y="908720"/>
            <a:ext cx="465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‘circle of excellence’?</a:t>
            </a:r>
          </a:p>
        </p:txBody>
      </p:sp>
      <p:pic>
        <p:nvPicPr>
          <p:cNvPr id="8" name="Afbeelding 7" descr="knippen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2996953"/>
            <a:ext cx="4968552" cy="129614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38929" y="436707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Knip langs de vouw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A0BC4F1-5DC8-4303-8B9F-F316C4976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707"/>
            <a:ext cx="91440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323A2D-4655-430C-BD52-8734A20B6C33}"/>
              </a:ext>
            </a:extLst>
          </p:cNvPr>
          <p:cNvSpPr txBox="1"/>
          <p:nvPr/>
        </p:nvSpPr>
        <p:spPr>
          <a:xfrm>
            <a:off x="763960" y="2045169"/>
            <a:ext cx="323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Laat de einden heel. </a:t>
            </a:r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id="{A7308207-BC84-4B18-B9F6-AE0FDB53DA53}"/>
              </a:ext>
            </a:extLst>
          </p:cNvPr>
          <p:cNvSpPr/>
          <p:nvPr/>
        </p:nvSpPr>
        <p:spPr>
          <a:xfrm rot="19708448">
            <a:off x="4167126" y="2386047"/>
            <a:ext cx="111078" cy="18146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A788BC4D-7A3B-41AA-A19A-D79B4E380713}"/>
              </a:ext>
            </a:extLst>
          </p:cNvPr>
          <p:cNvSpPr/>
          <p:nvPr/>
        </p:nvSpPr>
        <p:spPr>
          <a:xfrm rot="17354864">
            <a:off x="6336662" y="698340"/>
            <a:ext cx="141864" cy="49093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DEFDEFC-98E0-4CDA-BD9C-938D2D46825A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7" grpId="0" build="p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339752" y="685968"/>
            <a:ext cx="44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‘circle of excellence’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79512" y="1884133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Knip over de dikke lijnen, </a:t>
            </a:r>
          </a:p>
        </p:txBody>
      </p:sp>
      <p:pic>
        <p:nvPicPr>
          <p:cNvPr id="12" name="Afbeelding 11" descr="circle of excellence knipp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29880" y="3798232"/>
            <a:ext cx="6614120" cy="1656184"/>
          </a:xfrm>
          <a:prstGeom prst="rect">
            <a:avLst/>
          </a:prstGeom>
        </p:spPr>
      </p:pic>
      <p:pic>
        <p:nvPicPr>
          <p:cNvPr id="13" name="Afbeelding 12" descr="schaar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878352"/>
            <a:ext cx="1080120" cy="2007032"/>
          </a:xfrm>
          <a:prstGeom prst="rect">
            <a:avLst/>
          </a:prstGeom>
        </p:spPr>
      </p:pic>
      <p:pic>
        <p:nvPicPr>
          <p:cNvPr id="14" name="Afbeelding 13" descr="schaar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35993" flipH="1">
            <a:off x="3936915" y="2870818"/>
            <a:ext cx="1293047" cy="173942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88032" y="5642084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van onder naar boven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251520" y="272930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van boven naar onderen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71678DC-97CF-4EAA-BBB7-F5AC42B0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707"/>
            <a:ext cx="91440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D6C38D2-D427-4513-8D33-6BEC805744D1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399919-BFA7-4B59-9E92-B4ED30DE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034619"/>
            <a:ext cx="5272403" cy="11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76176" bIns="0" anchor="ctr">
            <a:spAutoFit/>
          </a:bodyPr>
          <a:lstStyle/>
          <a:p>
            <a:pPr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2000" b="1" dirty="0" bmk="_Toc318827864">
                <a:solidFill>
                  <a:srgbClr val="FF0000"/>
                </a:solidFill>
                <a:ea typeface="MS Mincho" pitchFamily="49" charset="-128"/>
                <a:cs typeface="Times New Roman" pitchFamily="18" charset="0"/>
              </a:rPr>
              <a:t>De vierde stap van ankeren: </a:t>
            </a:r>
          </a:p>
          <a:p>
            <a:pPr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1400" b="1" dirty="0" bmk="_Toc318827864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‘De Test’</a:t>
            </a:r>
          </a:p>
          <a:p>
            <a:pPr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Stap in de cirkel en denk aan het toekomstige moment.</a:t>
            </a:r>
          </a:p>
        </p:txBody>
      </p:sp>
      <p:pic>
        <p:nvPicPr>
          <p:cNvPr id="3" name="Picture 2" descr="D:\Documents and Settings\Prive\websites S en M en AVP\www.JeOngekendeVermogens\afbeeldingen\circleofexcellence2CIMG4386.jpg">
            <a:extLst>
              <a:ext uri="{FF2B5EF4-FFF2-40B4-BE49-F238E27FC236}">
                <a16:creationId xmlns:a16="http://schemas.microsoft.com/office/drawing/2014/main" id="{250E03F0-0281-4322-B0F7-52197D362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6425" y="3083921"/>
            <a:ext cx="3456384" cy="1728192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901FEC-EA95-4660-B255-D40BD8C4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45" y="1090323"/>
            <a:ext cx="3457575" cy="17335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E990EE2-2741-4744-A9AF-B5A7046E4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5120185"/>
            <a:ext cx="3457575" cy="173355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2A144FC2-96E6-43F7-ABA1-AA2FD467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-11707"/>
            <a:ext cx="9251329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pic>
        <p:nvPicPr>
          <p:cNvPr id="7" name="Afbeelding 6" descr="anchor4">
            <a:extLst>
              <a:ext uri="{FF2B5EF4-FFF2-40B4-BE49-F238E27FC236}">
                <a16:creationId xmlns:a16="http://schemas.microsoft.com/office/drawing/2014/main" id="{B8730326-36A3-407E-B1D0-4F23D5A0CC78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7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37678">
            <a:off x="552607" y="51727"/>
            <a:ext cx="2047875" cy="24704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A4C4EC1D-7412-400D-B800-B9C89688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49041"/>
            <a:ext cx="5272403" cy="4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76176" bIns="0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Stap er weer uit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8746525-BB8C-4549-B939-BD91D60A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484245"/>
            <a:ext cx="5272403" cy="4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76176" bIns="0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Laat de bronnen die je geankerd hebt nog even opkomen.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F47073A-2966-4212-A954-680C9D00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05" y="5598276"/>
            <a:ext cx="5272403" cy="7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76176" bIns="0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Ga na in hoeverre je een negatief, een neutraal of een positief gevoel nog hebt bij de toekomstige gebeurtenis.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27B4C3E-AD56-44D8-9083-B3820341B64C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822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an en Truus op de ban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77659" y="1693871"/>
            <a:ext cx="4721667" cy="516412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47664" y="404664"/>
            <a:ext cx="7086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Jan en </a:t>
            </a:r>
            <a:r>
              <a:rPr lang="nl-NL" sz="5400" b="1" dirty="0" err="1">
                <a:solidFill>
                  <a:srgbClr val="0000FF"/>
                </a:solidFill>
              </a:rPr>
              <a:t>Truus</a:t>
            </a:r>
            <a:r>
              <a:rPr lang="nl-NL" sz="5400" b="1" dirty="0">
                <a:solidFill>
                  <a:srgbClr val="0000FF"/>
                </a:solidFill>
              </a:rPr>
              <a:t> op de bank</a:t>
            </a:r>
          </a:p>
        </p:txBody>
      </p:sp>
      <p:pic>
        <p:nvPicPr>
          <p:cNvPr id="4" name="Afbeelding 3" descr="Jan en Truus op de ba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693871"/>
            <a:ext cx="4499992" cy="5164129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491880" y="3501008"/>
            <a:ext cx="2376264" cy="93610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 dirty="0" bmk="">
                <a:solidFill>
                  <a:srgbClr val="0000FF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Kinesthetisch</a:t>
            </a:r>
            <a:endParaRPr lang="nl-NL" dirty="0"/>
          </a:p>
        </p:txBody>
      </p:sp>
      <p:sp>
        <p:nvSpPr>
          <p:cNvPr id="7" name="PIJL-LINKS 6"/>
          <p:cNvSpPr/>
          <p:nvPr/>
        </p:nvSpPr>
        <p:spPr>
          <a:xfrm>
            <a:off x="3419872" y="2276872"/>
            <a:ext cx="2448272" cy="100811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 dirty="0">
                <a:solidFill>
                  <a:srgbClr val="0000FF"/>
                </a:solidFill>
                <a:latin typeface="Cambria" pitchFamily="18" charset="0"/>
              </a:rPr>
              <a:t>Visueel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99592" y="188640"/>
            <a:ext cx="7417519" cy="560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pic>
        <p:nvPicPr>
          <p:cNvPr id="4" name="Afbeelding 3" descr="Ey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Ear"/>
          <p:cNvPicPr/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kinesthetisch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Brainx300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8376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23528" y="29969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Visueel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99792" y="46531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Auditief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99992" y="58052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Kinesthetisch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88224" y="6396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FF"/>
                </a:solidFill>
              </a:rPr>
              <a:t>Auditief digitaal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056995"/>
            <a:ext cx="5868144" cy="380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1" u="none" strike="noStrike" cap="none" normalizeH="0" baseline="0" dirty="0" bmk="_Toc342851374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V: Visueel</a:t>
            </a:r>
            <a:endParaRPr kumimoji="0" lang="nl-NL" sz="3200" b="1" i="1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opgeheven hoofd en /of lichaam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ogen omhoog gericht.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</a:pP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ademen vanuit het bovenste deel   	van hun longen,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zi</a:t>
            </a: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tten naar voren op hun stoel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goed georganiseerde mensen,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8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regelmatig leven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684779" y="476672"/>
            <a:ext cx="5472608" cy="560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pic>
        <p:nvPicPr>
          <p:cNvPr id="1026" name="Picture 2" descr="Christianity - Faith in God, Jesus Christ - Christian ...">
            <a:extLst>
              <a:ext uri="{FF2B5EF4-FFF2-40B4-BE49-F238E27FC236}">
                <a16:creationId xmlns:a16="http://schemas.microsoft.com/office/drawing/2014/main" id="{E2539111-D0FC-42C6-9089-E8B531BE5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2852936"/>
            <a:ext cx="3271490" cy="34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06773C-170D-4150-A8B5-7133943C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9960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6024" y="3497161"/>
            <a:ext cx="8892480" cy="33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A: Auditief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bewegen hun ogen naar opzij.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nl-NL" sz="24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praten in zichzelf praten </a:t>
            </a:r>
          </a:p>
          <a:p>
            <a:pPr indent="3571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houden van muziek</a:t>
            </a:r>
          </a:p>
          <a:p>
            <a:pPr marR="0" lvl="0" indent="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ademen vanuit het midden van de borstkas. </a:t>
            </a:r>
          </a:p>
          <a:p>
            <a:pPr marR="0" lvl="0" indent="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makkelijk afgeleid door lawaai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ze leren door luisteren </a:t>
            </a:r>
          </a:p>
          <a:p>
            <a:pPr marR="0" lvl="0" indent="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vinden  het fijn om te praten door de telefoon.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47864" y="188640"/>
            <a:ext cx="5616624" cy="560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pic>
        <p:nvPicPr>
          <p:cNvPr id="5" name="Afbeelding 4" descr="Ear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67544" y="332656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sian woman looking sideways : Stockfoto">
            <a:extLst>
              <a:ext uri="{FF2B5EF4-FFF2-40B4-BE49-F238E27FC236}">
                <a16:creationId xmlns:a16="http://schemas.microsoft.com/office/drawing/2014/main" id="{FD7983B7-FC6A-41CA-AAB2-A5A12C56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410" y="1124744"/>
            <a:ext cx="41445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7504" y="3372848"/>
            <a:ext cx="4752528" cy="325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K: Kinesthetisch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ademen vanuit het onderste deel van hun longen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0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bewegen en spreken langzaam,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gevoelig voor fysieke beloningen zoals schouderklopjes etc.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0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gaan dicht bij mensen staan,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0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raken de ander aan.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0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onthouden door iets te doen of ergens doorheen te wandelen.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03848" y="260648"/>
            <a:ext cx="5940152" cy="648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pic>
        <p:nvPicPr>
          <p:cNvPr id="6" name="Afbeelding 5" descr="kinesthetisch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1602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3A7EC8F-AE44-45CB-8642-7993B6A2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73084"/>
            <a:ext cx="4139952" cy="557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C655C79-751A-4CCC-ACB5-D7C01F25502C}"/>
              </a:ext>
            </a:extLst>
          </p:cNvPr>
          <p:cNvGrpSpPr/>
          <p:nvPr/>
        </p:nvGrpSpPr>
        <p:grpSpPr>
          <a:xfrm>
            <a:off x="381903" y="1705974"/>
            <a:ext cx="8556459" cy="4198274"/>
            <a:chOff x="381903" y="1705974"/>
            <a:chExt cx="8556459" cy="4198274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7121" y="2434056"/>
            <a:ext cx="9144000" cy="97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b="1" u="sng" dirty="0">
                <a:solidFill>
                  <a:srgbClr val="0000FF"/>
                </a:solidFill>
              </a:rPr>
              <a:t>energie, blijheid of geluk </a:t>
            </a:r>
            <a:r>
              <a:rPr lang="nl-NL" dirty="0">
                <a:solidFill>
                  <a:srgbClr val="0000FF"/>
                </a:solidFill>
              </a:rPr>
              <a:t>voelde.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9B223CF-D235-4291-9099-D27829BAF72A}"/>
              </a:ext>
            </a:extLst>
          </p:cNvPr>
          <p:cNvGrpSpPr/>
          <p:nvPr/>
        </p:nvGrpSpPr>
        <p:grpSpPr>
          <a:xfrm>
            <a:off x="-17121" y="5421228"/>
            <a:ext cx="9197633" cy="1450513"/>
            <a:chOff x="-17121" y="5421228"/>
            <a:chExt cx="9197633" cy="1450513"/>
          </a:xfrm>
        </p:grpSpPr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32239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640" y="5422532"/>
              <a:ext cx="1354351" cy="1435468"/>
            </a:xfrm>
            <a:prstGeom prst="rect">
              <a:avLst/>
            </a:prstGeom>
          </p:spPr>
        </p:pic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20" name="Picture 2" descr="~Ruffles And Stuff~: &amp;quot;Field of Flowers&amp;quot; Vase">
              <a:extLst>
                <a:ext uri="{FF2B5EF4-FFF2-40B4-BE49-F238E27FC236}">
                  <a16:creationId xmlns:a16="http://schemas.microsoft.com/office/drawing/2014/main" id="{09D71D79-02BF-4322-AD89-C977F1A0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7121" y="5439330"/>
              <a:ext cx="1330306" cy="1418670"/>
            </a:xfrm>
            <a:prstGeom prst="rect">
              <a:avLst/>
            </a:prstGeom>
            <a:noFill/>
          </p:spPr>
        </p:pic>
        <p:pic>
          <p:nvPicPr>
            <p:cNvPr id="1026" name="Picture 2" descr="Zonnebloem - Wikipedia">
              <a:extLst>
                <a:ext uri="{FF2B5EF4-FFF2-40B4-BE49-F238E27FC236}">
                  <a16:creationId xmlns:a16="http://schemas.microsoft.com/office/drawing/2014/main" id="{4573F8F0-1DA2-4914-AB35-8BED25045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8919" y="5426115"/>
              <a:ext cx="1084930" cy="14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A988E90-ED1E-4A94-BEA3-BA5B8354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2255" y="5439330"/>
              <a:ext cx="1439411" cy="143241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5353BD3-BCB0-40F9-950A-CC3F63D0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44020" y="5421228"/>
              <a:ext cx="900560" cy="1436772"/>
            </a:xfrm>
            <a:prstGeom prst="rect">
              <a:avLst/>
            </a:prstGeom>
          </p:spPr>
        </p:pic>
      </p:grp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A3D87686-5BAF-4E33-993A-5251AC16FBF4}"/>
              </a:ext>
            </a:extLst>
          </p:cNvPr>
          <p:cNvSpPr txBox="1">
            <a:spLocks/>
          </p:cNvSpPr>
          <p:nvPr/>
        </p:nvSpPr>
        <p:spPr>
          <a:xfrm>
            <a:off x="-25009" y="3749613"/>
            <a:ext cx="9144000" cy="156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Deel in de hele groep de titel van jouw ervaring. </a:t>
            </a:r>
          </a:p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00FF"/>
                </a:solidFill>
              </a:rPr>
              <a:t>Laat je gevoelens op je gezicht zien.</a:t>
            </a:r>
          </a:p>
        </p:txBody>
      </p:sp>
    </p:spTree>
    <p:extLst>
      <p:ext uri="{BB962C8B-B14F-4D97-AF65-F5344CB8AC3E}">
        <p14:creationId xmlns:p14="http://schemas.microsoft.com/office/powerpoint/2010/main" val="1411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24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8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Ad: Auditief digitaal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2800" b="1" i="1" dirty="0" bmk="">
                <a:solidFill>
                  <a:srgbClr val="0000FF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  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praten vrij veel in zichzelf.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houden van ANALYSEREN. </a:t>
            </a:r>
          </a:p>
          <a:p>
            <a:pPr marL="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herinneren zich dingen door het</a:t>
            </a:r>
          </a:p>
          <a:p>
            <a:pPr marL="3571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olgen van procedures, volgordes en stappen. </a:t>
            </a:r>
          </a:p>
          <a:p>
            <a:pPr marR="0" lvl="0" indent="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vertonen veelal kenmerken van de andere systemen.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131840" y="334284"/>
            <a:ext cx="6012160" cy="560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pic>
        <p:nvPicPr>
          <p:cNvPr id="7" name="Afbeelding 6" descr="Brainx300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4 ways to NOT ruin your life - DNB Stories">
            <a:extLst>
              <a:ext uri="{FF2B5EF4-FFF2-40B4-BE49-F238E27FC236}">
                <a16:creationId xmlns:a16="http://schemas.microsoft.com/office/drawing/2014/main" id="{77528A52-2A2A-4C4E-85E0-843F6C6B4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894671"/>
            <a:ext cx="4256531" cy="44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pier11.nl/webedit/pier11/pier11/Muziekhuis_logo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6" t="6250" r="20657" b="17857"/>
          <a:stretch>
            <a:fillRect/>
          </a:stretch>
        </p:blipFill>
        <p:spPr bwMode="auto">
          <a:xfrm>
            <a:off x="2915816" y="1361758"/>
            <a:ext cx="3240360" cy="28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99592" y="188640"/>
            <a:ext cx="7417519" cy="560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Representatiesystemen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83382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00FF"/>
                </a:solidFill>
              </a:rPr>
              <a:t>De vier huizen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68610" name="Picture 2" descr="Woning in aanbouw | Besseling Administratieservic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2" y="3883866"/>
            <a:ext cx="3810444" cy="2974134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704FF78-B526-47FD-8E42-B03E0DF73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556792"/>
            <a:ext cx="2776772" cy="3267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72FFDC1-A0DF-4197-9640-CD3A0C2FB2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51888"/>
            <a:ext cx="2520281" cy="280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795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efening: Representatiesystemen Voorkeurstest </a:t>
            </a:r>
            <a:r>
              <a:rPr kumimoji="0" lang="nl-NL" sz="2400" b="1" i="1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blz</a:t>
            </a: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76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Afbeelding 25" descr="oefen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800" y="698656"/>
            <a:ext cx="858838" cy="118745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339752" y="481835"/>
            <a:ext cx="6552728" cy="21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Plaats een cijfer bij </a:t>
            </a:r>
            <a:r>
              <a:rPr kumimoji="0" lang="nl-NL" b="0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elke</a:t>
            </a:r>
            <a:r>
              <a:rPr kumimoji="0" lang="nl-NL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regel.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Gebruik het volgende systeem om je voorkeur aan te geven:</a:t>
            </a:r>
            <a:endParaRPr kumimoji="0" lang="nl-NL" sz="10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 Komt het dichtst bij een beschrijving van jezelf</a:t>
            </a:r>
            <a:endParaRPr kumimoji="0" lang="nl-NL" sz="7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 De volgende beste beschrijving</a:t>
            </a:r>
            <a:endParaRPr kumimoji="0" lang="nl-NL" sz="7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 De daarop volgende beste beschrijving</a:t>
            </a:r>
            <a:endParaRPr kumimoji="0" lang="nl-NL" sz="7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 De minst passende beschrijving</a:t>
            </a:r>
            <a:endParaRPr kumimoji="0" lang="nl-NL" sz="7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18985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1. Ik neem belangrijke beslissingen op basis van: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intuïtieve gevoelens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het beste klinkt 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er voor mij het beste uitziet V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exact onderzoek en studie van het onderwerp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63688" y="582365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63688" y="500194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63688" y="627970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63688" y="545799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63688" y="4725144"/>
            <a:ext cx="734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048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1. Ik neem belangrijke beslissingen op basis van: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intuïtieve gevoelens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het beste klinkt 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er voor mij het beste uitziet V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exact onderzoek en studie van het onderwerp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19460403">
            <a:off x="165648" y="535635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Voorbeeld: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67544" y="2348880"/>
          <a:ext cx="6048671" cy="2208937"/>
        </p:xfrm>
        <a:graphic>
          <a:graphicData uri="http://schemas.openxmlformats.org/drawingml/2006/table">
            <a:tbl>
              <a:tblPr/>
              <a:tblGrid>
                <a:gridCol w="114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MS Mincho"/>
                          <a:cs typeface="Arial"/>
                        </a:rPr>
                        <a:t>Vraag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MS Mincho"/>
                          <a:cs typeface="Arial"/>
                        </a:rPr>
                        <a:t>Antwoord:</a:t>
                      </a:r>
                      <a:endParaRPr lang="nl-NL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2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3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4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5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a.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At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V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At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b.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V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K ......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Ad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c.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K …….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…..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d.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......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……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…..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15816" y="532998"/>
            <a:ext cx="55446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1. Ik neem belangrijke beslissingen op basis van: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intuïtieve gevoelens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het beste klinkt 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wat er voor mij het beste uitziet V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exact onderzoek en studie van het onderwerp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8" y="44624"/>
            <a:ext cx="5672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Stap één: Kopieer jouw getallen: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43808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43808" y="7647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43808" y="191683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843808" y="119675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rot="19460403">
            <a:off x="1317775" y="13239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Voorbeeld: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79712" y="371703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79712" y="289532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979712" y="411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979712" y="32849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 rot="19460403">
            <a:off x="957736" y="47802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Voorbeeld: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67544" y="1844824"/>
          <a:ext cx="5328592" cy="2208937"/>
        </p:xfrm>
        <a:graphic>
          <a:graphicData uri="http://schemas.openxmlformats.org/drawingml/2006/table">
            <a:tbl>
              <a:tblPr/>
              <a:tblGrid>
                <a:gridCol w="108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Vraag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MS Mincho"/>
                          <a:cs typeface="Arial"/>
                        </a:rPr>
                        <a:t>Antwoord:</a:t>
                      </a:r>
                      <a:endParaRPr lang="nl-NL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2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3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4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MS Mincho"/>
                          <a:cs typeface="Arial"/>
                        </a:rPr>
                        <a:t>5</a:t>
                      </a:r>
                      <a:endParaRPr lang="nl-NL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a.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At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V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At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b.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V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K ......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Ad 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c.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latin typeface="Times New Roman"/>
                          <a:ea typeface="MS Mincho"/>
                          <a:cs typeface="Arial"/>
                        </a:rPr>
                        <a:t>K …….</a:t>
                      </a:r>
                      <a:endParaRPr lang="nl-NL" sz="16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…..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180975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  <a:cs typeface="Arial"/>
                        </a:rPr>
                        <a:t>d.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Ad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K 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At ......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……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latin typeface="Times New Roman"/>
                          <a:ea typeface="MS Mincho"/>
                          <a:cs typeface="Arial"/>
                        </a:rPr>
                        <a:t>V …..</a:t>
                      </a:r>
                      <a:endParaRPr lang="nl-NL" sz="16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0" y="0"/>
            <a:ext cx="693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Stap twee en drie: Neem de scores over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79712" y="321297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79712" y="239127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979712" y="361540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979712" y="27809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 rot="19460403">
            <a:off x="957736" y="42762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Voorbeeld:</a:t>
            </a:r>
          </a:p>
        </p:txBody>
      </p:sp>
      <p:graphicFrame>
        <p:nvGraphicFramePr>
          <p:cNvPr id="16" name="Tabel 15"/>
          <p:cNvGraphicFramePr>
            <a:graphicFrameLocks noGrp="1"/>
          </p:cNvGraphicFramePr>
          <p:nvPr/>
        </p:nvGraphicFramePr>
        <p:xfrm>
          <a:off x="2555777" y="4293098"/>
          <a:ext cx="4032446" cy="2564905"/>
        </p:xfrm>
        <a:graphic>
          <a:graphicData uri="http://schemas.openxmlformats.org/drawingml/2006/table">
            <a:tbl>
              <a:tblPr/>
              <a:tblGrid>
                <a:gridCol w="85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MS Mincho"/>
                          <a:cs typeface="Arial"/>
                        </a:rPr>
                        <a:t>K</a:t>
                      </a:r>
                      <a:endParaRPr lang="nl-NL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MS Mincho"/>
                          <a:cs typeface="Arial"/>
                        </a:rPr>
                        <a:t>At</a:t>
                      </a:r>
                      <a:endParaRPr lang="nl-NL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MS Mincho"/>
                          <a:cs typeface="Arial"/>
                        </a:rPr>
                        <a:t>V</a:t>
                      </a:r>
                      <a:endParaRPr lang="nl-NL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MS Mincho"/>
                          <a:cs typeface="Arial"/>
                        </a:rPr>
                        <a:t>Ad</a:t>
                      </a:r>
                      <a:endParaRPr lang="nl-NL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Vraag 1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Vraag 2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Vraag 3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Vraag 4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Vraag 5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Totaal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538808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Tel de scores van V bij elkaar op.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Je hebt 5 cijfers voor V.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Doe hetzelfde voor At, voor K en voor Ad in </a:t>
            </a:r>
            <a:r>
              <a:rPr kumimoji="0" lang="nl-NL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2</a:t>
            </a:r>
            <a:r>
              <a:rPr kumimoji="0" lang="nl-NL" sz="2000" b="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e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tabel.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491880" y="234888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699792" y="27809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355976" y="36450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292080" y="36450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292080" y="462351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292080" y="53732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292080" y="498355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292080" y="570363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292080" y="60932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292080" y="642371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8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 rot="19460403">
            <a:off x="4054081" y="49963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Voorbeeld: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4427984" y="548680"/>
            <a:ext cx="0" cy="561662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499992" y="404664"/>
            <a:ext cx="260020" cy="2736304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1100" dirty="0"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44008" y="3212976"/>
            <a:ext cx="345114" cy="306454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- 20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05816" y="3140968"/>
            <a:ext cx="3450560" cy="2468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            5                       10                        15                     20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32399" y="3140968"/>
            <a:ext cx="3335545" cy="18223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20                       15                        10                        5                    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V="1">
            <a:off x="539552" y="3140967"/>
            <a:ext cx="8136904" cy="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067944" y="404664"/>
            <a:ext cx="322814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923928" y="6237312"/>
            <a:ext cx="373880" cy="4294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At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23528" y="2636912"/>
            <a:ext cx="404036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172400" y="2636912"/>
            <a:ext cx="505046" cy="4320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99992" y="17728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8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4355976" y="4221088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2915816" y="2996952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>
            <a:endCxn id="17" idx="6"/>
          </p:cNvCxnSpPr>
          <p:nvPr/>
        </p:nvCxnSpPr>
        <p:spPr>
          <a:xfrm flipH="1">
            <a:off x="3131840" y="2204864"/>
            <a:ext cx="1224136" cy="900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cxnSpLocks/>
            <a:stCxn id="15" idx="6"/>
            <a:endCxn id="16" idx="7"/>
          </p:cNvCxnSpPr>
          <p:nvPr/>
        </p:nvCxnSpPr>
        <p:spPr>
          <a:xfrm flipH="1">
            <a:off x="4540364" y="3176972"/>
            <a:ext cx="2839948" cy="107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cxnSpLocks/>
            <a:stCxn id="14" idx="5"/>
            <a:endCxn id="15" idx="1"/>
          </p:cNvCxnSpPr>
          <p:nvPr/>
        </p:nvCxnSpPr>
        <p:spPr>
          <a:xfrm>
            <a:off x="4468356" y="2245236"/>
            <a:ext cx="2727568" cy="855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cxnSpLocks/>
            <a:stCxn id="16" idx="1"/>
            <a:endCxn id="17" idx="5"/>
          </p:cNvCxnSpPr>
          <p:nvPr/>
        </p:nvCxnSpPr>
        <p:spPr>
          <a:xfrm flipH="1" flipV="1">
            <a:off x="3100204" y="3181340"/>
            <a:ext cx="1287408" cy="10713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0" y="0"/>
            <a:ext cx="839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Stap vier, vijf en zes: zet de getallen in de grafiek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514581" y="690858"/>
            <a:ext cx="6949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Teken de Grafiek van jouw voorkeur-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representatiesysteem met dikke viltstift</a:t>
            </a:r>
          </a:p>
        </p:txBody>
      </p:sp>
      <p:sp>
        <p:nvSpPr>
          <p:cNvPr id="14" name="Ovaal 13"/>
          <p:cNvSpPr/>
          <p:nvPr/>
        </p:nvSpPr>
        <p:spPr>
          <a:xfrm>
            <a:off x="4283968" y="20608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7164288" y="3068960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8" name="Tabel 27">
            <a:extLst>
              <a:ext uri="{FF2B5EF4-FFF2-40B4-BE49-F238E27FC236}">
                <a16:creationId xmlns:a16="http://schemas.microsoft.com/office/drawing/2014/main" id="{B8E47D40-6442-4E89-B382-5B21F4DFB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11607"/>
              </p:ext>
            </p:extLst>
          </p:nvPr>
        </p:nvGraphicFramePr>
        <p:xfrm>
          <a:off x="7484" y="4788211"/>
          <a:ext cx="3124356" cy="2060849"/>
        </p:xfrm>
        <a:graphic>
          <a:graphicData uri="http://schemas.openxmlformats.org/drawingml/2006/table">
            <a:tbl>
              <a:tblPr/>
              <a:tblGrid>
                <a:gridCol w="66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K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At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V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MS Mincho"/>
                          <a:cs typeface="Arial"/>
                        </a:rPr>
                        <a:t>Ad</a:t>
                      </a:r>
                      <a:endParaRPr lang="nl-NL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Vraag 1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Vraag 2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Vraag 3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Vraag 4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Vraag 5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Times New Roman"/>
                          <a:ea typeface="MS Mincho"/>
                          <a:cs typeface="Arial"/>
                        </a:rPr>
                        <a:t>Totaal</a:t>
                      </a:r>
                      <a:endParaRPr lang="nl-NL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15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Tekstvak 30">
            <a:extLst>
              <a:ext uri="{FF2B5EF4-FFF2-40B4-BE49-F238E27FC236}">
                <a16:creationId xmlns:a16="http://schemas.microsoft.com/office/drawing/2014/main" id="{82B47FAE-3D64-4B1F-8692-419BB2F09327}"/>
              </a:ext>
            </a:extLst>
          </p:cNvPr>
          <p:cNvSpPr txBox="1"/>
          <p:nvPr/>
        </p:nvSpPr>
        <p:spPr>
          <a:xfrm>
            <a:off x="5118622" y="5387160"/>
            <a:ext cx="393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Leg jou grafiek op de grond.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Vergelijk hem met de andere.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30" grpId="0"/>
      <p:bldP spid="14" grpId="0" animBg="1"/>
      <p:bldP spid="15" grpId="0" animBg="1"/>
      <p:bldP spid="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Afbeelding 25" descr="oefen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58838" cy="1187450"/>
          </a:xfrm>
          <a:prstGeom prst="rect">
            <a:avLst/>
          </a:prstGeom>
          <a:noFill/>
        </p:spPr>
      </p:pic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1222899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V = Visueel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15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bmk="_Toc209280656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herkennen van predikaten: representatiesystemen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47667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Zet een V, At, K, O, G of Ad voor iedere tekst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403648" y="7573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  <a:latin typeface="Times New Roman"/>
                <a:ea typeface="MS Mincho"/>
                <a:cs typeface="Times New Roman"/>
              </a:rPr>
              <a:t>1. er wordt gefluisterd </a:t>
            </a:r>
            <a:endParaRPr lang="nl-NL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403648" y="10585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2.</a:t>
            </a:r>
            <a:r>
              <a:rPr lang="nl-NL" dirty="0">
                <a:solidFill>
                  <a:srgbClr val="0000FF"/>
                </a:solidFill>
                <a:latin typeface="Times New Roman"/>
                <a:ea typeface="MS Mincho"/>
                <a:cs typeface="Times New Roman"/>
              </a:rPr>
              <a:t> licht op de zaak laten schijnen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03648" y="13598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3</a:t>
            </a:r>
            <a:r>
              <a:rPr lang="nl-NL" dirty="0">
                <a:solidFill>
                  <a:srgbClr val="0000FF"/>
                </a:solidFill>
                <a:latin typeface="Times New Roman"/>
                <a:ea typeface="MS Mincho"/>
                <a:cs typeface="Times New Roman"/>
              </a:rPr>
              <a:t> . aansprekend 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59632" y="43798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13. ik vraag me af  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331640" y="407857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12.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de bal terugkaatsen 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331640" y="2564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7. tegen de achtergrond bezien van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403648" y="166112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4. ik begrijp, dat 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403648" y="19623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5. ergens tegenaan lopen 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331640" y="226364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6. ik vind dit smakeloos 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331640" y="28735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8. schitterend voorgesteld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1331640" y="31747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9. er hangt hier een geur van succes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331640" y="34760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10. een uitgesproken tegenstander 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331640" y="3777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solidFill>
                  <a:srgbClr val="0000FF"/>
                </a:solidFill>
              </a:rPr>
              <a:t>11. een handvat geven  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259632" y="468109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14. dit is alleen voor fijnproevers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1259632" y="49823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15. </a:t>
            </a:r>
            <a:r>
              <a:rPr lang="nl-NL" dirty="0" err="1">
                <a:solidFill>
                  <a:srgbClr val="0000FF"/>
                </a:solidFill>
              </a:rPr>
              <a:t>oost-indisch</a:t>
            </a:r>
            <a:r>
              <a:rPr lang="nl-NL" dirty="0">
                <a:solidFill>
                  <a:srgbClr val="0000FF"/>
                </a:solidFill>
              </a:rPr>
              <a:t> doof  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1259632" y="52836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16. ik denk, dat  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1259632" y="55848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17. NLP smaakt naar meer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1259632" y="588614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18. oogkleppen op hebben 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1259632" y="61874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19. vastlopen 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1259632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rgbClr val="0000FF"/>
                </a:solidFill>
              </a:rPr>
              <a:t>20. weerklank vinden </a:t>
            </a: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6660232" y="1326366"/>
            <a:ext cx="1901354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At = Auditief tonaal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1816020"/>
            <a:ext cx="1774845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K = Kinesthetisch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6660232" y="2795328"/>
            <a:ext cx="2327881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G =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Gustatoire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(smaak)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6660232" y="2305674"/>
            <a:ext cx="2064989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 =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Olfactoire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(geur)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6660232" y="3284984"/>
            <a:ext cx="2047227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Ad = Auditief digitaal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788024" y="7573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1. At</a:t>
            </a:r>
            <a:endParaRPr lang="nl-NL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4788024" y="105898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2.</a:t>
            </a:r>
            <a:r>
              <a:rPr lang="nl-NL" b="1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 V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4788024" y="13606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 . At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4788024" y="43771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13.  At 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788024" y="407547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12.  K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4788024" y="256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7.  V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788024" y="16622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4.  Ad 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788024" y="19639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5.  K 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4788024" y="2265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6.  G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4788024" y="28688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8.  V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4788024" y="3170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9.  O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4788024" y="347217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10.  At (K </a:t>
            </a:r>
            <a:r>
              <a:rPr lang="nl-NL" b="1" dirty="0" err="1">
                <a:solidFill>
                  <a:srgbClr val="FF0000"/>
                </a:solidFill>
              </a:rPr>
              <a:t>2</a:t>
            </a:r>
            <a:r>
              <a:rPr lang="nl-NL" b="1" baseline="30000" dirty="0" err="1">
                <a:solidFill>
                  <a:srgbClr val="FF0000"/>
                </a:solidFill>
              </a:rPr>
              <a:t>e</a:t>
            </a:r>
            <a:r>
              <a:rPr lang="nl-NL" b="1" dirty="0">
                <a:solidFill>
                  <a:srgbClr val="FF0000"/>
                </a:solidFill>
              </a:rPr>
              <a:t> deel) 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788024" y="37738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>
                <a:solidFill>
                  <a:srgbClr val="FF0000"/>
                </a:solidFill>
              </a:rPr>
              <a:t>11.  K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4788024" y="46787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14.  G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4788024" y="49804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15.  At 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4788024" y="52820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16.  Ad  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788024" y="55837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17.  G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788024" y="58853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18.  V 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788024" y="61870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19.  K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4788024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srgbClr val="FF0000"/>
                </a:solidFill>
              </a:rPr>
              <a:t>20. 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animBg="1"/>
      <p:bldP spid="62470" grpId="0"/>
      <p:bldP spid="11" grpId="0"/>
      <p:bldP spid="12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3DA8223-7BC9-4463-AD3A-9A0DD1651932}"/>
              </a:ext>
            </a:extLst>
          </p:cNvPr>
          <p:cNvSpPr txBox="1"/>
          <p:nvPr/>
        </p:nvSpPr>
        <p:spPr>
          <a:xfrm>
            <a:off x="107504" y="188640"/>
            <a:ext cx="2178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Wat is jouw anker voor de toekomst?</a:t>
            </a:r>
          </a:p>
        </p:txBody>
      </p:sp>
      <p:pic>
        <p:nvPicPr>
          <p:cNvPr id="5" name="Afbeelding 4" descr="Afbeelding met buiten, dag&#10;&#10;Automatisch gegenereerde beschrijving">
            <a:extLst>
              <a:ext uri="{FF2B5EF4-FFF2-40B4-BE49-F238E27FC236}">
                <a16:creationId xmlns:a16="http://schemas.microsoft.com/office/drawing/2014/main" id="{EE871BF8-4609-483E-8EBF-0221739886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De kracht van taal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7330"/>
            <a:ext cx="9144000" cy="584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4ECC6DB-D6E7-42BF-97D0-9418738C0AE1}"/>
              </a:ext>
            </a:extLst>
          </p:cNvPr>
          <p:cNvSpPr txBox="1">
            <a:spLocks/>
          </p:cNvSpPr>
          <p:nvPr/>
        </p:nvSpPr>
        <p:spPr>
          <a:xfrm rot="20930206">
            <a:off x="-415179" y="145050"/>
            <a:ext cx="5342854" cy="25613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600" b="1" i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Jongleren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600" b="1" i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met taal</a:t>
            </a:r>
            <a:r>
              <a:rPr kumimoji="0" lang="nl-NL" sz="6600" b="1" i="1" u="none" strike="noStrike" kern="1200" cap="none" spc="0" normalizeH="0" baseline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000" b="1" i="1" u="none" strike="noStrike" kern="1200" cap="none" spc="0" normalizeH="0" baseline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8988022-BEF2-4A1B-A4E8-91E904276ECF}"/>
              </a:ext>
            </a:extLst>
          </p:cNvPr>
          <p:cNvSpPr/>
          <p:nvPr/>
        </p:nvSpPr>
        <p:spPr>
          <a:xfrm>
            <a:off x="4255894" y="443547"/>
            <a:ext cx="2365717" cy="5388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Chunken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9FA270E-A593-4613-81E2-59D92F90E0EC}"/>
              </a:ext>
            </a:extLst>
          </p:cNvPr>
          <p:cNvSpPr/>
          <p:nvPr/>
        </p:nvSpPr>
        <p:spPr>
          <a:xfrm rot="2687598">
            <a:off x="5437368" y="2333070"/>
            <a:ext cx="21117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Meta-taal</a:t>
            </a:r>
            <a:endParaRPr lang="nl-NL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2ED186-25EE-408C-8AFB-4C3077FBCC70}"/>
              </a:ext>
            </a:extLst>
          </p:cNvPr>
          <p:cNvSpPr/>
          <p:nvPr/>
        </p:nvSpPr>
        <p:spPr>
          <a:xfrm rot="18464053">
            <a:off x="2600347" y="2823784"/>
            <a:ext cx="2368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Milton-taal</a:t>
            </a:r>
            <a:endParaRPr lang="nl-NL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BA846A6-0696-43B1-9954-0050024F9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9925" y="1013604"/>
            <a:ext cx="1412166" cy="14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2B776A6-2A19-47AE-B66F-0B851AB3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1907" y="2872772"/>
            <a:ext cx="1482154" cy="15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9C671E-625B-493C-8B85-D677522D7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9831" y="4777364"/>
            <a:ext cx="2164169" cy="17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78074C-0905-4BC8-91F9-09AE636D81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50378"/>
            <a:ext cx="2929737" cy="17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2" descr="gezicht">
            <a:extLst>
              <a:ext uri="{FF2B5EF4-FFF2-40B4-BE49-F238E27FC236}">
                <a16:creationId xmlns:a16="http://schemas.microsoft.com/office/drawing/2014/main" id="{FDCB71A6-9676-40C5-AAB2-7D7347F4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1094829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5424491" y="6174107"/>
            <a:ext cx="2445543" cy="6212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Taal/Gedrag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92300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Taal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171231" y="1094829"/>
            <a:ext cx="2797705" cy="11292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</a:rPr>
              <a:t>Associaties </a:t>
            </a:r>
          </a:p>
          <a:p>
            <a:pPr algn="ctr"/>
            <a:r>
              <a:rPr lang="nl-NL" sz="3600" b="1" dirty="0">
                <a:solidFill>
                  <a:srgbClr val="3333CC"/>
                </a:solidFill>
              </a:rPr>
              <a:t>met woorden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1124743"/>
            <a:ext cx="3014663" cy="497955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43722" y="1988840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86584" y="2331740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37397" y="2731790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24295" y="2347167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0" y="0"/>
            <a:ext cx="9252520" cy="6206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Welke rol speelt taal?</a:t>
            </a:r>
          </a:p>
        </p:txBody>
      </p: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6444208" y="908720"/>
            <a:ext cx="1492250" cy="4783138"/>
            <a:chOff x="785" y="1843"/>
            <a:chExt cx="2351" cy="7533"/>
          </a:xfrm>
        </p:grpSpPr>
        <p:pic>
          <p:nvPicPr>
            <p:cNvPr id="67599" name="Afbeelding 1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Afbeelding 2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Afbeelding 3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Afbeelding 4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Afbeelding 5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53D6E6-77DF-46C5-9333-9FF71BA22F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314" y="3237216"/>
            <a:ext cx="2892775" cy="2814682"/>
          </a:xfrm>
          <a:prstGeom prst="rect">
            <a:avLst/>
          </a:prstGeom>
        </p:spPr>
      </p:pic>
      <p:sp>
        <p:nvSpPr>
          <p:cNvPr id="23585" name="AutoShape 33"/>
          <p:cNvSpPr>
            <a:spLocks noChangeArrowheads="1"/>
          </p:cNvSpPr>
          <p:nvPr/>
        </p:nvSpPr>
        <p:spPr bwMode="auto">
          <a:xfrm rot="12866134">
            <a:off x="1976599" y="5038379"/>
            <a:ext cx="3614463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23A81CA-3594-4230-8BAF-3513AD788A9F}"/>
              </a:ext>
            </a:extLst>
          </p:cNvPr>
          <p:cNvSpPr/>
          <p:nvPr/>
        </p:nvSpPr>
        <p:spPr>
          <a:xfrm>
            <a:off x="8758102" y="6519402"/>
            <a:ext cx="24397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0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4DEBFE-5CD0-4C08-B661-71A728EB2F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4570">
            <a:off x="3850653" y="3707215"/>
            <a:ext cx="2149283" cy="25909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DC5E1C14-DDCD-492C-901E-78A1A4715A67}"/>
              </a:ext>
            </a:extLst>
          </p:cNvPr>
          <p:cNvSpPr/>
          <p:nvPr/>
        </p:nvSpPr>
        <p:spPr>
          <a:xfrm rot="1941820">
            <a:off x="6032900" y="226977"/>
            <a:ext cx="541181" cy="37893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128826"/>
            <a:ext cx="3203848" cy="707886"/>
          </a:xfrm>
          <a:prstGeom prst="rect">
            <a:avLst/>
          </a:prstGeom>
          <a:solidFill>
            <a:srgbClr val="DAE7F6"/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33CC"/>
                </a:solidFill>
              </a:rPr>
              <a:t>Miltonmodel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70511"/>
            <a:ext cx="4572000" cy="260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Milton-taal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</a:t>
            </a:r>
          </a:p>
          <a:p>
            <a:pPr marL="179388" marR="0" lvl="0" indent="-1793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motiverend </a:t>
            </a:r>
          </a:p>
          <a:p>
            <a:pPr marL="179388" marR="0" lvl="0" indent="-1793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indirecte suggesties </a:t>
            </a:r>
          </a:p>
          <a:p>
            <a:pPr marL="179388" marR="0" lvl="0" indent="-1793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vooronderstellingen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771800" y="0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nl-NL" sz="5400" b="1" dirty="0">
                <a:solidFill>
                  <a:srgbClr val="FF0000"/>
                </a:solidFill>
              </a:rPr>
              <a:t>Taal 2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28826"/>
            <a:ext cx="3563888" cy="707886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0000"/>
                </a:solidFill>
              </a:rPr>
              <a:t>Meta</a:t>
            </a:r>
            <a:r>
              <a:rPr lang="nl-NL" sz="4000" b="1" dirty="0">
                <a:solidFill>
                  <a:srgbClr val="FF0000"/>
                </a:solidFill>
              </a:rPr>
              <a:t>- model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21600" y="892922"/>
            <a:ext cx="4427984" cy="2608086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</a:pPr>
            <a:r>
              <a:rPr lang="nl-NL" sz="2800" b="1" dirty="0" err="1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Meta-taal</a:t>
            </a: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: </a:t>
            </a:r>
          </a:p>
          <a:p>
            <a:pPr marL="179388" indent="-179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verhelderend </a:t>
            </a:r>
          </a:p>
          <a:p>
            <a:pPr marL="179388" indent="-179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specifiek makend </a:t>
            </a:r>
          </a:p>
          <a:p>
            <a:pPr marL="179388" indent="-179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realistischer</a:t>
            </a:r>
          </a:p>
        </p:txBody>
      </p:sp>
      <p:pic>
        <p:nvPicPr>
          <p:cNvPr id="31746" name="Picture 2" descr="http://www.evolvehypnosis.com/wp-content/uploads/2012/07/Milton-Erickson-22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202" y="3594488"/>
            <a:ext cx="2627783" cy="3263512"/>
          </a:xfrm>
          <a:prstGeom prst="rect">
            <a:avLst/>
          </a:prstGeom>
          <a:noFill/>
        </p:spPr>
      </p:pic>
      <p:grpSp>
        <p:nvGrpSpPr>
          <p:cNvPr id="2" name="Groep 9"/>
          <p:cNvGrpSpPr/>
          <p:nvPr/>
        </p:nvGrpSpPr>
        <p:grpSpPr>
          <a:xfrm>
            <a:off x="5796136" y="3594488"/>
            <a:ext cx="3347864" cy="3289155"/>
            <a:chOff x="6300192" y="3992916"/>
            <a:chExt cx="2843808" cy="2890727"/>
          </a:xfrm>
        </p:grpSpPr>
        <p:pic>
          <p:nvPicPr>
            <p:cNvPr id="8" name="Picture 2" descr="http://74.54.146.82/~caboudr2/satirglobal.org/wp-content/uploads/2012/03/Virginia-Satir.jpg"/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992916"/>
              <a:ext cx="2843808" cy="2865084"/>
            </a:xfrm>
            <a:prstGeom prst="rect">
              <a:avLst/>
            </a:prstGeom>
            <a:noFill/>
          </p:spPr>
        </p:pic>
        <p:sp>
          <p:nvSpPr>
            <p:cNvPr id="9" name="Tekstvak 8"/>
            <p:cNvSpPr txBox="1"/>
            <p:nvPr/>
          </p:nvSpPr>
          <p:spPr>
            <a:xfrm>
              <a:off x="7610650" y="6237312"/>
              <a:ext cx="993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Virginia </a:t>
              </a:r>
            </a:p>
            <a:p>
              <a:pPr algn="ctr"/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Satir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747" grpId="0" build="p" animBg="1"/>
      <p:bldP spid="6" grpId="0" animBg="1"/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116632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rgbClr val="0033CC"/>
                </a:solidFill>
              </a:rPr>
              <a:t>Milton</a:t>
            </a:r>
            <a:r>
              <a:rPr lang="nl-NL" sz="4400" b="1" dirty="0">
                <a:solidFill>
                  <a:srgbClr val="0033CC"/>
                </a:solidFill>
              </a:rPr>
              <a:t> model</a:t>
            </a:r>
          </a:p>
        </p:txBody>
      </p:sp>
      <p:sp>
        <p:nvSpPr>
          <p:cNvPr id="5" name="Rechthoek 4"/>
          <p:cNvSpPr/>
          <p:nvPr/>
        </p:nvSpPr>
        <p:spPr>
          <a:xfrm>
            <a:off x="2987824" y="0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nl-NL" sz="5400" b="1" dirty="0">
                <a:solidFill>
                  <a:srgbClr val="FF0000"/>
                </a:solidFill>
              </a:rPr>
              <a:t>Taal 2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56176" y="44624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rgbClr val="FF0000"/>
                </a:solidFill>
              </a:rPr>
              <a:t>Meta</a:t>
            </a:r>
            <a:r>
              <a:rPr lang="nl-NL" sz="4400" b="1" dirty="0">
                <a:solidFill>
                  <a:srgbClr val="FF0000"/>
                </a:solidFill>
              </a:rPr>
              <a:t>- model</a:t>
            </a:r>
          </a:p>
        </p:txBody>
      </p:sp>
      <p:sp>
        <p:nvSpPr>
          <p:cNvPr id="11" name="PIJL-OMHOOG 10"/>
          <p:cNvSpPr/>
          <p:nvPr/>
        </p:nvSpPr>
        <p:spPr>
          <a:xfrm>
            <a:off x="0" y="1124744"/>
            <a:ext cx="4211960" cy="5733256"/>
          </a:xfrm>
          <a:prstGeom prst="upArrow">
            <a:avLst>
              <a:gd name="adj1" fmla="val 57777"/>
              <a:gd name="adj2" fmla="val 50000"/>
            </a:avLst>
          </a:prstGeom>
          <a:solidFill>
            <a:srgbClr val="DAE7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04056" y="1948190"/>
            <a:ext cx="334786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6588" lvl="1" indent="-179388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endParaRPr kumimoji="0" lang="nl-NL" sz="11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Milton-model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chunkt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up,</a:t>
            </a:r>
          </a:p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lang="nl-NL" sz="2400" b="1" dirty="0">
                <a:solidFill>
                  <a:srgbClr val="0033CC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suggestief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www.evolvehypnosis.com/wp-content/uploads/2012/07/Milton-Erickson-22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15" y="3883868"/>
            <a:ext cx="2181225" cy="2857500"/>
          </a:xfrm>
          <a:prstGeom prst="rect">
            <a:avLst/>
          </a:prstGeom>
          <a:noFill/>
        </p:spPr>
      </p:pic>
      <p:sp>
        <p:nvSpPr>
          <p:cNvPr id="12" name="PIJL-OMHOOG 11"/>
          <p:cNvSpPr/>
          <p:nvPr/>
        </p:nvSpPr>
        <p:spPr>
          <a:xfrm rot="10800000">
            <a:off x="4932040" y="1412776"/>
            <a:ext cx="4211960" cy="5445224"/>
          </a:xfrm>
          <a:prstGeom prst="upArrow">
            <a:avLst>
              <a:gd name="adj1" fmla="val 66850"/>
              <a:gd name="adj2" fmla="val 50000"/>
            </a:avLst>
          </a:prstGeom>
          <a:solidFill>
            <a:srgbClr val="FFE5E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7"/>
          <p:cNvGrpSpPr/>
          <p:nvPr/>
        </p:nvGrpSpPr>
        <p:grpSpPr>
          <a:xfrm>
            <a:off x="5760640" y="1484784"/>
            <a:ext cx="2627784" cy="2734563"/>
            <a:chOff x="6300192" y="3992916"/>
            <a:chExt cx="2843808" cy="2890727"/>
          </a:xfrm>
        </p:grpSpPr>
        <p:pic>
          <p:nvPicPr>
            <p:cNvPr id="9" name="Picture 2" descr="http://74.54.146.82/~caboudr2/satirglobal.org/wp-content/uploads/2012/03/Virginia-Satir.jpg"/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992916"/>
              <a:ext cx="2843808" cy="2865084"/>
            </a:xfrm>
            <a:prstGeom prst="rect">
              <a:avLst/>
            </a:prstGeom>
            <a:noFill/>
          </p:spPr>
        </p:pic>
        <p:sp>
          <p:nvSpPr>
            <p:cNvPr id="10" name="Tekstvak 9"/>
            <p:cNvSpPr txBox="1"/>
            <p:nvPr/>
          </p:nvSpPr>
          <p:spPr>
            <a:xfrm>
              <a:off x="7610650" y="6237312"/>
              <a:ext cx="993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Virginia </a:t>
              </a:r>
            </a:p>
            <a:p>
              <a:pPr algn="ctr"/>
              <a:r>
                <a:rPr lang="nl-NL" dirty="0">
                  <a:latin typeface="Times New Roman" pitchFamily="18" charset="0"/>
                  <a:cs typeface="Times New Roman" pitchFamily="18" charset="0"/>
                </a:rPr>
                <a:t>Satir</a:t>
              </a: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92080" y="4705399"/>
            <a:ext cx="3384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lang="nl-NL" sz="20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M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eta-model </a:t>
            </a:r>
          </a:p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chunkt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down</a:t>
            </a:r>
          </a:p>
          <a:p>
            <a:pPr marL="179388" marR="0" lvl="0" indent="-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lang="nl-NL" sz="20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specifieker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 rot="19440884">
            <a:off x="207868" y="3319191"/>
            <a:ext cx="5686976" cy="2554545"/>
          </a:xfrm>
          <a:prstGeom prst="rect">
            <a:avLst/>
          </a:prstGeom>
          <a:solidFill>
            <a:srgbClr val="DAE7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</a:t>
            </a:r>
            <a:r>
              <a:rPr lang="nl-NL" sz="3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ie zal hiermee instemmen?</a:t>
            </a:r>
          </a:p>
          <a:p>
            <a:pPr algn="ctr"/>
            <a:r>
              <a:rPr lang="nl-NL" sz="4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´Iedereen zal hiermee instemmen´</a:t>
            </a:r>
            <a:endParaRPr lang="nl-NL" sz="4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 rot="19440884">
            <a:off x="3746399" y="3705448"/>
            <a:ext cx="5938935" cy="1569660"/>
          </a:xfrm>
          <a:prstGeom prst="rect">
            <a:avLst/>
          </a:prstGeom>
          <a:solidFill>
            <a:srgbClr val="FFE5E5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nl-NL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iemand stemt hiermee in.</a:t>
            </a:r>
            <a:endParaRPr lang="nl-NL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nl-NL" sz="48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‘Echt niemand?’</a:t>
            </a:r>
            <a:endParaRPr lang="nl-NL" sz="5400" b="1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 animBg="1"/>
      <p:bldP spid="31747" grpId="0" build="p"/>
      <p:bldP spid="12" grpId="0" animBg="1"/>
      <p:bldP spid="7" grpId="0"/>
      <p:bldP spid="13" grpId="0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out de 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96752"/>
            <a:ext cx="2510460" cy="4248472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CC7C455F-08CE-4838-84D7-73C08822B209}"/>
              </a:ext>
            </a:extLst>
          </p:cNvPr>
          <p:cNvSpPr/>
          <p:nvPr/>
        </p:nvSpPr>
        <p:spPr>
          <a:xfrm>
            <a:off x="3203849" y="4179513"/>
            <a:ext cx="3339171" cy="2067132"/>
          </a:xfrm>
          <a:prstGeom prst="rightArrow">
            <a:avLst>
              <a:gd name="adj1" fmla="val 70254"/>
              <a:gd name="adj2" fmla="val 35014"/>
            </a:avLst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rgbClr val="0000FF"/>
              </a:solidFill>
            </a:endParaRPr>
          </a:p>
          <a:p>
            <a:pPr algn="ctr"/>
            <a:r>
              <a:rPr lang="nl-NL" b="1" dirty="0">
                <a:solidFill>
                  <a:srgbClr val="0000FF"/>
                </a:solidFill>
              </a:rPr>
              <a:t>NLP technieken:</a:t>
            </a:r>
          </a:p>
          <a:p>
            <a:pPr algn="ctr"/>
            <a:endParaRPr lang="nl-NL" sz="300" b="1" dirty="0">
              <a:solidFill>
                <a:srgbClr val="0000FF"/>
              </a:solidFill>
            </a:endParaRPr>
          </a:p>
          <a:p>
            <a:r>
              <a:rPr lang="nl-NL" sz="1000" b="1" dirty="0">
                <a:solidFill>
                  <a:srgbClr val="0000FF"/>
                </a:solidFill>
              </a:rPr>
              <a:t>Ankeren  van uit je emoties komen</a:t>
            </a:r>
          </a:p>
          <a:p>
            <a:r>
              <a:rPr lang="nl-NL" sz="1000" dirty="0">
                <a:solidFill>
                  <a:srgbClr val="0000FF"/>
                </a:solidFill>
              </a:rPr>
              <a:t>Zet een positieve gedachte er voor in de plaats</a:t>
            </a:r>
          </a:p>
          <a:p>
            <a:r>
              <a:rPr lang="nl-NL" sz="1000" dirty="0">
                <a:solidFill>
                  <a:srgbClr val="0000FF"/>
                </a:solidFill>
              </a:rPr>
              <a:t>Herkaderen (o.a. .3</a:t>
            </a:r>
            <a:r>
              <a:rPr lang="nl-NL" sz="1000" baseline="30000" dirty="0">
                <a:solidFill>
                  <a:srgbClr val="0000FF"/>
                </a:solidFill>
              </a:rPr>
              <a:t>e</a:t>
            </a:r>
            <a:r>
              <a:rPr lang="nl-NL" sz="1000" dirty="0">
                <a:solidFill>
                  <a:srgbClr val="0000FF"/>
                </a:solidFill>
              </a:rPr>
              <a:t> positie)</a:t>
            </a:r>
          </a:p>
          <a:p>
            <a:r>
              <a:rPr lang="nl-NL" sz="1000" dirty="0">
                <a:solidFill>
                  <a:srgbClr val="0000FF"/>
                </a:solidFill>
              </a:rPr>
              <a:t>Focussen op respect</a:t>
            </a:r>
          </a:p>
          <a:p>
            <a:r>
              <a:rPr lang="nl-NL" sz="1000" dirty="0">
                <a:solidFill>
                  <a:srgbClr val="0000FF"/>
                </a:solidFill>
              </a:rPr>
              <a:t>Positieve intentie</a:t>
            </a:r>
          </a:p>
          <a:p>
            <a:r>
              <a:rPr lang="nl-NL" sz="1000" dirty="0">
                <a:solidFill>
                  <a:srgbClr val="0000FF"/>
                </a:solidFill>
              </a:rPr>
              <a:t>Versterkende overtuigingen</a:t>
            </a:r>
          </a:p>
          <a:p>
            <a:r>
              <a:rPr lang="nl-NL" sz="1000" dirty="0">
                <a:solidFill>
                  <a:srgbClr val="0000FF"/>
                </a:solidFill>
              </a:rPr>
              <a:t>Aan de kant van de oorzaak gaan staan</a:t>
            </a:r>
          </a:p>
          <a:p>
            <a:endParaRPr lang="nl-NL" sz="1000" dirty="0">
              <a:solidFill>
                <a:srgbClr val="0000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4327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Hoe kom jij uit de box?</a:t>
            </a:r>
          </a:p>
        </p:txBody>
      </p:sp>
      <p:pic>
        <p:nvPicPr>
          <p:cNvPr id="1028" name="Afbeelding 0" descr="indeboxuitdebo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39" y="1196752"/>
            <a:ext cx="2379743" cy="4199642"/>
          </a:xfrm>
          <a:prstGeom prst="rect">
            <a:avLst/>
          </a:prstGeom>
          <a:noFill/>
        </p:spPr>
      </p:pic>
      <p:sp>
        <p:nvSpPr>
          <p:cNvPr id="1029" name="Text Box 372"/>
          <p:cNvSpPr txBox="1">
            <a:spLocks noChangeArrowheads="1"/>
          </p:cNvSpPr>
          <p:nvPr/>
        </p:nvSpPr>
        <p:spPr bwMode="auto">
          <a:xfrm>
            <a:off x="588116" y="5301208"/>
            <a:ext cx="1967660" cy="217774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 de box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49028" y="5611890"/>
            <a:ext cx="2006748" cy="112947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Je zit helemaal in de </a:t>
            </a:r>
            <a:r>
              <a:rPr kumimoji="0" lang="nl-NL" sz="9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1e</a:t>
            </a: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positie in je angst, woede of verdriet.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Op identiteitsniveau: Je bent bang, verdrietig, woedend.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Je voelt niets anders dan je eigen emotie.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516216" y="5592028"/>
            <a:ext cx="2290303" cy="12213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Je kunt naar de </a:t>
            </a:r>
            <a:r>
              <a:rPr kumimoji="0" lang="nl-NL" sz="9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2e</a:t>
            </a: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en </a:t>
            </a:r>
            <a:r>
              <a:rPr kumimoji="0" lang="nl-NL" sz="9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3e</a:t>
            </a: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positie switchen.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Je angst, woede of verdriet is gezakt, je kunt andere gedachten en gevoelens toelaten.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Op gedragsniveau: Je hebt die angst, verdriet boosheid, je bent het niet.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373"/>
          <p:cNvSpPr txBox="1">
            <a:spLocks noChangeArrowheads="1"/>
          </p:cNvSpPr>
          <p:nvPr/>
        </p:nvSpPr>
        <p:spPr bwMode="auto">
          <a:xfrm>
            <a:off x="6607888" y="5373216"/>
            <a:ext cx="2140576" cy="1638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nl-NL" sz="1200" b="1" dirty="0">
                <a:solidFill>
                  <a:srgbClr val="0000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Uit de box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8C3FA32E-8E38-447E-95B7-A900A1C3D9F3}"/>
              </a:ext>
            </a:extLst>
          </p:cNvPr>
          <p:cNvSpPr/>
          <p:nvPr/>
        </p:nvSpPr>
        <p:spPr>
          <a:xfrm>
            <a:off x="3295595" y="548680"/>
            <a:ext cx="2991196" cy="3024336"/>
          </a:xfrm>
          <a:prstGeom prst="rightArrow">
            <a:avLst>
              <a:gd name="adj1" fmla="val 50000"/>
              <a:gd name="adj2" fmla="val 2506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Wat je nu al doet: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Tellen tot 10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Een blokje om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Naar de wc gaan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Handen wassen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Een nachtje slapen 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Bidden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Zingen</a:t>
            </a:r>
            <a:endParaRPr lang="nl-NL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03713C41-6A05-448E-AE61-A2C8E7D2F859}"/>
              </a:ext>
            </a:extLst>
          </p:cNvPr>
          <p:cNvSpPr/>
          <p:nvPr/>
        </p:nvSpPr>
        <p:spPr>
          <a:xfrm>
            <a:off x="2915816" y="3650865"/>
            <a:ext cx="3600400" cy="473642"/>
          </a:xfrm>
          <a:prstGeom prst="rightArrow">
            <a:avLst>
              <a:gd name="adj1" fmla="val 50000"/>
              <a:gd name="adj2" fmla="val 93110"/>
            </a:avLst>
          </a:prstGeom>
          <a:solidFill>
            <a:srgbClr val="2B2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Uit de box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DAFA7C82-F78C-4945-8768-49DDD66D3175}"/>
              </a:ext>
            </a:extLst>
          </p:cNvPr>
          <p:cNvSpPr/>
          <p:nvPr/>
        </p:nvSpPr>
        <p:spPr>
          <a:xfrm flipH="1">
            <a:off x="3016160" y="6405329"/>
            <a:ext cx="3248744" cy="473642"/>
          </a:xfrm>
          <a:prstGeom prst="rightArrow">
            <a:avLst>
              <a:gd name="adj1" fmla="val 50000"/>
              <a:gd name="adj2" fmla="val 93110"/>
            </a:avLst>
          </a:prstGeom>
          <a:solidFill>
            <a:srgbClr val="2B2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In de box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0A06D6D-3508-479F-94BE-DFAC930AB39F}"/>
              </a:ext>
            </a:extLst>
          </p:cNvPr>
          <p:cNvSpPr/>
          <p:nvPr/>
        </p:nvSpPr>
        <p:spPr>
          <a:xfrm>
            <a:off x="8853305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29" grpId="0" animBg="1"/>
      <p:bldP spid="1030" grpId="0" uiExpand="1" build="p" animBg="1"/>
      <p:bldP spid="1031" grpId="0" uiExpand="1" build="p" animBg="1"/>
      <p:bldP spid="1032" grpId="0" animBg="1"/>
      <p:bldP spid="4" grpId="0" uiExpand="1" build="p" animBg="1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56F03-952D-5DDC-080F-FB0A2453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 in/uit de box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sz="2700" dirty="0">
                <a:solidFill>
                  <a:srgbClr val="0000FF"/>
                </a:solidFill>
              </a:rPr>
              <a:t>(centraal geleid)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AAA1218-2E15-3A88-082D-1DDADD9F8635}"/>
              </a:ext>
            </a:extLst>
          </p:cNvPr>
          <p:cNvSpPr/>
          <p:nvPr/>
        </p:nvSpPr>
        <p:spPr>
          <a:xfrm>
            <a:off x="1572515" y="4767998"/>
            <a:ext cx="2602632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D5BFCDA-A303-7B96-9033-653DC61E9D59}"/>
              </a:ext>
            </a:extLst>
          </p:cNvPr>
          <p:cNvSpPr/>
          <p:nvPr/>
        </p:nvSpPr>
        <p:spPr>
          <a:xfrm>
            <a:off x="5068022" y="4767998"/>
            <a:ext cx="2602632" cy="792088"/>
          </a:xfrm>
          <a:prstGeom prst="ellipse">
            <a:avLst/>
          </a:prstGeom>
          <a:solidFill>
            <a:srgbClr val="8B7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2E1CC24-24F2-BDA2-BD49-F48F7DF81DF2}"/>
              </a:ext>
            </a:extLst>
          </p:cNvPr>
          <p:cNvSpPr txBox="1"/>
          <p:nvPr/>
        </p:nvSpPr>
        <p:spPr>
          <a:xfrm>
            <a:off x="5994468" y="5713784"/>
            <a:ext cx="1787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uit de box</a:t>
            </a:r>
            <a:endParaRPr lang="nl-NL" sz="28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66E7C99-C00A-5072-3399-35E1C7E9D581}"/>
              </a:ext>
            </a:extLst>
          </p:cNvPr>
          <p:cNvSpPr txBox="1"/>
          <p:nvPr/>
        </p:nvSpPr>
        <p:spPr>
          <a:xfrm>
            <a:off x="2095050" y="5733256"/>
            <a:ext cx="1787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in de box</a:t>
            </a:r>
            <a:endParaRPr lang="nl-NL" sz="2800" b="1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6498BA-E1C6-A408-E19E-B788992F2F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405" y="1988840"/>
            <a:ext cx="2191218" cy="334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25883CB-3D4F-2E41-B896-0D0B9E9B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623" y="1385859"/>
            <a:ext cx="1604972" cy="4022590"/>
          </a:xfrm>
          <a:prstGeom prst="rect">
            <a:avLst/>
          </a:prstGeom>
        </p:spPr>
      </p:pic>
      <p:pic>
        <p:nvPicPr>
          <p:cNvPr id="19" name="Afbeelding 0" descr="indeboxuitdebox.jpg">
            <a:extLst>
              <a:ext uri="{FF2B5EF4-FFF2-40B4-BE49-F238E27FC236}">
                <a16:creationId xmlns:a16="http://schemas.microsoft.com/office/drawing/2014/main" id="{2DA7EFB6-7E2D-EFBB-F1DD-DFEBF6C1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11" y="2648967"/>
            <a:ext cx="1563671" cy="2759482"/>
          </a:xfrm>
          <a:prstGeom prst="rect">
            <a:avLst/>
          </a:prstGeom>
          <a:noFill/>
        </p:spPr>
      </p:pic>
      <p:pic>
        <p:nvPicPr>
          <p:cNvPr id="20" name="Afbeelding 19" descr="out de box.jpg">
            <a:extLst>
              <a:ext uri="{FF2B5EF4-FFF2-40B4-BE49-F238E27FC236}">
                <a16:creationId xmlns:a16="http://schemas.microsoft.com/office/drawing/2014/main" id="{9F9ED623-4089-8F21-0627-A56A59854C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95" y="3195727"/>
            <a:ext cx="13616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79" y="1266607"/>
            <a:ext cx="8413130" cy="51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50825" y="777242"/>
            <a:ext cx="889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Wat gebeurt er met jouw emoties bij het zien en horen van dit verhaal?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71600" y="6334780"/>
            <a:ext cx="647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Hoe zou je deze emotie van jou noemen?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E87EAD3-02D4-4C3A-AE5E-A9957599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11707"/>
            <a:ext cx="9180512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49F502-2942-4CF9-94A2-3C7A746017AA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Prive\websites S en M en AVP\www.JeOngekendeVermogens\afbeeldingen\circleofexcellence2CIMG43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64338"/>
            <a:ext cx="4766131" cy="616530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23528" y="1268760"/>
            <a:ext cx="3113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Ankeren met 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de ‘circle of excellence’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B5A1CEA-F8C2-437C-8F20-08A44906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707"/>
            <a:ext cx="91440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966B6C1-79AE-481E-88B3-8536922824E8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1400175"/>
            <a:ext cx="504825" cy="31687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Intensiteit van je bron</a:t>
            </a:r>
            <a:endParaRPr lang="nl-NL" sz="2800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369599" y="577137"/>
            <a:ext cx="849342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Wat gebeurt er bij het ophalen van een leuke herinnering?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668344" y="4653136"/>
            <a:ext cx="1273175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20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tijd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27584" y="4581128"/>
            <a:ext cx="740092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>
            <a:off x="899592" y="847724"/>
            <a:ext cx="2108" cy="373340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95288" y="5187121"/>
            <a:ext cx="8748712" cy="155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marL="228600" indent="-228600" eaLnBrk="0" hangingPunct="0">
              <a:tabLst>
                <a:tab pos="7938" algn="l"/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Belangrijk:</a:t>
            </a:r>
          </a:p>
          <a:p>
            <a:pPr marL="228600" indent="-228600" eaLnBrk="0" hangingPunct="0">
              <a:tabLst>
                <a:tab pos="7938" algn="l"/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De </a:t>
            </a:r>
            <a:r>
              <a:rPr lang="nl-NL" sz="2400" u="sng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intensiteit</a:t>
            </a:r>
            <a:r>
              <a:rPr lang="nl-NL" sz="24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 van de ervaring.</a:t>
            </a:r>
          </a:p>
          <a:p>
            <a:pPr marL="228600" indent="-228600" eaLnBrk="0" hangingPunct="0">
              <a:tabLst>
                <a:tab pos="7938" algn="l"/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Hoe intenser, hoe sterker je de bron voelt, hoe sterker jouw anker. </a:t>
            </a:r>
          </a:p>
          <a:p>
            <a:pPr marL="228600" indent="-228600" eaLnBrk="0" hangingPunct="0">
              <a:tabLst>
                <a:tab pos="7938" algn="l"/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Zie, hoor, voel, ruik, proef zoals het was! Neem de tijd….</a:t>
            </a:r>
          </a:p>
        </p:txBody>
      </p:sp>
      <p:sp>
        <p:nvSpPr>
          <p:cNvPr id="20" name="PIJL-RECHTS 19"/>
          <p:cNvSpPr/>
          <p:nvPr/>
        </p:nvSpPr>
        <p:spPr>
          <a:xfrm>
            <a:off x="971600" y="4653136"/>
            <a:ext cx="7128792" cy="720080"/>
          </a:xfrm>
          <a:prstGeom prst="rightArrow">
            <a:avLst/>
          </a:prstGeom>
          <a:solidFill>
            <a:srgbClr val="FCA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Je vertelt je verhaal</a:t>
            </a:r>
          </a:p>
        </p:txBody>
      </p:sp>
      <p:pic>
        <p:nvPicPr>
          <p:cNvPr id="25" name="Afbeelding 24" descr="ankeren emot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7"/>
            <a:ext cx="3600400" cy="2448272"/>
          </a:xfrm>
          <a:prstGeom prst="rect">
            <a:avLst/>
          </a:prstGeom>
        </p:spPr>
      </p:pic>
      <p:pic>
        <p:nvPicPr>
          <p:cNvPr id="27" name="Afbeelding 26" descr="ankeren emoti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2857"/>
            <a:ext cx="3456384" cy="2436074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 rot="1956931">
            <a:off x="4853831" y="2362749"/>
            <a:ext cx="3384376" cy="432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</a:tabLst>
            </a:pPr>
            <a:r>
              <a:rPr lang="nl-NL" sz="24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Jouw emotie zakt</a:t>
            </a:r>
            <a:endParaRPr lang="nl-NL" sz="3600" dirty="0">
              <a:solidFill>
                <a:srgbClr val="FF0000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9887698">
            <a:off x="1157403" y="2338939"/>
            <a:ext cx="3384376" cy="432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</a:tabLst>
            </a:pPr>
            <a:r>
              <a:rPr lang="nl-NL" sz="24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Jouw emotie stijgt</a:t>
            </a:r>
            <a:endParaRPr lang="nl-NL" sz="3600" dirty="0">
              <a:solidFill>
                <a:srgbClr val="FF0000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F30B991-06B6-4C06-B991-146BA5FA0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11707"/>
            <a:ext cx="8493422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A n k e r e 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0FAF05C-B705-4DF6-820C-3E299F1155CC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323" grpId="0"/>
      <p:bldP spid="16" grpId="0" animBg="1"/>
      <p:bldP spid="18" grpId="0" animBg="1"/>
      <p:bldP spid="19" grpId="0" animBg="1"/>
      <p:bldP spid="21" grpId="0" build="p"/>
      <p:bldP spid="20" grpId="0" animBg="1"/>
      <p:bldP spid="2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>
            <a:spLocks/>
          </p:cNvSpPr>
          <p:nvPr/>
        </p:nvSpPr>
        <p:spPr bwMode="auto">
          <a:xfrm>
            <a:off x="1196975" y="2225724"/>
            <a:ext cx="7046913" cy="2211388"/>
          </a:xfrm>
          <a:custGeom>
            <a:avLst/>
            <a:gdLst>
              <a:gd name="T0" fmla="*/ 0 w 2700"/>
              <a:gd name="T1" fmla="*/ 2211388 h 1140"/>
              <a:gd name="T2" fmla="*/ 1879177 w 2700"/>
              <a:gd name="T3" fmla="*/ 1513055 h 1140"/>
              <a:gd name="T4" fmla="*/ 2818765 w 2700"/>
              <a:gd name="T5" fmla="*/ 465555 h 1140"/>
              <a:gd name="T6" fmla="*/ 3288559 w 2700"/>
              <a:gd name="T7" fmla="*/ 116389 h 1140"/>
              <a:gd name="T8" fmla="*/ 3758354 w 2700"/>
              <a:gd name="T9" fmla="*/ 116389 h 1140"/>
              <a:gd name="T10" fmla="*/ 4697942 w 2700"/>
              <a:gd name="T11" fmla="*/ 814722 h 1140"/>
              <a:gd name="T12" fmla="*/ 5167736 w 2700"/>
              <a:gd name="T13" fmla="*/ 1163888 h 1140"/>
              <a:gd name="T14" fmla="*/ 6107325 w 2700"/>
              <a:gd name="T15" fmla="*/ 1513055 h 1140"/>
              <a:gd name="T16" fmla="*/ 7046913 w 2700"/>
              <a:gd name="T17" fmla="*/ 2211388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00"/>
              <a:gd name="T28" fmla="*/ 0 h 1140"/>
              <a:gd name="T29" fmla="*/ 2700 w 2700"/>
              <a:gd name="T30" fmla="*/ 1140 h 1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00" h="1140">
                <a:moveTo>
                  <a:pt x="0" y="1140"/>
                </a:moveTo>
                <a:cubicBezTo>
                  <a:pt x="270" y="1035"/>
                  <a:pt x="540" y="930"/>
                  <a:pt x="720" y="780"/>
                </a:cubicBezTo>
                <a:cubicBezTo>
                  <a:pt x="900" y="630"/>
                  <a:pt x="990" y="360"/>
                  <a:pt x="1080" y="240"/>
                </a:cubicBezTo>
                <a:cubicBezTo>
                  <a:pt x="1170" y="120"/>
                  <a:pt x="1200" y="90"/>
                  <a:pt x="1260" y="60"/>
                </a:cubicBezTo>
                <a:cubicBezTo>
                  <a:pt x="1320" y="30"/>
                  <a:pt x="1350" y="0"/>
                  <a:pt x="1440" y="60"/>
                </a:cubicBezTo>
                <a:cubicBezTo>
                  <a:pt x="1530" y="120"/>
                  <a:pt x="1710" y="330"/>
                  <a:pt x="1800" y="420"/>
                </a:cubicBezTo>
                <a:cubicBezTo>
                  <a:pt x="1890" y="510"/>
                  <a:pt x="1890" y="540"/>
                  <a:pt x="1980" y="600"/>
                </a:cubicBezTo>
                <a:cubicBezTo>
                  <a:pt x="2070" y="660"/>
                  <a:pt x="2220" y="690"/>
                  <a:pt x="2340" y="780"/>
                </a:cubicBezTo>
                <a:cubicBezTo>
                  <a:pt x="2460" y="870"/>
                  <a:pt x="2640" y="1080"/>
                  <a:pt x="2700" y="1140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nl-N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50825" y="4849146"/>
            <a:ext cx="8893175" cy="16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76176" bIns="0" anchor="ctr">
            <a:spAutoFit/>
          </a:bodyPr>
          <a:lstStyle/>
          <a:p>
            <a:pPr>
              <a:tabLst>
                <a:tab pos="-73025" algn="l"/>
                <a:tab pos="215900" algn="l"/>
              </a:tabLst>
              <a:defRPr/>
            </a:pPr>
            <a:r>
              <a:rPr lang="nl-NL" sz="2000" b="1" dirty="0" bmk="_Toc318827864">
                <a:solidFill>
                  <a:srgbClr val="FF0000"/>
                </a:solidFill>
                <a:ea typeface="MS Mincho" pitchFamily="49" charset="-128"/>
                <a:cs typeface="Times New Roman" pitchFamily="18" charset="0"/>
              </a:rPr>
              <a:t>De tweede en de derde stappen om te ankeren</a:t>
            </a:r>
            <a:endParaRPr lang="nl-NL" sz="2000" b="1" dirty="0">
              <a:solidFill>
                <a:srgbClr val="FF0000"/>
              </a:solidFill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2. Herinner een levendige positieve ervaring met een waardevolle bron</a:t>
            </a:r>
            <a:endParaRPr lang="nl-NL" sz="1600" dirty="0">
              <a:solidFill>
                <a:srgbClr val="0000FF"/>
              </a:solidFill>
            </a:endParaRPr>
          </a:p>
          <a:p>
            <a:pPr eaLnBrk="0" hangingPunct="0"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3. Stap in de cirkel op het hoogste punt van de emotie (zie grafiek). Stap eruit op het moment dat de emotie afneemt</a:t>
            </a:r>
          </a:p>
          <a:p>
            <a:pPr marL="228600" indent="-228600" eaLnBrk="0" hangingPunct="0">
              <a:tabLst>
                <a:tab pos="-73025" algn="l"/>
                <a:tab pos="215900" algn="l"/>
              </a:tabLst>
              <a:defRPr/>
            </a:pPr>
            <a:r>
              <a:rPr lang="nl-NL" sz="1600" b="1" dirty="0">
                <a:solidFill>
                  <a:srgbClr val="FF0000"/>
                </a:solidFill>
                <a:ea typeface="MS Mincho" pitchFamily="49" charset="-128"/>
                <a:cs typeface="Times New Roman" pitchFamily="18" charset="0"/>
              </a:rPr>
              <a:t>Break state.</a:t>
            </a:r>
            <a:endParaRPr lang="nl-NL" sz="1600" b="1" dirty="0">
              <a:solidFill>
                <a:srgbClr val="FF0000"/>
              </a:solidFill>
            </a:endParaRPr>
          </a:p>
          <a:p>
            <a:pPr marL="228600" indent="-228600" eaLnBrk="0" hangingPunct="0">
              <a:tabLst>
                <a:tab pos="-73025" algn="l"/>
                <a:tab pos="215900" algn="l"/>
              </a:tabLst>
              <a:defRPr/>
            </a:pPr>
            <a:r>
              <a:rPr lang="nl-NL" sz="1600" dirty="0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rPr>
              <a:t>Herhaal dit met verschillende of met dezelfde bronnen met verschillende herinneringen.</a:t>
            </a:r>
            <a:endParaRPr lang="nl-NL" sz="1600" dirty="0">
              <a:solidFill>
                <a:srgbClr val="0000FF"/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413125" y="1755577"/>
            <a:ext cx="1330325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3397250" y="3508424"/>
            <a:ext cx="15875" cy="928688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668838" y="2255887"/>
            <a:ext cx="41275" cy="2174875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3125" y="1777901"/>
            <a:ext cx="0" cy="172085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716016" y="1777901"/>
            <a:ext cx="0" cy="50958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1965226"/>
            <a:ext cx="504825" cy="1381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intensiteit</a:t>
            </a:r>
            <a:endParaRPr lang="nl-NL" sz="2800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09800" y="1614190"/>
            <a:ext cx="1203325" cy="37465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22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start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10162" y="1599902"/>
            <a:ext cx="869950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20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eind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18223" y="1196752"/>
            <a:ext cx="5705" cy="503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76975" y="3933056"/>
            <a:ext cx="1273175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2000" b="1" dirty="0">
                <a:solidFill>
                  <a:srgbClr val="0033CC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tijd</a:t>
            </a:r>
            <a:endParaRPr lang="nl-NL" dirty="0">
              <a:solidFill>
                <a:srgbClr val="0033CC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4351" name="Text Box 5"/>
          <p:cNvSpPr txBox="1">
            <a:spLocks noChangeArrowheads="1"/>
          </p:cNvSpPr>
          <p:nvPr/>
        </p:nvSpPr>
        <p:spPr bwMode="auto">
          <a:xfrm>
            <a:off x="1014922" y="962336"/>
            <a:ext cx="1328737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</a:tabLst>
            </a:pPr>
            <a:r>
              <a:rPr lang="nl-NL" sz="24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Bron</a:t>
            </a:r>
            <a:endParaRPr lang="nl-NL" sz="3600" dirty="0">
              <a:solidFill>
                <a:srgbClr val="FF0000"/>
              </a:solidFill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42963" y="4408537"/>
            <a:ext cx="740092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901700" y="1412776"/>
            <a:ext cx="0" cy="3043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851920" y="764704"/>
            <a:ext cx="3477490" cy="4462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tIns="76176" bIns="0" anchor="ctr">
            <a:spAutoFit/>
          </a:bodyPr>
          <a:lstStyle/>
          <a:p>
            <a:pPr>
              <a:tabLst>
                <a:tab pos="215900" algn="l"/>
                <a:tab pos="449263" algn="l"/>
              </a:tabLst>
            </a:pPr>
            <a:r>
              <a:rPr lang="nl-NL" sz="2400" b="1" dirty="0">
                <a:solidFill>
                  <a:srgbClr val="0033CC"/>
                </a:solidFill>
                <a:ea typeface="MS Mincho" pitchFamily="49" charset="-128"/>
                <a:cs typeface="Times New Roman" pitchFamily="18" charset="0"/>
              </a:rPr>
              <a:t>Het zetten van een anker</a:t>
            </a:r>
            <a:endParaRPr lang="nl-NL" dirty="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76711DFD-36AA-4ADD-9CD6-A6E85086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5874"/>
            <a:ext cx="9143999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2159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NLP-Techniek van Ankeren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2945" grpId="0" build="p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4351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13613</TotalTime>
  <Words>1647</Words>
  <Application>Microsoft Office PowerPoint</Application>
  <PresentationFormat>Diavoorstelling (4:3)</PresentationFormat>
  <Paragraphs>465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Brush Script MT</vt:lpstr>
      <vt:lpstr>Calibri</vt:lpstr>
      <vt:lpstr>Cambria</vt:lpstr>
      <vt:lpstr>Comic Sans MS</vt:lpstr>
      <vt:lpstr>Tahoma</vt:lpstr>
      <vt:lpstr>Times New Roman</vt:lpstr>
      <vt:lpstr>Office-thema</vt:lpstr>
      <vt:lpstr>bij de NLP-basiscursus “Je ongekende vermogens”</vt:lpstr>
      <vt:lpstr>Zonnestraaltjes</vt:lpstr>
      <vt:lpstr>Open Frame</vt:lpstr>
      <vt:lpstr>Hoe kom jij uit de box?</vt:lpstr>
      <vt:lpstr>Oefening in/uit de box (centraal geleid)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kracht van taal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264</cp:revision>
  <dcterms:created xsi:type="dcterms:W3CDTF">2011-10-04T15:00:10Z</dcterms:created>
  <dcterms:modified xsi:type="dcterms:W3CDTF">2023-11-14T09:23:18Z</dcterms:modified>
</cp:coreProperties>
</file>