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8">
  <p:sldMasterIdLst>
    <p:sldMasterId id="2147483648" r:id="rId1"/>
  </p:sldMasterIdLst>
  <p:notesMasterIdLst>
    <p:notesMasterId r:id="rId31"/>
  </p:notesMasterIdLst>
  <p:sldIdLst>
    <p:sldId id="404" r:id="rId2"/>
    <p:sldId id="527" r:id="rId3"/>
    <p:sldId id="528" r:id="rId4"/>
    <p:sldId id="504" r:id="rId5"/>
    <p:sldId id="440" r:id="rId6"/>
    <p:sldId id="439" r:id="rId7"/>
    <p:sldId id="512" r:id="rId8"/>
    <p:sldId id="457" r:id="rId9"/>
    <p:sldId id="530" r:id="rId10"/>
    <p:sldId id="529" r:id="rId11"/>
    <p:sldId id="459" r:id="rId12"/>
    <p:sldId id="470" r:id="rId13"/>
    <p:sldId id="460" r:id="rId14"/>
    <p:sldId id="472" r:id="rId15"/>
    <p:sldId id="473" r:id="rId16"/>
    <p:sldId id="474" r:id="rId17"/>
    <p:sldId id="475" r:id="rId18"/>
    <p:sldId id="520" r:id="rId19"/>
    <p:sldId id="476" r:id="rId20"/>
    <p:sldId id="531" r:id="rId21"/>
    <p:sldId id="521" r:id="rId22"/>
    <p:sldId id="487" r:id="rId23"/>
    <p:sldId id="522" r:id="rId24"/>
    <p:sldId id="523" r:id="rId25"/>
    <p:sldId id="524" r:id="rId26"/>
    <p:sldId id="525" r:id="rId27"/>
    <p:sldId id="526" r:id="rId28"/>
    <p:sldId id="387" r:id="rId29"/>
    <p:sldId id="538" r:id="rId3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B256D"/>
    <a:srgbClr val="2D8CE3"/>
    <a:srgbClr val="E0EDF8"/>
    <a:srgbClr val="034EBD"/>
    <a:srgbClr val="1874FC"/>
    <a:srgbClr val="F4EE00"/>
    <a:srgbClr val="007A00"/>
    <a:srgbClr val="009900"/>
    <a:srgbClr val="FF9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738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3CD04-8BC8-4E4A-A248-A8A7CA586DA2}" type="datetimeFigureOut">
              <a:rPr lang="nl-NL" smtClean="0"/>
              <a:pPr/>
              <a:t>14-11-2023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1F733-FF5E-4945-91B8-D4E05BA47B7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14-11-2023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14-11-2023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14-11-2023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14-11-2023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14-11-2023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14-11-2023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FF794-FF81-466F-9B0C-5A05BC6EFA17}" type="datetimeFigureOut">
              <a:rPr lang="nl-NL" smtClean="0"/>
              <a:pPr/>
              <a:t>14-11-2023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61.png"/><Relationship Id="rId7" Type="http://schemas.openxmlformats.org/officeDocument/2006/relationships/image" Target="../media/image58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3.png"/><Relationship Id="rId5" Type="http://schemas.openxmlformats.org/officeDocument/2006/relationships/image" Target="../media/image56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11" Type="http://schemas.openxmlformats.org/officeDocument/2006/relationships/image" Target="../media/image81.jpeg"/><Relationship Id="rId5" Type="http://schemas.openxmlformats.org/officeDocument/2006/relationships/image" Target="../media/image75.jpeg"/><Relationship Id="rId10" Type="http://schemas.openxmlformats.org/officeDocument/2006/relationships/image" Target="../media/image80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2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11" Type="http://schemas.openxmlformats.org/officeDocument/2006/relationships/image" Target="../media/image81.jpeg"/><Relationship Id="rId5" Type="http://schemas.openxmlformats.org/officeDocument/2006/relationships/image" Target="../media/image74.jpeg"/><Relationship Id="rId10" Type="http://schemas.openxmlformats.org/officeDocument/2006/relationships/image" Target="../media/image80.jpeg"/><Relationship Id="rId4" Type="http://schemas.openxmlformats.org/officeDocument/2006/relationships/image" Target="../media/image76.jpeg"/><Relationship Id="rId9" Type="http://schemas.openxmlformats.org/officeDocument/2006/relationships/image" Target="../media/image7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Afbeelding 0" descr="wereldbol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5976664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2162899" y="332656"/>
            <a:ext cx="4830418" cy="42827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365567"/>
              </a:avLst>
            </a:prstTxWarp>
          </a:bodyPr>
          <a:lstStyle/>
          <a:p>
            <a:pPr algn="ctr" rtl="0"/>
            <a:r>
              <a:rPr lang="nl-NL" sz="6000" kern="10" spc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voor een waardevol model van jouw wereld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6408712"/>
            <a:ext cx="3456384" cy="404664"/>
          </a:xfrm>
        </p:spPr>
        <p:txBody>
          <a:bodyPr>
            <a:noAutofit/>
          </a:bodyPr>
          <a:lstStyle/>
          <a:p>
            <a:r>
              <a:rPr lang="nl-NL" sz="2000" b="1" dirty="0">
                <a:solidFill>
                  <a:schemeClr val="accent2">
                    <a:lumMod val="75000"/>
                  </a:schemeClr>
                </a:solidFill>
              </a:rPr>
              <a:t>Volksuniversiteit Zwolle</a:t>
            </a: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0" y="5733256"/>
            <a:ext cx="9144000" cy="648072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bij de NLP-basiscursus “Je ongekende vermogens”</a:t>
            </a: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4860032" y="6381328"/>
            <a:ext cx="2952328" cy="3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2000" b="1" dirty="0">
                <a:solidFill>
                  <a:srgbClr val="0000FF"/>
                </a:solidFill>
              </a:rPr>
              <a:t>najaar 2023 week 6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 rot="20930206">
            <a:off x="213373" y="1522363"/>
            <a:ext cx="8725828" cy="120253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Welkom</a:t>
            </a:r>
            <a:r>
              <a:rPr kumimoji="0" lang="en-US" sz="6600" b="1" i="1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 </a:t>
            </a:r>
            <a:endParaRPr kumimoji="0" lang="nl-NL" sz="4000" b="1" i="1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3" grpId="0" build="p"/>
      <p:bldP spid="5" grpId="0"/>
      <p:bldP spid="6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B1404E78-6524-4024-A663-AF8D9A05821E}"/>
              </a:ext>
            </a:extLst>
          </p:cNvPr>
          <p:cNvSpPr txBox="1"/>
          <p:nvPr/>
        </p:nvSpPr>
        <p:spPr>
          <a:xfrm>
            <a:off x="1740648" y="0"/>
            <a:ext cx="5662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rgbClr val="0000FF"/>
                </a:solidFill>
              </a:rPr>
              <a:t>Breek met je verslavingen</a:t>
            </a:r>
            <a:endParaRPr lang="nl-NL" b="1" dirty="0">
              <a:solidFill>
                <a:srgbClr val="0000FF"/>
              </a:solidFill>
            </a:endParaRPr>
          </a:p>
        </p:txBody>
      </p:sp>
      <p:grpSp>
        <p:nvGrpSpPr>
          <p:cNvPr id="35" name="Groep 34">
            <a:extLst>
              <a:ext uri="{FF2B5EF4-FFF2-40B4-BE49-F238E27FC236}">
                <a16:creationId xmlns:a16="http://schemas.microsoft.com/office/drawing/2014/main" id="{C618BDD0-D490-4C5E-AB4E-82F00F37A59E}"/>
              </a:ext>
            </a:extLst>
          </p:cNvPr>
          <p:cNvGrpSpPr/>
          <p:nvPr/>
        </p:nvGrpSpPr>
        <p:grpSpPr>
          <a:xfrm>
            <a:off x="3185215" y="2183326"/>
            <a:ext cx="2808312" cy="3391448"/>
            <a:chOff x="3102955" y="2265413"/>
            <a:chExt cx="2808312" cy="3391448"/>
          </a:xfrm>
        </p:grpSpPr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3620D693-C4ED-4E16-9A36-1B9B4BBBD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2955" y="2265413"/>
              <a:ext cx="2808312" cy="2808312"/>
            </a:xfrm>
            <a:prstGeom prst="rect">
              <a:avLst/>
            </a:prstGeom>
          </p:spPr>
        </p:pic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D308DDD3-2530-41ED-BDCF-980A67D44834}"/>
                </a:ext>
              </a:extLst>
            </p:cNvPr>
            <p:cNvSpPr/>
            <p:nvPr/>
          </p:nvSpPr>
          <p:spPr>
            <a:xfrm>
              <a:off x="3319990" y="5072086"/>
              <a:ext cx="250401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nl-NL" sz="32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Gokverslaving</a:t>
              </a:r>
            </a:p>
          </p:txBody>
        </p:sp>
      </p:grpSp>
      <p:grpSp>
        <p:nvGrpSpPr>
          <p:cNvPr id="33" name="Groep 32">
            <a:extLst>
              <a:ext uri="{FF2B5EF4-FFF2-40B4-BE49-F238E27FC236}">
                <a16:creationId xmlns:a16="http://schemas.microsoft.com/office/drawing/2014/main" id="{CB82A721-6488-4F87-BA5A-BBAFC0961AC2}"/>
              </a:ext>
            </a:extLst>
          </p:cNvPr>
          <p:cNvGrpSpPr/>
          <p:nvPr/>
        </p:nvGrpSpPr>
        <p:grpSpPr>
          <a:xfrm>
            <a:off x="-49587" y="520272"/>
            <a:ext cx="5650431" cy="3096343"/>
            <a:chOff x="-49587" y="520272"/>
            <a:chExt cx="5650431" cy="3096343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C6F6C437-27C6-4C5C-84D5-188DA824D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9587" y="520272"/>
              <a:ext cx="3042258" cy="3096343"/>
            </a:xfrm>
            <a:prstGeom prst="rect">
              <a:avLst/>
            </a:prstGeom>
          </p:spPr>
        </p:pic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6D5CF73E-1279-4082-9EEF-FC7D0E247819}"/>
                </a:ext>
              </a:extLst>
            </p:cNvPr>
            <p:cNvSpPr/>
            <p:nvPr/>
          </p:nvSpPr>
          <p:spPr>
            <a:xfrm>
              <a:off x="2771800" y="613820"/>
              <a:ext cx="282904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nl-NL" sz="32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Gameverslaving</a:t>
              </a:r>
            </a:p>
          </p:txBody>
        </p:sp>
      </p:grpSp>
      <p:grpSp>
        <p:nvGrpSpPr>
          <p:cNvPr id="34" name="Groep 33">
            <a:extLst>
              <a:ext uri="{FF2B5EF4-FFF2-40B4-BE49-F238E27FC236}">
                <a16:creationId xmlns:a16="http://schemas.microsoft.com/office/drawing/2014/main" id="{2C24DDBF-05D6-48F0-B72C-A4E3F6FAF060}"/>
              </a:ext>
            </a:extLst>
          </p:cNvPr>
          <p:cNvGrpSpPr/>
          <p:nvPr/>
        </p:nvGrpSpPr>
        <p:grpSpPr>
          <a:xfrm>
            <a:off x="36995" y="3879078"/>
            <a:ext cx="2803544" cy="2945634"/>
            <a:chOff x="36995" y="3879078"/>
            <a:chExt cx="2803544" cy="2945634"/>
          </a:xfrm>
        </p:grpSpPr>
        <p:pic>
          <p:nvPicPr>
            <p:cNvPr id="26" name="Afbeelding 25">
              <a:extLst>
                <a:ext uri="{FF2B5EF4-FFF2-40B4-BE49-F238E27FC236}">
                  <a16:creationId xmlns:a16="http://schemas.microsoft.com/office/drawing/2014/main" id="{B5C40F53-EE8F-4EE7-ADA6-E6B06437C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374" y="4324836"/>
              <a:ext cx="2557165" cy="2499876"/>
            </a:xfrm>
            <a:prstGeom prst="rect">
              <a:avLst/>
            </a:prstGeom>
          </p:spPr>
        </p:pic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9B7D61B0-DA7B-4239-A7B6-6037CD29CFF0}"/>
                </a:ext>
              </a:extLst>
            </p:cNvPr>
            <p:cNvSpPr/>
            <p:nvPr/>
          </p:nvSpPr>
          <p:spPr>
            <a:xfrm>
              <a:off x="36995" y="3879078"/>
              <a:ext cx="237417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nl-NL" sz="32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Eet</a:t>
              </a:r>
              <a:r>
                <a:rPr lang="nl-NL" sz="32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verslaving</a:t>
              </a:r>
            </a:p>
          </p:txBody>
        </p:sp>
      </p:grpSp>
      <p:grpSp>
        <p:nvGrpSpPr>
          <p:cNvPr id="36" name="Groep 35">
            <a:extLst>
              <a:ext uri="{FF2B5EF4-FFF2-40B4-BE49-F238E27FC236}">
                <a16:creationId xmlns:a16="http://schemas.microsoft.com/office/drawing/2014/main" id="{47083DF1-27F7-496C-9698-60BD35A56ABA}"/>
              </a:ext>
            </a:extLst>
          </p:cNvPr>
          <p:cNvGrpSpPr/>
          <p:nvPr/>
        </p:nvGrpSpPr>
        <p:grpSpPr>
          <a:xfrm>
            <a:off x="6072801" y="507078"/>
            <a:ext cx="2965684" cy="3555376"/>
            <a:chOff x="6072801" y="507078"/>
            <a:chExt cx="2965684" cy="3555376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B27A5B1A-8D3D-4F31-A807-26A13854BD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83085" y="1254142"/>
              <a:ext cx="2745116" cy="2808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D22DF665-402B-4858-8A58-3B459DA15522}"/>
                </a:ext>
              </a:extLst>
            </p:cNvPr>
            <p:cNvSpPr/>
            <p:nvPr/>
          </p:nvSpPr>
          <p:spPr>
            <a:xfrm>
              <a:off x="6072801" y="507078"/>
              <a:ext cx="2965684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nl-NL" sz="32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Alcohol en drugs</a:t>
              </a:r>
            </a:p>
            <a:p>
              <a:pPr algn="ctr"/>
              <a:r>
                <a:rPr lang="nl-NL" sz="32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</a:t>
              </a:r>
              <a:r>
                <a:rPr lang="nl-NL" sz="32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erslaving</a:t>
              </a:r>
            </a:p>
          </p:txBody>
        </p:sp>
      </p:grpSp>
      <p:grpSp>
        <p:nvGrpSpPr>
          <p:cNvPr id="37" name="Groep 36">
            <a:extLst>
              <a:ext uri="{FF2B5EF4-FFF2-40B4-BE49-F238E27FC236}">
                <a16:creationId xmlns:a16="http://schemas.microsoft.com/office/drawing/2014/main" id="{2AAEF87A-5AE5-4CFE-8DE2-203DDEDBF44D}"/>
              </a:ext>
            </a:extLst>
          </p:cNvPr>
          <p:cNvGrpSpPr/>
          <p:nvPr/>
        </p:nvGrpSpPr>
        <p:grpSpPr>
          <a:xfrm>
            <a:off x="3923928" y="4032079"/>
            <a:ext cx="5306323" cy="2847311"/>
            <a:chOff x="3923928" y="4032079"/>
            <a:chExt cx="5306323" cy="2847311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E75E0094-5F19-490E-9B42-3520B79696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878" t="7634" b="6870"/>
            <a:stretch>
              <a:fillRect/>
            </a:stretch>
          </p:blipFill>
          <p:spPr bwMode="auto">
            <a:xfrm>
              <a:off x="6516216" y="4032079"/>
              <a:ext cx="2714035" cy="2847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960DEB93-FB3F-4F89-800E-144436CC8E6F}"/>
                </a:ext>
              </a:extLst>
            </p:cNvPr>
            <p:cNvSpPr/>
            <p:nvPr/>
          </p:nvSpPr>
          <p:spPr>
            <a:xfrm>
              <a:off x="3923928" y="5659405"/>
              <a:ext cx="267515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nl-NL" sz="32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Roo</a:t>
              </a:r>
              <a:r>
                <a:rPr lang="nl-NL" sz="32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kverslaving</a:t>
              </a:r>
            </a:p>
          </p:txBody>
        </p:sp>
      </p:grpSp>
      <p:sp>
        <p:nvSpPr>
          <p:cNvPr id="2" name="Rechthoek 1">
            <a:extLst>
              <a:ext uri="{FF2B5EF4-FFF2-40B4-BE49-F238E27FC236}">
                <a16:creationId xmlns:a16="http://schemas.microsoft.com/office/drawing/2014/main" id="{19FC2F3B-564E-08B5-6894-A0CFD93C37A4}"/>
              </a:ext>
            </a:extLst>
          </p:cNvPr>
          <p:cNvSpPr/>
          <p:nvPr/>
        </p:nvSpPr>
        <p:spPr>
          <a:xfrm>
            <a:off x="2715258" y="6393307"/>
            <a:ext cx="42208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2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 is jouw </a:t>
            </a:r>
            <a:r>
              <a:rPr lang="nl-NL" sz="3200" b="1" i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verslaving?</a:t>
            </a:r>
          </a:p>
        </p:txBody>
      </p:sp>
    </p:spTree>
    <p:extLst>
      <p:ext uri="{BB962C8B-B14F-4D97-AF65-F5344CB8AC3E}">
        <p14:creationId xmlns:p14="http://schemas.microsoft.com/office/powerpoint/2010/main" val="74605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start78.nl/start78/frames/fotogal/imag02/bus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2484568"/>
            <a:ext cx="4800533" cy="3600400"/>
          </a:xfrm>
          <a:prstGeom prst="rect">
            <a:avLst/>
          </a:prstGeom>
          <a:noFill/>
        </p:spPr>
      </p:pic>
      <p:pic>
        <p:nvPicPr>
          <p:cNvPr id="20484" name="Picture 4" descr="http://upload.wikimedia.org/wikipedia/commons/8/86/Driver_Dave_Marshall_The_Friendly_Bus_Driv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2091" y="1165663"/>
            <a:ext cx="3726413" cy="4968552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35496" y="188640"/>
            <a:ext cx="4932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dirty="0">
                <a:solidFill>
                  <a:srgbClr val="0000FF"/>
                </a:solidFill>
              </a:rPr>
              <a:t>Oorzaak </a:t>
            </a:r>
            <a:r>
              <a:rPr lang="nl-NL" sz="4800" b="1" dirty="0">
                <a:solidFill>
                  <a:srgbClr val="0000FF"/>
                </a:solidFill>
                <a:sym typeface="Wingdings" pitchFamily="2" charset="2"/>
              </a:rPr>
              <a:t> Gevolg</a:t>
            </a:r>
            <a:endParaRPr lang="nl-NL" sz="4800" b="1" dirty="0">
              <a:solidFill>
                <a:srgbClr val="0000FF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90255" y="6118528"/>
            <a:ext cx="3504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0000FF"/>
                </a:solidFill>
              </a:rPr>
              <a:t>Achter in de bus?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743433" y="6134215"/>
            <a:ext cx="1199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0000FF"/>
                </a:solidFill>
              </a:rPr>
              <a:t>Of ….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417587" y="6202178"/>
            <a:ext cx="3513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0000FF"/>
                </a:solidFill>
              </a:rPr>
              <a:t>Achter het stuur?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6F6879D-9ECC-4530-9E18-F05DDD680418}"/>
              </a:ext>
            </a:extLst>
          </p:cNvPr>
          <p:cNvSpPr/>
          <p:nvPr/>
        </p:nvSpPr>
        <p:spPr>
          <a:xfrm>
            <a:off x="8725279" y="6487873"/>
            <a:ext cx="25519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nl-NL" sz="1200" b="0" cap="none" spc="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9D3693D-1312-CCE7-FA84-C345C516B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75" y="1412776"/>
            <a:ext cx="50110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0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Waar wil je zitten in jouw ‘levensbus’????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94122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Aan de kant van de oorzaak gaan staan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5949280"/>
            <a:ext cx="8229600" cy="748680"/>
          </a:xfrm>
        </p:spPr>
        <p:txBody>
          <a:bodyPr/>
          <a:lstStyle/>
          <a:p>
            <a:pPr>
              <a:buNone/>
            </a:pPr>
            <a:r>
              <a:rPr lang="nl-NL" b="1" i="1" dirty="0">
                <a:solidFill>
                  <a:srgbClr val="0000FF"/>
                </a:solidFill>
              </a:rPr>
              <a:t>Wie is de chauffeur van jouw levensbus?</a:t>
            </a:r>
          </a:p>
        </p:txBody>
      </p:sp>
      <p:pic>
        <p:nvPicPr>
          <p:cNvPr id="5" name="Afbeelding 4" descr="levensb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268759"/>
            <a:ext cx="4267448" cy="446527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95536" y="1268760"/>
            <a:ext cx="3843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Er was eens een buschauffeur ……………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2B84E39-9851-4E22-ACB2-87F2273FF024}"/>
              </a:ext>
            </a:extLst>
          </p:cNvPr>
          <p:cNvSpPr/>
          <p:nvPr/>
        </p:nvSpPr>
        <p:spPr>
          <a:xfrm>
            <a:off x="8725279" y="6487873"/>
            <a:ext cx="25519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nl-NL" sz="1200" b="0" cap="none" spc="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011412"/>
              </p:ext>
            </p:extLst>
          </p:nvPr>
        </p:nvGraphicFramePr>
        <p:xfrm>
          <a:off x="218738" y="2445493"/>
          <a:ext cx="8367454" cy="807530"/>
        </p:xfrm>
        <a:graphic>
          <a:graphicData uri="http://schemas.openxmlformats.org/drawingml/2006/table">
            <a:tbl>
              <a:tblPr/>
              <a:tblGrid>
                <a:gridCol w="1653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5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1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Waar focus je op? </a:t>
                      </a: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Ik ben meestal gericht op 'bereiken'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Ik wil vaak problemen voorkomen, vermijden. </a:t>
                      </a: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1A</a:t>
                      </a:r>
                      <a:endParaRPr lang="nl-NL" sz="24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1B</a:t>
                      </a:r>
                      <a:endParaRPr lang="nl-NL" sz="24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539552" y="116632"/>
            <a:ext cx="6038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rgbClr val="0000FF"/>
                </a:solidFill>
              </a:rPr>
              <a:t>Oorzaak </a:t>
            </a:r>
            <a:r>
              <a:rPr lang="nl-NL" sz="4800" b="1" dirty="0">
                <a:solidFill>
                  <a:srgbClr val="0000FF"/>
                </a:solidFill>
                <a:sym typeface="Wingdings" pitchFamily="2" charset="2"/>
              </a:rPr>
              <a:t> Gevolg test</a:t>
            </a:r>
            <a:endParaRPr lang="nl-NL" sz="4800" b="1" dirty="0">
              <a:solidFill>
                <a:srgbClr val="0000FF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467544" y="1124744"/>
            <a:ext cx="684076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Kruis bij elke vraag één antwoord aan die je het meeste aanspreekt.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8603432" y="2245664"/>
            <a:ext cx="540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>
                <a:solidFill>
                  <a:srgbClr val="FF0000"/>
                </a:solidFill>
              </a:rPr>
              <a:t>1A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8491773" y="3845326"/>
            <a:ext cx="540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>
                <a:solidFill>
                  <a:srgbClr val="FF0000"/>
                </a:solidFill>
              </a:rPr>
              <a:t>2A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8586192" y="5370712"/>
            <a:ext cx="54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>
                <a:solidFill>
                  <a:srgbClr val="FF0000"/>
                </a:solidFill>
              </a:rPr>
              <a:t>3B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8063880" y="212447"/>
            <a:ext cx="1044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Aan de kant </a:t>
            </a:r>
          </a:p>
          <a:p>
            <a:r>
              <a:rPr lang="nl-NL" b="1" dirty="0">
                <a:solidFill>
                  <a:srgbClr val="FF0000"/>
                </a:solidFill>
              </a:rPr>
              <a:t>van de </a:t>
            </a:r>
          </a:p>
          <a:p>
            <a:r>
              <a:rPr lang="nl-NL" b="1" dirty="0">
                <a:solidFill>
                  <a:srgbClr val="FF0000"/>
                </a:solidFill>
              </a:rPr>
              <a:t>oorzaak:</a:t>
            </a:r>
          </a:p>
        </p:txBody>
      </p:sp>
      <p:graphicFrame>
        <p:nvGraphicFramePr>
          <p:cNvPr id="12" name="Tabe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688748"/>
              </p:ext>
            </p:extLst>
          </p:nvPr>
        </p:nvGraphicFramePr>
        <p:xfrm>
          <a:off x="251520" y="3747061"/>
          <a:ext cx="8280920" cy="1228154"/>
        </p:xfrm>
        <a:graphic>
          <a:graphicData uri="http://schemas.openxmlformats.org/drawingml/2006/table">
            <a:tbl>
              <a:tblPr/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70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Waar denk je aan?</a:t>
                      </a: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Ik denk eerst aan de oplossing van een probleem.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Ik denk eerst aan de oorzaak van een probleem.</a:t>
                      </a: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2A</a:t>
                      </a:r>
                      <a:endParaRPr lang="nl-NL" sz="24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2B</a:t>
                      </a:r>
                      <a:endParaRPr lang="nl-NL" sz="24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el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335401"/>
              </p:ext>
            </p:extLst>
          </p:nvPr>
        </p:nvGraphicFramePr>
        <p:xfrm>
          <a:off x="250414" y="5370712"/>
          <a:ext cx="8282026" cy="1228154"/>
        </p:xfrm>
        <a:graphic>
          <a:graphicData uri="http://schemas.openxmlformats.org/drawingml/2006/table">
            <a:tbl>
              <a:tblPr/>
              <a:tblGrid>
                <a:gridCol w="1583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6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4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Tegen of samen?</a:t>
                      </a: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Ik voel de ander tegenover me, ik denk in 'zij, jullie, ieder voor zich'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Ik denk in 'wij en samen',</a:t>
                      </a: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3A</a:t>
                      </a:r>
                      <a:endParaRPr lang="nl-NL" sz="24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4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3B</a:t>
                      </a: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Rechthoek 15">
            <a:extLst>
              <a:ext uri="{FF2B5EF4-FFF2-40B4-BE49-F238E27FC236}">
                <a16:creationId xmlns:a16="http://schemas.microsoft.com/office/drawing/2014/main" id="{AA9F14BA-3110-494C-8E29-9615B6EC50C7}"/>
              </a:ext>
            </a:extLst>
          </p:cNvPr>
          <p:cNvSpPr/>
          <p:nvPr/>
        </p:nvSpPr>
        <p:spPr>
          <a:xfrm>
            <a:off x="8694823" y="6487873"/>
            <a:ext cx="31611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b="0" cap="none" spc="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922D3110-293A-1366-2C57-3600CE1A9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427244"/>
              </p:ext>
            </p:extLst>
          </p:nvPr>
        </p:nvGraphicFramePr>
        <p:xfrm>
          <a:off x="164589" y="1741023"/>
          <a:ext cx="8367454" cy="386906"/>
        </p:xfrm>
        <a:graphic>
          <a:graphicData uri="http://schemas.openxmlformats.org/drawingml/2006/table">
            <a:tbl>
              <a:tblPr/>
              <a:tblGrid>
                <a:gridCol w="7449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Aspect van communicatie </a:t>
                      </a: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Score</a:t>
                      </a: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404A5A4F-A78C-3326-4026-B4DF1C536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974" y="1767095"/>
            <a:ext cx="5761905" cy="3323809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76538" y="10359"/>
            <a:ext cx="714009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</a:pPr>
            <a:r>
              <a:rPr lang="nl-NL" sz="80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Versterkende</a:t>
            </a:r>
            <a:endParaRPr kumimoji="0" lang="nl-NL" sz="8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MS Mincho" pitchFamily="49" charset="-128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8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Overtuigingen</a:t>
            </a:r>
            <a:endParaRPr kumimoji="0" lang="nl-NL" sz="3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Afbeeldingsresultaat voor overtuigingen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1044" y="4193704"/>
            <a:ext cx="3013082" cy="2664296"/>
          </a:xfrm>
          <a:prstGeom prst="rect">
            <a:avLst/>
          </a:prstGeom>
          <a:noFill/>
        </p:spPr>
      </p:pic>
      <p:pic>
        <p:nvPicPr>
          <p:cNvPr id="19460" name="Picture 4" descr="Gerelateerde afbeeld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789040"/>
            <a:ext cx="2808312" cy="2910030"/>
          </a:xfrm>
          <a:prstGeom prst="rect">
            <a:avLst/>
          </a:prstGeom>
          <a:noFill/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5F5E49C1-1BCB-4D59-9675-2C36336DD44E}"/>
              </a:ext>
            </a:extLst>
          </p:cNvPr>
          <p:cNvSpPr/>
          <p:nvPr/>
        </p:nvSpPr>
        <p:spPr>
          <a:xfrm>
            <a:off x="8725279" y="6487873"/>
            <a:ext cx="25519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nl-NL" sz="1200" b="0" cap="none" spc="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2" descr="Afbeeldingsresultaat voor overtuigingen">
            <a:extLst>
              <a:ext uri="{FF2B5EF4-FFF2-40B4-BE49-F238E27FC236}">
                <a16:creationId xmlns:a16="http://schemas.microsoft.com/office/drawing/2014/main" id="{FAF936C8-3177-DF68-89B0-8FCA3E8BC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974" y="4214856"/>
            <a:ext cx="222386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u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9981"/>
            <a:ext cx="9144000" cy="631801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 rot="983856">
            <a:off x="3722119" y="3169455"/>
            <a:ext cx="52908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>
                <a:solidFill>
                  <a:srgbClr val="0000FF"/>
                </a:solidFill>
              </a:rPr>
              <a:t>Muur van zelfontwikkelde </a:t>
            </a:r>
          </a:p>
          <a:p>
            <a:r>
              <a:rPr lang="nl-NL" sz="2800" b="1" i="1" dirty="0">
                <a:solidFill>
                  <a:srgbClr val="0000FF"/>
                </a:solidFill>
              </a:rPr>
              <a:t>   beperkende overtuigingen</a:t>
            </a:r>
          </a:p>
        </p:txBody>
      </p:sp>
      <p:sp>
        <p:nvSpPr>
          <p:cNvPr id="4" name="PIJL-OMHOOG 3"/>
          <p:cNvSpPr/>
          <p:nvPr/>
        </p:nvSpPr>
        <p:spPr>
          <a:xfrm rot="3053441">
            <a:off x="3445213" y="3428305"/>
            <a:ext cx="1481554" cy="1327049"/>
          </a:xfrm>
          <a:prstGeom prst="upArrow">
            <a:avLst>
              <a:gd name="adj1" fmla="val 50000"/>
              <a:gd name="adj2" fmla="val 98150"/>
            </a:avLst>
          </a:prstGeom>
          <a:solidFill>
            <a:srgbClr val="C0E002"/>
          </a:solidFill>
          <a:ln>
            <a:solidFill>
              <a:srgbClr val="C0E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nl-NL" sz="1600" b="1" i="1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 rot="984218">
            <a:off x="337634" y="1473770"/>
            <a:ext cx="9159079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</a:rPr>
              <a:t>Hoeveel belemmerd de muur van zelfontwikkelde beperkende overtuigingen jouw?</a:t>
            </a:r>
          </a:p>
        </p:txBody>
      </p:sp>
      <p:sp>
        <p:nvSpPr>
          <p:cNvPr id="7" name="PIJL-RECHTS 6"/>
          <p:cNvSpPr/>
          <p:nvPr/>
        </p:nvSpPr>
        <p:spPr>
          <a:xfrm rot="1142399">
            <a:off x="5687006" y="4744786"/>
            <a:ext cx="2962381" cy="1152128"/>
          </a:xfrm>
          <a:prstGeom prst="rightArrow">
            <a:avLst>
              <a:gd name="adj1" fmla="val 50000"/>
              <a:gd name="adj2" fmla="val 130683"/>
            </a:avLst>
          </a:prstGeom>
          <a:solidFill>
            <a:srgbClr val="73B6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i="1" dirty="0">
                <a:solidFill>
                  <a:schemeClr val="bg1"/>
                </a:solidFill>
              </a:rPr>
              <a:t>Als je je beperkende overtuigingen houdt</a:t>
            </a:r>
          </a:p>
        </p:txBody>
      </p:sp>
      <p:sp>
        <p:nvSpPr>
          <p:cNvPr id="8" name="PIJL-RECHTS 7"/>
          <p:cNvSpPr/>
          <p:nvPr/>
        </p:nvSpPr>
        <p:spPr>
          <a:xfrm rot="1420218" flipH="1">
            <a:off x="-202072" y="2387587"/>
            <a:ext cx="2586570" cy="1152128"/>
          </a:xfrm>
          <a:prstGeom prst="rightArrow">
            <a:avLst>
              <a:gd name="adj1" fmla="val 50000"/>
              <a:gd name="adj2" fmla="val 71557"/>
            </a:avLst>
          </a:prstGeom>
          <a:solidFill>
            <a:srgbClr val="73B6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nl-NL" b="1" i="1" dirty="0">
                <a:solidFill>
                  <a:schemeClr val="bg1"/>
                </a:solidFill>
              </a:rPr>
              <a:t>Als je je beperkende overtuigingen houdt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A031741-759E-4990-BADA-DA6160CF7A06}"/>
              </a:ext>
            </a:extLst>
          </p:cNvPr>
          <p:cNvSpPr/>
          <p:nvPr/>
        </p:nvSpPr>
        <p:spPr>
          <a:xfrm>
            <a:off x="8725279" y="6487873"/>
            <a:ext cx="25519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nl-NL" sz="1200" b="0" cap="none" spc="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www.kerryhypnotherapy.ie/wp-content/uploads/2011/09/Self-Limiting-Belief-by-Lee-Til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4" y="0"/>
            <a:ext cx="9137636" cy="6858000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 rot="983856">
            <a:off x="5799076" y="3522107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i="1" dirty="0">
                <a:solidFill>
                  <a:srgbClr val="0000FF"/>
                </a:solidFill>
              </a:rPr>
              <a:t>Muur van zelfontwikkelde </a:t>
            </a:r>
          </a:p>
          <a:p>
            <a:r>
              <a:rPr lang="nl-NL" sz="2000" b="1" i="1" dirty="0">
                <a:solidFill>
                  <a:srgbClr val="0000FF"/>
                </a:solidFill>
              </a:rPr>
              <a:t>   beperkende overtuigingen</a:t>
            </a:r>
          </a:p>
        </p:txBody>
      </p:sp>
      <p:sp>
        <p:nvSpPr>
          <p:cNvPr id="7" name="PIJL-OMHOOG 6"/>
          <p:cNvSpPr/>
          <p:nvPr/>
        </p:nvSpPr>
        <p:spPr>
          <a:xfrm rot="3270353">
            <a:off x="4135180" y="-1990479"/>
            <a:ext cx="1481554" cy="10120494"/>
          </a:xfrm>
          <a:prstGeom prst="upArrow">
            <a:avLst/>
          </a:prstGeom>
          <a:solidFill>
            <a:srgbClr val="4BE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nl-NL" sz="2000" b="1" i="1" dirty="0">
                <a:solidFill>
                  <a:schemeClr val="bg1"/>
                </a:solidFill>
              </a:rPr>
              <a:t>Als je jouw beperkende overtuigingen vervangt door versterkende overtuigingen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31792C6-2B15-4EBB-87E5-5A073CE879FA}"/>
              </a:ext>
            </a:extLst>
          </p:cNvPr>
          <p:cNvSpPr/>
          <p:nvPr/>
        </p:nvSpPr>
        <p:spPr>
          <a:xfrm>
            <a:off x="8725279" y="6487873"/>
            <a:ext cx="25519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nl-NL" sz="1200" b="0" cap="none" spc="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fbeeldingsresultaat voor self limiting belief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95"/>
          <a:stretch>
            <a:fillRect/>
          </a:stretch>
        </p:blipFill>
        <p:spPr bwMode="auto">
          <a:xfrm>
            <a:off x="0" y="0"/>
            <a:ext cx="9244136" cy="332656"/>
          </a:xfrm>
          <a:prstGeom prst="rect">
            <a:avLst/>
          </a:prstGeom>
          <a:noFill/>
        </p:spPr>
      </p:pic>
      <p:pic>
        <p:nvPicPr>
          <p:cNvPr id="1026" name="Picture 2" descr="Afbeeldingsresultaat voor self limiting belief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144000" cy="6619308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2915816" y="-45387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Success is possible, when you break free </a:t>
            </a:r>
          </a:p>
          <a:p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from all your Self-Limiting Beliefs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3E402D5-3045-4C67-A6DE-7553B6543046}"/>
              </a:ext>
            </a:extLst>
          </p:cNvPr>
          <p:cNvSpPr txBox="1"/>
          <p:nvPr/>
        </p:nvSpPr>
        <p:spPr>
          <a:xfrm>
            <a:off x="3707904" y="954107"/>
            <a:ext cx="5436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Succes is mogelijk. als je je los breekt van al je Zelf-Beperkende Overtuigingen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hthoek 47">
            <a:extLst>
              <a:ext uri="{FF2B5EF4-FFF2-40B4-BE49-F238E27FC236}">
                <a16:creationId xmlns:a16="http://schemas.microsoft.com/office/drawing/2014/main" id="{FB3700D7-B4F3-4A97-A85D-18B0223528F2}"/>
              </a:ext>
            </a:extLst>
          </p:cNvPr>
          <p:cNvSpPr/>
          <p:nvPr/>
        </p:nvSpPr>
        <p:spPr>
          <a:xfrm>
            <a:off x="5162222" y="2556425"/>
            <a:ext cx="3835667" cy="403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0AB2437-6D50-4EDF-A1DF-4F8350A376E4}"/>
              </a:ext>
            </a:extLst>
          </p:cNvPr>
          <p:cNvSpPr/>
          <p:nvPr/>
        </p:nvSpPr>
        <p:spPr>
          <a:xfrm>
            <a:off x="146111" y="2564904"/>
            <a:ext cx="4847060" cy="40324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643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91215" y="943164"/>
            <a:ext cx="4847060" cy="1384995"/>
          </a:xfrm>
          <a:prstGeom prst="rect">
            <a:avLst/>
          </a:prstGeom>
          <a:solidFill>
            <a:srgbClr val="F6C6C2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643B1A"/>
                </a:solidFill>
              </a:rPr>
              <a:t>Welke beperkende overtuigingen heb je?</a:t>
            </a:r>
          </a:p>
          <a:p>
            <a:endParaRPr lang="nl-NL" sz="2800" dirty="0">
              <a:solidFill>
                <a:srgbClr val="643B1A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483768" y="99055"/>
            <a:ext cx="38079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4800" b="1" dirty="0">
                <a:solidFill>
                  <a:srgbClr val="0000FF"/>
                </a:solidFill>
              </a:rPr>
              <a:t>Overtuigingen</a:t>
            </a:r>
          </a:p>
        </p:txBody>
      </p:sp>
      <p:sp>
        <p:nvSpPr>
          <p:cNvPr id="8" name="PIJL-RECHTS 7"/>
          <p:cNvSpPr/>
          <p:nvPr/>
        </p:nvSpPr>
        <p:spPr>
          <a:xfrm>
            <a:off x="3949919" y="3051166"/>
            <a:ext cx="1564934" cy="2789854"/>
          </a:xfrm>
          <a:prstGeom prst="rightArrow">
            <a:avLst>
              <a:gd name="adj1" fmla="val 50000"/>
              <a:gd name="adj2" fmla="val 62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179512" y="3616187"/>
            <a:ext cx="266429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b="1" dirty="0">
                <a:solidFill>
                  <a:srgbClr val="643B1A"/>
                </a:solidFill>
              </a:rPr>
              <a:t>“Ik heb veel stress”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179512" y="6165304"/>
            <a:ext cx="489654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b="1" dirty="0">
                <a:solidFill>
                  <a:srgbClr val="643B1A"/>
                </a:solidFill>
              </a:rPr>
              <a:t>“Ik lijd onder al mijn trauma’s”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AC67D5DA-A3B3-4C15-81B2-8105E51D92A2}"/>
              </a:ext>
            </a:extLst>
          </p:cNvPr>
          <p:cNvSpPr/>
          <p:nvPr/>
        </p:nvSpPr>
        <p:spPr>
          <a:xfrm>
            <a:off x="8725279" y="6487873"/>
            <a:ext cx="25519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nl-NL" sz="1200" b="0" cap="none" spc="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33699539-2DA6-4B79-B521-A0F4912B5B6A}"/>
              </a:ext>
            </a:extLst>
          </p:cNvPr>
          <p:cNvSpPr txBox="1"/>
          <p:nvPr/>
        </p:nvSpPr>
        <p:spPr>
          <a:xfrm>
            <a:off x="179512" y="3252028"/>
            <a:ext cx="266429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b="1" dirty="0">
                <a:solidFill>
                  <a:srgbClr val="643B1A"/>
                </a:solidFill>
              </a:rPr>
              <a:t>“Ik voel me onzeker”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C5E61B2D-4907-4FBB-9B69-D471C4169E30}"/>
              </a:ext>
            </a:extLst>
          </p:cNvPr>
          <p:cNvSpPr txBox="1"/>
          <p:nvPr/>
        </p:nvSpPr>
        <p:spPr>
          <a:xfrm>
            <a:off x="179512" y="3980346"/>
            <a:ext cx="309634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b="1" dirty="0">
                <a:solidFill>
                  <a:srgbClr val="643B1A"/>
                </a:solidFill>
              </a:rPr>
              <a:t>“Ik heb moeite met nee zeggen”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DA881C1B-FF19-4497-B658-C32110C5B7A1}"/>
              </a:ext>
            </a:extLst>
          </p:cNvPr>
          <p:cNvSpPr txBox="1"/>
          <p:nvPr/>
        </p:nvSpPr>
        <p:spPr>
          <a:xfrm>
            <a:off x="179512" y="4344505"/>
            <a:ext cx="381642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b="1" dirty="0">
                <a:solidFill>
                  <a:srgbClr val="643B1A"/>
                </a:solidFill>
              </a:rPr>
              <a:t>“Ik ben de grip op mijn leven vaak kwijt”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C2D1D438-6C7C-4373-9AF3-CD8579170D91}"/>
              </a:ext>
            </a:extLst>
          </p:cNvPr>
          <p:cNvSpPr txBox="1"/>
          <p:nvPr/>
        </p:nvSpPr>
        <p:spPr>
          <a:xfrm>
            <a:off x="179512" y="4708664"/>
            <a:ext cx="381642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b="1" dirty="0">
                <a:solidFill>
                  <a:srgbClr val="643B1A"/>
                </a:solidFill>
              </a:rPr>
              <a:t>“Ik heb last van sombere gevoelens”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4E72B7D9-0E0D-427D-9145-1ADF58765254}"/>
              </a:ext>
            </a:extLst>
          </p:cNvPr>
          <p:cNvSpPr txBox="1"/>
          <p:nvPr/>
        </p:nvSpPr>
        <p:spPr>
          <a:xfrm>
            <a:off x="179512" y="5072823"/>
            <a:ext cx="39604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b="1" dirty="0">
                <a:solidFill>
                  <a:srgbClr val="643B1A"/>
                </a:solidFill>
              </a:rPr>
              <a:t>“Ik heb last van angst en spanning”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22D3EC85-38D3-460A-A4F8-F6A3F1DA9BCA}"/>
              </a:ext>
            </a:extLst>
          </p:cNvPr>
          <p:cNvSpPr txBox="1"/>
          <p:nvPr/>
        </p:nvSpPr>
        <p:spPr>
          <a:xfrm>
            <a:off x="179512" y="5436982"/>
            <a:ext cx="33843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b="1" dirty="0">
                <a:solidFill>
                  <a:srgbClr val="643B1A"/>
                </a:solidFill>
              </a:rPr>
              <a:t>“Ik heb gebrek aan energie”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50CBA394-B066-4C2B-9D56-9672CC9E782A}"/>
              </a:ext>
            </a:extLst>
          </p:cNvPr>
          <p:cNvSpPr txBox="1"/>
          <p:nvPr/>
        </p:nvSpPr>
        <p:spPr>
          <a:xfrm>
            <a:off x="179512" y="5801141"/>
            <a:ext cx="494931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b="1" dirty="0">
                <a:solidFill>
                  <a:srgbClr val="643B1A"/>
                </a:solidFill>
              </a:rPr>
              <a:t>“Ik ervaar problemen in het contact met anderen”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547BD2C5-7792-43B3-84DA-5F9E305565F6}"/>
              </a:ext>
            </a:extLst>
          </p:cNvPr>
          <p:cNvSpPr txBox="1"/>
          <p:nvPr/>
        </p:nvSpPr>
        <p:spPr>
          <a:xfrm>
            <a:off x="146111" y="2686466"/>
            <a:ext cx="414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643B1A"/>
                </a:solidFill>
              </a:rPr>
              <a:t>Hoe voel jij je? Wat ervaar je?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A4D393E3-F056-4CB9-A97D-C6216D1A9484}"/>
              </a:ext>
            </a:extLst>
          </p:cNvPr>
          <p:cNvSpPr txBox="1"/>
          <p:nvPr/>
        </p:nvSpPr>
        <p:spPr>
          <a:xfrm>
            <a:off x="5545079" y="2666365"/>
            <a:ext cx="2628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Hoe wil je zijn?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A741FD1F-8107-4D8A-8A8E-49EF84EF1A88}"/>
              </a:ext>
            </a:extLst>
          </p:cNvPr>
          <p:cNvSpPr txBox="1"/>
          <p:nvPr/>
        </p:nvSpPr>
        <p:spPr>
          <a:xfrm>
            <a:off x="5527077" y="3252028"/>
            <a:ext cx="266429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b="1" dirty="0">
                <a:solidFill>
                  <a:srgbClr val="0000FF"/>
                </a:solidFill>
              </a:rPr>
              <a:t>Ik ben vol zelfvertrouwen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B3A55B6A-5664-4A7B-89A5-C7EC3A412823}"/>
              </a:ext>
            </a:extLst>
          </p:cNvPr>
          <p:cNvSpPr txBox="1"/>
          <p:nvPr/>
        </p:nvSpPr>
        <p:spPr>
          <a:xfrm>
            <a:off x="5527077" y="3575652"/>
            <a:ext cx="266429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b="1" dirty="0">
                <a:solidFill>
                  <a:srgbClr val="0000FF"/>
                </a:solidFill>
              </a:rPr>
              <a:t>Ik ervaar innerlijke rust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F85185D4-43E3-494B-B9AB-533F06074267}"/>
              </a:ext>
            </a:extLst>
          </p:cNvPr>
          <p:cNvSpPr txBox="1"/>
          <p:nvPr/>
        </p:nvSpPr>
        <p:spPr>
          <a:xfrm>
            <a:off x="5527077" y="3899276"/>
            <a:ext cx="266429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b="1" dirty="0">
                <a:solidFill>
                  <a:srgbClr val="0000FF"/>
                </a:solidFill>
              </a:rPr>
              <a:t>Ik ben assertief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C7BC4089-C2BD-45E2-921C-64DCD1F2B965}"/>
              </a:ext>
            </a:extLst>
          </p:cNvPr>
          <p:cNvSpPr txBox="1"/>
          <p:nvPr/>
        </p:nvSpPr>
        <p:spPr>
          <a:xfrm>
            <a:off x="5527077" y="5841020"/>
            <a:ext cx="337504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b="1" dirty="0">
                <a:solidFill>
                  <a:srgbClr val="0000FF"/>
                </a:solidFill>
              </a:rPr>
              <a:t>Ik  laat pijnlijke herinneringen los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E439C1AC-98E5-44BD-806D-1C42B8EDE675}"/>
              </a:ext>
            </a:extLst>
          </p:cNvPr>
          <p:cNvSpPr txBox="1"/>
          <p:nvPr/>
        </p:nvSpPr>
        <p:spPr>
          <a:xfrm>
            <a:off x="5527077" y="4222900"/>
            <a:ext cx="266429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b="1" dirty="0">
                <a:solidFill>
                  <a:srgbClr val="0000FF"/>
                </a:solidFill>
              </a:rPr>
              <a:t>Ik sta in mijn kracht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E46B6CFB-280E-4995-B870-AC66D92CF18A}"/>
              </a:ext>
            </a:extLst>
          </p:cNvPr>
          <p:cNvSpPr txBox="1"/>
          <p:nvPr/>
        </p:nvSpPr>
        <p:spPr>
          <a:xfrm>
            <a:off x="5527077" y="4546524"/>
            <a:ext cx="266429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b="1" dirty="0">
                <a:solidFill>
                  <a:srgbClr val="0000FF"/>
                </a:solidFill>
              </a:rPr>
              <a:t>Ik voel me stabiel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C5D58546-6258-4916-A97E-865E4162977E}"/>
              </a:ext>
            </a:extLst>
          </p:cNvPr>
          <p:cNvSpPr txBox="1"/>
          <p:nvPr/>
        </p:nvSpPr>
        <p:spPr>
          <a:xfrm>
            <a:off x="5527077" y="4870148"/>
            <a:ext cx="266429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b="1" dirty="0">
                <a:solidFill>
                  <a:srgbClr val="0000FF"/>
                </a:solidFill>
              </a:rPr>
              <a:t>Ik ben zelfverzekerd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7306B252-AFBA-40CC-A568-00E5B2702F16}"/>
              </a:ext>
            </a:extLst>
          </p:cNvPr>
          <p:cNvSpPr txBox="1"/>
          <p:nvPr/>
        </p:nvSpPr>
        <p:spPr>
          <a:xfrm>
            <a:off x="5527077" y="5517396"/>
            <a:ext cx="266429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b="1" dirty="0">
                <a:solidFill>
                  <a:srgbClr val="0000FF"/>
                </a:solidFill>
              </a:rPr>
              <a:t>Ik voel me vitaal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7C0EB909-19C8-4699-83AB-F9C84B21C8D0}"/>
              </a:ext>
            </a:extLst>
          </p:cNvPr>
          <p:cNvSpPr txBox="1"/>
          <p:nvPr/>
        </p:nvSpPr>
        <p:spPr>
          <a:xfrm>
            <a:off x="5527077" y="5193772"/>
            <a:ext cx="36081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b="1" dirty="0">
                <a:solidFill>
                  <a:srgbClr val="0000FF"/>
                </a:solidFill>
              </a:rPr>
              <a:t>Ik voel me ontspannen met anderen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4C1469F5-6DDF-4443-A9C1-3BDFA8713811}"/>
              </a:ext>
            </a:extLst>
          </p:cNvPr>
          <p:cNvSpPr txBox="1"/>
          <p:nvPr/>
        </p:nvSpPr>
        <p:spPr>
          <a:xfrm>
            <a:off x="5527077" y="6164640"/>
            <a:ext cx="266429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b="1" dirty="0">
                <a:solidFill>
                  <a:srgbClr val="0000FF"/>
                </a:solidFill>
              </a:rPr>
              <a:t>Ik ontwikkel mezelf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35CA214-1EC3-411B-9C53-3E2048EE51CF}"/>
              </a:ext>
            </a:extLst>
          </p:cNvPr>
          <p:cNvSpPr/>
          <p:nvPr/>
        </p:nvSpPr>
        <p:spPr>
          <a:xfrm>
            <a:off x="5076055" y="962128"/>
            <a:ext cx="4069169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0000FF"/>
                </a:solidFill>
              </a:rPr>
              <a:t>Welke versterkende overtuigingen zou je willen hebben?</a:t>
            </a:r>
            <a:endParaRPr lang="nl-NL" sz="2800" dirty="0"/>
          </a:p>
        </p:txBody>
      </p:sp>
      <p:pic>
        <p:nvPicPr>
          <p:cNvPr id="49" name="Picture 2" descr="Storytelling, betekenis geven aan identiteit en ambities">
            <a:extLst>
              <a:ext uri="{FF2B5EF4-FFF2-40B4-BE49-F238E27FC236}">
                <a16:creationId xmlns:a16="http://schemas.microsoft.com/office/drawing/2014/main" id="{4DB5E203-FB9A-418F-8244-BD71D0B8E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930052"/>
            <a:ext cx="9180512" cy="5790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" grpId="0" animBg="1"/>
      <p:bldP spid="2" grpId="0" build="p" animBg="1"/>
      <p:bldP spid="8" grpId="0" animBg="1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3528" y="902162"/>
            <a:ext cx="865695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00FF"/>
                </a:solidFill>
              </a:rPr>
              <a:t>Welke beperkende overtuigingen heb je?</a:t>
            </a:r>
          </a:p>
          <a:p>
            <a:r>
              <a:rPr lang="nl-NL" sz="2800" dirty="0">
                <a:solidFill>
                  <a:srgbClr val="0000FF"/>
                </a:solidFill>
              </a:rPr>
              <a:t> (Of je buurman/vrouw?)</a:t>
            </a:r>
          </a:p>
          <a:p>
            <a:r>
              <a:rPr lang="nl-NL" sz="2800" dirty="0">
                <a:solidFill>
                  <a:srgbClr val="0000FF"/>
                </a:solidFill>
              </a:rPr>
              <a:t>Schrijf ze op de </a:t>
            </a:r>
            <a:r>
              <a:rPr lang="nl-NL" sz="2800" dirty="0" err="1">
                <a:solidFill>
                  <a:srgbClr val="0000FF"/>
                </a:solidFill>
              </a:rPr>
              <a:t>flipchart</a:t>
            </a:r>
            <a:r>
              <a:rPr lang="nl-NL" sz="28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47395" y="132721"/>
            <a:ext cx="8609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4400" b="1" dirty="0">
                <a:solidFill>
                  <a:srgbClr val="0000FF"/>
                </a:solidFill>
              </a:rPr>
              <a:t>Oefening beperkende overtuigingen</a:t>
            </a:r>
          </a:p>
        </p:txBody>
      </p:sp>
      <p:pic>
        <p:nvPicPr>
          <p:cNvPr id="18434" name="Picture 2" descr="Afbeeldingsresultaat voor overtuigingen lijs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40000"/>
          </a:blip>
          <a:srcRect/>
          <a:stretch>
            <a:fillRect/>
          </a:stretch>
        </p:blipFill>
        <p:spPr bwMode="auto">
          <a:xfrm>
            <a:off x="251520" y="3429000"/>
            <a:ext cx="4447600" cy="288032"/>
          </a:xfrm>
          <a:prstGeom prst="rect">
            <a:avLst/>
          </a:prstGeom>
          <a:noFill/>
        </p:spPr>
      </p:pic>
      <p:sp>
        <p:nvSpPr>
          <p:cNvPr id="8" name="PIJL-RECHTS 7"/>
          <p:cNvSpPr/>
          <p:nvPr/>
        </p:nvSpPr>
        <p:spPr>
          <a:xfrm>
            <a:off x="4427984" y="2897305"/>
            <a:ext cx="1584176" cy="2952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2" descr="Afbeeldingsresultaat voor overtuigingen lijst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40000"/>
          </a:blip>
          <a:srcRect/>
          <a:stretch>
            <a:fillRect/>
          </a:stretch>
        </p:blipFill>
        <p:spPr bwMode="auto">
          <a:xfrm>
            <a:off x="251520" y="4095074"/>
            <a:ext cx="4447600" cy="216024"/>
          </a:xfrm>
          <a:prstGeom prst="rect">
            <a:avLst/>
          </a:prstGeom>
          <a:noFill/>
        </p:spPr>
      </p:pic>
      <p:pic>
        <p:nvPicPr>
          <p:cNvPr id="11" name="Picture 2" descr="Afbeeldingsresultaat voor overtuigingen lijst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40000"/>
          </a:blip>
          <a:srcRect/>
          <a:stretch>
            <a:fillRect/>
          </a:stretch>
        </p:blipFill>
        <p:spPr bwMode="auto">
          <a:xfrm>
            <a:off x="251520" y="4356103"/>
            <a:ext cx="4447600" cy="360040"/>
          </a:xfrm>
          <a:prstGeom prst="rect">
            <a:avLst/>
          </a:prstGeom>
          <a:noFill/>
        </p:spPr>
      </p:pic>
      <p:pic>
        <p:nvPicPr>
          <p:cNvPr id="12" name="Picture 2" descr="Afbeeldingsresultaat voor overtuigingen lijst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40000"/>
          </a:blip>
          <a:srcRect/>
          <a:stretch>
            <a:fillRect/>
          </a:stretch>
        </p:blipFill>
        <p:spPr bwMode="auto">
          <a:xfrm>
            <a:off x="251520" y="4761148"/>
            <a:ext cx="4447600" cy="288032"/>
          </a:xfrm>
          <a:prstGeom prst="rect">
            <a:avLst/>
          </a:prstGeom>
          <a:noFill/>
        </p:spPr>
      </p:pic>
      <p:pic>
        <p:nvPicPr>
          <p:cNvPr id="13" name="Picture 2" descr="Afbeeldingsresultaat voor overtuigingen lijst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40000"/>
          </a:blip>
          <a:srcRect/>
          <a:stretch>
            <a:fillRect/>
          </a:stretch>
        </p:blipFill>
        <p:spPr bwMode="auto">
          <a:xfrm>
            <a:off x="251520" y="5094185"/>
            <a:ext cx="4447600" cy="360040"/>
          </a:xfrm>
          <a:prstGeom prst="rect">
            <a:avLst/>
          </a:prstGeom>
          <a:noFill/>
        </p:spPr>
      </p:pic>
      <p:pic>
        <p:nvPicPr>
          <p:cNvPr id="14" name="Picture 2" descr="Afbeeldingsresultaat voor overtuigingen lijst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40000"/>
          </a:blip>
          <a:srcRect/>
          <a:stretch>
            <a:fillRect/>
          </a:stretch>
        </p:blipFill>
        <p:spPr bwMode="auto">
          <a:xfrm>
            <a:off x="251520" y="5499230"/>
            <a:ext cx="4447600" cy="288032"/>
          </a:xfrm>
          <a:prstGeom prst="rect">
            <a:avLst/>
          </a:prstGeom>
          <a:noFill/>
        </p:spPr>
      </p:pic>
      <p:pic>
        <p:nvPicPr>
          <p:cNvPr id="15" name="Picture 2" descr="Afbeeldingsresultaat voor overtuigingen lijst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40000"/>
          </a:blip>
          <a:srcRect/>
          <a:stretch>
            <a:fillRect/>
          </a:stretch>
        </p:blipFill>
        <p:spPr bwMode="auto">
          <a:xfrm>
            <a:off x="251520" y="5832267"/>
            <a:ext cx="4447600" cy="288032"/>
          </a:xfrm>
          <a:prstGeom prst="rect">
            <a:avLst/>
          </a:prstGeom>
          <a:noFill/>
        </p:spPr>
      </p:pic>
      <p:sp>
        <p:nvSpPr>
          <p:cNvPr id="26" name="Tekstvak 25"/>
          <p:cNvSpPr txBox="1"/>
          <p:nvPr/>
        </p:nvSpPr>
        <p:spPr>
          <a:xfrm>
            <a:off x="251520" y="3717032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rgbClr val="71431D"/>
                </a:solidFill>
              </a:rPr>
              <a:t>Ik heb veel stress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251520" y="6165304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rgbClr val="71431D"/>
                </a:solidFill>
              </a:rPr>
              <a:t>Ik lijd onder al mijn trauma’s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AC67D5DA-A3B3-4C15-81B2-8105E51D92A2}"/>
              </a:ext>
            </a:extLst>
          </p:cNvPr>
          <p:cNvSpPr/>
          <p:nvPr/>
        </p:nvSpPr>
        <p:spPr>
          <a:xfrm>
            <a:off x="8725279" y="6487873"/>
            <a:ext cx="25519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nl-NL" sz="1200" b="0" cap="none" spc="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43CFE7E-628C-463D-AC01-7F1F65C3695F}"/>
              </a:ext>
            </a:extLst>
          </p:cNvPr>
          <p:cNvSpPr txBox="1"/>
          <p:nvPr/>
        </p:nvSpPr>
        <p:spPr>
          <a:xfrm>
            <a:off x="232590" y="2859613"/>
            <a:ext cx="1895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Bijvoorbeeld: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2FE6D60-D574-4C9D-BB43-46C71C57AB1D}"/>
              </a:ext>
            </a:extLst>
          </p:cNvPr>
          <p:cNvSpPr/>
          <p:nvPr/>
        </p:nvSpPr>
        <p:spPr>
          <a:xfrm>
            <a:off x="6642039" y="2470971"/>
            <a:ext cx="1604927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39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8" grpId="0" animBg="1"/>
      <p:bldP spid="26" grpId="0"/>
      <p:bldP spid="27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2389920" cy="237626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1920" y="620688"/>
            <a:ext cx="4104456" cy="504056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Zonnestraaltjes</a:t>
            </a:r>
            <a:endParaRPr lang="nl-NL" b="1" dirty="0">
              <a:solidFill>
                <a:srgbClr val="0000FF"/>
              </a:solidFill>
            </a:endParaRP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1C655C79-751A-4CCC-ACB5-D7C01F25502C}"/>
              </a:ext>
            </a:extLst>
          </p:cNvPr>
          <p:cNvGrpSpPr/>
          <p:nvPr/>
        </p:nvGrpSpPr>
        <p:grpSpPr>
          <a:xfrm>
            <a:off x="381903" y="1705974"/>
            <a:ext cx="8556459" cy="4198274"/>
            <a:chOff x="381903" y="1705974"/>
            <a:chExt cx="8556459" cy="4198274"/>
          </a:xfrm>
        </p:grpSpPr>
        <p:sp>
          <p:nvSpPr>
            <p:cNvPr id="17" name="PIJL-OMLAAG 16"/>
            <p:cNvSpPr/>
            <p:nvPr/>
          </p:nvSpPr>
          <p:spPr>
            <a:xfrm rot="17995293">
              <a:off x="5283749" y="41342"/>
              <a:ext cx="432048" cy="6877179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PIJL-OMLAAG 13"/>
            <p:cNvSpPr/>
            <p:nvPr/>
          </p:nvSpPr>
          <p:spPr>
            <a:xfrm rot="19973382">
              <a:off x="2100224" y="2492752"/>
              <a:ext cx="432048" cy="3066170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PIJL-OMLAAG 14"/>
            <p:cNvSpPr/>
            <p:nvPr/>
          </p:nvSpPr>
          <p:spPr>
            <a:xfrm>
              <a:off x="381903" y="2636912"/>
              <a:ext cx="432048" cy="2736304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PIJL-OMLAAG 15"/>
            <p:cNvSpPr/>
            <p:nvPr/>
          </p:nvSpPr>
          <p:spPr>
            <a:xfrm rot="19030909">
              <a:off x="3418862" y="1705974"/>
              <a:ext cx="432048" cy="4198274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PIJL-OMLAAG 17"/>
            <p:cNvSpPr/>
            <p:nvPr/>
          </p:nvSpPr>
          <p:spPr>
            <a:xfrm rot="21046863">
              <a:off x="1233540" y="2667473"/>
              <a:ext cx="432048" cy="2699031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PIJL-OMLAAG 26"/>
            <p:cNvSpPr/>
            <p:nvPr/>
          </p:nvSpPr>
          <p:spPr>
            <a:xfrm rot="18367347">
              <a:off x="4402237" y="923041"/>
              <a:ext cx="432048" cy="5415856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PIJL-OMLAAG 28"/>
            <p:cNvSpPr/>
            <p:nvPr/>
          </p:nvSpPr>
          <p:spPr>
            <a:xfrm rot="19567209">
              <a:off x="2696238" y="2217905"/>
              <a:ext cx="432048" cy="3434243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17121" y="2434056"/>
            <a:ext cx="9144000" cy="9762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Focus op een recente gebeurtenis waarin je </a:t>
            </a:r>
            <a:r>
              <a:rPr lang="nl-NL" b="1" u="sng" dirty="0">
                <a:solidFill>
                  <a:srgbClr val="0000FF"/>
                </a:solidFill>
              </a:rPr>
              <a:t>energie, blijheid of geluk </a:t>
            </a:r>
            <a:r>
              <a:rPr lang="nl-NL" dirty="0">
                <a:solidFill>
                  <a:srgbClr val="0000FF"/>
                </a:solidFill>
              </a:rPr>
              <a:t>voelde.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39B223CF-D235-4291-9099-D27829BAF72A}"/>
              </a:ext>
            </a:extLst>
          </p:cNvPr>
          <p:cNvGrpSpPr/>
          <p:nvPr/>
        </p:nvGrpSpPr>
        <p:grpSpPr>
          <a:xfrm>
            <a:off x="-17121" y="5421228"/>
            <a:ext cx="9197633" cy="1450513"/>
            <a:chOff x="-17121" y="5421228"/>
            <a:chExt cx="9197633" cy="1450513"/>
          </a:xfrm>
        </p:grpSpPr>
        <p:pic>
          <p:nvPicPr>
            <p:cNvPr id="22" name="Afbeelding 21" descr="blij2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132239" y="5445224"/>
              <a:ext cx="1581209" cy="1412776"/>
            </a:xfrm>
            <a:prstGeom prst="rect">
              <a:avLst/>
            </a:prstGeom>
          </p:spPr>
        </p:pic>
        <p:pic>
          <p:nvPicPr>
            <p:cNvPr id="23" name="Afbeelding 22" descr="blij-4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31640" y="5422532"/>
              <a:ext cx="1354351" cy="1435468"/>
            </a:xfrm>
            <a:prstGeom prst="rect">
              <a:avLst/>
            </a:prstGeom>
          </p:spPr>
        </p:pic>
        <p:pic>
          <p:nvPicPr>
            <p:cNvPr id="28" name="Afbeelding 27" descr="blij 8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452320" y="5439330"/>
              <a:ext cx="1728192" cy="1418670"/>
            </a:xfrm>
            <a:prstGeom prst="rect">
              <a:avLst/>
            </a:prstGeom>
          </p:spPr>
        </p:pic>
        <p:pic>
          <p:nvPicPr>
            <p:cNvPr id="20" name="Picture 2" descr="~Ruffles And Stuff~: &amp;quot;Field of Flowers&amp;quot; Vase">
              <a:extLst>
                <a:ext uri="{FF2B5EF4-FFF2-40B4-BE49-F238E27FC236}">
                  <a16:creationId xmlns:a16="http://schemas.microsoft.com/office/drawing/2014/main" id="{09D71D79-02BF-4322-AD89-C977F1A046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7121" y="5439330"/>
              <a:ext cx="1330306" cy="1418670"/>
            </a:xfrm>
            <a:prstGeom prst="rect">
              <a:avLst/>
            </a:prstGeom>
            <a:noFill/>
          </p:spPr>
        </p:pic>
        <p:pic>
          <p:nvPicPr>
            <p:cNvPr id="1026" name="Picture 2" descr="Zonnebloem - Wikipedia">
              <a:extLst>
                <a:ext uri="{FF2B5EF4-FFF2-40B4-BE49-F238E27FC236}">
                  <a16:creationId xmlns:a16="http://schemas.microsoft.com/office/drawing/2014/main" id="{4573F8F0-1DA2-4914-AB35-8BED250453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58919" y="5426115"/>
              <a:ext cx="1084930" cy="1431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9A988E90-ED1E-4A94-BEA3-BA5B83542C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62255" y="5439330"/>
              <a:ext cx="1439411" cy="1432411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85353BD3-BCB0-40F9-950A-CC3F63D06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644020" y="5421228"/>
              <a:ext cx="900560" cy="1436772"/>
            </a:xfrm>
            <a:prstGeom prst="rect">
              <a:avLst/>
            </a:prstGeom>
          </p:spPr>
        </p:pic>
      </p:grpSp>
      <p:sp>
        <p:nvSpPr>
          <p:cNvPr id="26" name="Tijdelijke aanduiding voor inhoud 2">
            <a:extLst>
              <a:ext uri="{FF2B5EF4-FFF2-40B4-BE49-F238E27FC236}">
                <a16:creationId xmlns:a16="http://schemas.microsoft.com/office/drawing/2014/main" id="{A3D87686-5BAF-4E33-993A-5251AC16FBF4}"/>
              </a:ext>
            </a:extLst>
          </p:cNvPr>
          <p:cNvSpPr txBox="1">
            <a:spLocks/>
          </p:cNvSpPr>
          <p:nvPr/>
        </p:nvSpPr>
        <p:spPr>
          <a:xfrm>
            <a:off x="-25009" y="3749613"/>
            <a:ext cx="9144000" cy="156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sz="2400" dirty="0">
                <a:solidFill>
                  <a:srgbClr val="0000FF"/>
                </a:solidFill>
              </a:rPr>
              <a:t>Visualisatie.</a:t>
            </a:r>
          </a:p>
          <a:p>
            <a:pPr marL="0" indent="0">
              <a:buFont typeface="Arial" pitchFamily="34" charset="0"/>
              <a:buNone/>
            </a:pPr>
            <a:r>
              <a:rPr lang="nl-NL" sz="2400" dirty="0">
                <a:solidFill>
                  <a:srgbClr val="0000FF"/>
                </a:solidFill>
              </a:rPr>
              <a:t>Deel in de hele groep de titel van jouw ervaring. </a:t>
            </a:r>
          </a:p>
          <a:p>
            <a:pPr marL="0" indent="0">
              <a:buFont typeface="Arial" pitchFamily="34" charset="0"/>
              <a:buNone/>
            </a:pPr>
            <a:r>
              <a:rPr lang="nl-NL" b="1" dirty="0">
                <a:solidFill>
                  <a:srgbClr val="0000FF"/>
                </a:solidFill>
              </a:rPr>
              <a:t>Laat je gevoelens op je gezicht zien.</a:t>
            </a:r>
          </a:p>
        </p:txBody>
      </p:sp>
    </p:spTree>
    <p:extLst>
      <p:ext uri="{BB962C8B-B14F-4D97-AF65-F5344CB8AC3E}">
        <p14:creationId xmlns:p14="http://schemas.microsoft.com/office/powerpoint/2010/main" val="297178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295720" y="655239"/>
            <a:ext cx="68068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4800" b="1" dirty="0">
                <a:solidFill>
                  <a:srgbClr val="0000FF"/>
                </a:solidFill>
              </a:rPr>
              <a:t>Verander je overtuigingen</a:t>
            </a:r>
          </a:p>
        </p:txBody>
      </p:sp>
      <p:pic>
        <p:nvPicPr>
          <p:cNvPr id="18434" name="Picture 2" descr="Afbeeldingsresultaat voor overtuigingen lijs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40000"/>
          </a:blip>
          <a:srcRect/>
          <a:stretch>
            <a:fillRect/>
          </a:stretch>
        </p:blipFill>
        <p:spPr bwMode="auto">
          <a:xfrm>
            <a:off x="251520" y="3429000"/>
            <a:ext cx="4447600" cy="288032"/>
          </a:xfrm>
          <a:prstGeom prst="rect">
            <a:avLst/>
          </a:prstGeom>
          <a:noFill/>
        </p:spPr>
      </p:pic>
      <p:pic>
        <p:nvPicPr>
          <p:cNvPr id="18436" name="Picture 4" descr="Afbeeldingsresultaat voor overtuigingen lijst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40000"/>
          </a:blip>
          <a:srcRect/>
          <a:stretch>
            <a:fillRect/>
          </a:stretch>
        </p:blipFill>
        <p:spPr bwMode="auto">
          <a:xfrm>
            <a:off x="5724128" y="3284984"/>
            <a:ext cx="3312368" cy="360040"/>
          </a:xfrm>
          <a:prstGeom prst="rect">
            <a:avLst/>
          </a:prstGeom>
          <a:noFill/>
        </p:spPr>
      </p:pic>
      <p:sp>
        <p:nvSpPr>
          <p:cNvPr id="8" name="PIJL-RECHTS 7"/>
          <p:cNvSpPr/>
          <p:nvPr/>
        </p:nvSpPr>
        <p:spPr>
          <a:xfrm>
            <a:off x="3707904" y="2636912"/>
            <a:ext cx="1584176" cy="2952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2" descr="Afbeeldingsresultaat voor overtuigingen lijst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40000"/>
          </a:blip>
          <a:srcRect/>
          <a:stretch>
            <a:fillRect/>
          </a:stretch>
        </p:blipFill>
        <p:spPr bwMode="auto">
          <a:xfrm>
            <a:off x="251520" y="4095074"/>
            <a:ext cx="4447600" cy="216024"/>
          </a:xfrm>
          <a:prstGeom prst="rect">
            <a:avLst/>
          </a:prstGeom>
          <a:noFill/>
        </p:spPr>
      </p:pic>
      <p:pic>
        <p:nvPicPr>
          <p:cNvPr id="11" name="Picture 2" descr="Afbeeldingsresultaat voor overtuigingen lijst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40000"/>
          </a:blip>
          <a:srcRect/>
          <a:stretch>
            <a:fillRect/>
          </a:stretch>
        </p:blipFill>
        <p:spPr bwMode="auto">
          <a:xfrm>
            <a:off x="251520" y="4356103"/>
            <a:ext cx="4447600" cy="360040"/>
          </a:xfrm>
          <a:prstGeom prst="rect">
            <a:avLst/>
          </a:prstGeom>
          <a:noFill/>
        </p:spPr>
      </p:pic>
      <p:pic>
        <p:nvPicPr>
          <p:cNvPr id="12" name="Picture 2" descr="Afbeeldingsresultaat voor overtuigingen lijst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40000"/>
          </a:blip>
          <a:srcRect/>
          <a:stretch>
            <a:fillRect/>
          </a:stretch>
        </p:blipFill>
        <p:spPr bwMode="auto">
          <a:xfrm>
            <a:off x="251520" y="4761148"/>
            <a:ext cx="4447600" cy="288032"/>
          </a:xfrm>
          <a:prstGeom prst="rect">
            <a:avLst/>
          </a:prstGeom>
          <a:noFill/>
        </p:spPr>
      </p:pic>
      <p:pic>
        <p:nvPicPr>
          <p:cNvPr id="13" name="Picture 2" descr="Afbeeldingsresultaat voor overtuigingen lijst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40000"/>
          </a:blip>
          <a:srcRect/>
          <a:stretch>
            <a:fillRect/>
          </a:stretch>
        </p:blipFill>
        <p:spPr bwMode="auto">
          <a:xfrm>
            <a:off x="251520" y="5094185"/>
            <a:ext cx="4447600" cy="360040"/>
          </a:xfrm>
          <a:prstGeom prst="rect">
            <a:avLst/>
          </a:prstGeom>
          <a:noFill/>
        </p:spPr>
      </p:pic>
      <p:pic>
        <p:nvPicPr>
          <p:cNvPr id="14" name="Picture 2" descr="Afbeeldingsresultaat voor overtuigingen lijst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40000"/>
          </a:blip>
          <a:srcRect/>
          <a:stretch>
            <a:fillRect/>
          </a:stretch>
        </p:blipFill>
        <p:spPr bwMode="auto">
          <a:xfrm>
            <a:off x="251520" y="5499230"/>
            <a:ext cx="4447600" cy="288032"/>
          </a:xfrm>
          <a:prstGeom prst="rect">
            <a:avLst/>
          </a:prstGeom>
          <a:noFill/>
        </p:spPr>
      </p:pic>
      <p:pic>
        <p:nvPicPr>
          <p:cNvPr id="15" name="Picture 2" descr="Afbeeldingsresultaat voor overtuigingen lijst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40000"/>
          </a:blip>
          <a:srcRect/>
          <a:stretch>
            <a:fillRect/>
          </a:stretch>
        </p:blipFill>
        <p:spPr bwMode="auto">
          <a:xfrm>
            <a:off x="251520" y="5832267"/>
            <a:ext cx="4447600" cy="288032"/>
          </a:xfrm>
          <a:prstGeom prst="rect">
            <a:avLst/>
          </a:prstGeom>
          <a:noFill/>
        </p:spPr>
      </p:pic>
      <p:pic>
        <p:nvPicPr>
          <p:cNvPr id="17" name="Picture 2" descr="Afbeeldingsresultaat voor overtuigingen lijst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5796136" y="6237312"/>
            <a:ext cx="2808312" cy="288032"/>
          </a:xfrm>
          <a:prstGeom prst="rect">
            <a:avLst/>
          </a:prstGeom>
          <a:noFill/>
        </p:spPr>
      </p:pic>
      <p:pic>
        <p:nvPicPr>
          <p:cNvPr id="18" name="Picture 4" descr="Afbeeldingsresultaat voor overtuigingen lijst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40000"/>
          </a:blip>
          <a:srcRect/>
          <a:stretch>
            <a:fillRect/>
          </a:stretch>
        </p:blipFill>
        <p:spPr bwMode="auto">
          <a:xfrm>
            <a:off x="5724128" y="3669027"/>
            <a:ext cx="3312368" cy="288032"/>
          </a:xfrm>
          <a:prstGeom prst="rect">
            <a:avLst/>
          </a:prstGeom>
          <a:noFill/>
        </p:spPr>
      </p:pic>
      <p:pic>
        <p:nvPicPr>
          <p:cNvPr id="19" name="Picture 4" descr="Afbeeldingsresultaat voor overtuigingen lijst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40000"/>
          </a:blip>
          <a:srcRect/>
          <a:stretch>
            <a:fillRect/>
          </a:stretch>
        </p:blipFill>
        <p:spPr bwMode="auto">
          <a:xfrm>
            <a:off x="5724128" y="3981062"/>
            <a:ext cx="3312368" cy="288032"/>
          </a:xfrm>
          <a:prstGeom prst="rect">
            <a:avLst/>
          </a:prstGeom>
          <a:noFill/>
        </p:spPr>
      </p:pic>
      <p:pic>
        <p:nvPicPr>
          <p:cNvPr id="20" name="Picture 4" descr="Afbeeldingsresultaat voor overtuigingen lijst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40000"/>
          </a:blip>
          <a:srcRect/>
          <a:stretch>
            <a:fillRect/>
          </a:stretch>
        </p:blipFill>
        <p:spPr bwMode="auto">
          <a:xfrm>
            <a:off x="5724128" y="4293097"/>
            <a:ext cx="3312368" cy="288032"/>
          </a:xfrm>
          <a:prstGeom prst="rect">
            <a:avLst/>
          </a:prstGeom>
          <a:noFill/>
        </p:spPr>
      </p:pic>
      <p:pic>
        <p:nvPicPr>
          <p:cNvPr id="21" name="Picture 4" descr="Afbeeldingsresultaat voor overtuigingen lijst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40000"/>
          </a:blip>
          <a:srcRect/>
          <a:stretch>
            <a:fillRect/>
          </a:stretch>
        </p:blipFill>
        <p:spPr bwMode="auto">
          <a:xfrm>
            <a:off x="5724128" y="4605132"/>
            <a:ext cx="3312368" cy="360040"/>
          </a:xfrm>
          <a:prstGeom prst="rect">
            <a:avLst/>
          </a:prstGeom>
          <a:noFill/>
        </p:spPr>
      </p:pic>
      <p:pic>
        <p:nvPicPr>
          <p:cNvPr id="22" name="Picture 4" descr="Afbeeldingsresultaat voor overtuigingen lijst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40000"/>
          </a:blip>
          <a:srcRect/>
          <a:stretch>
            <a:fillRect/>
          </a:stretch>
        </p:blipFill>
        <p:spPr bwMode="auto">
          <a:xfrm>
            <a:off x="5724128" y="4989175"/>
            <a:ext cx="3312368" cy="288032"/>
          </a:xfrm>
          <a:prstGeom prst="rect">
            <a:avLst/>
          </a:prstGeom>
          <a:noFill/>
        </p:spPr>
      </p:pic>
      <p:pic>
        <p:nvPicPr>
          <p:cNvPr id="23" name="Picture 4" descr="Afbeeldingsresultaat voor overtuigingen lijst"/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40000"/>
          </a:blip>
          <a:srcRect/>
          <a:stretch>
            <a:fillRect/>
          </a:stretch>
        </p:blipFill>
        <p:spPr bwMode="auto">
          <a:xfrm>
            <a:off x="5724128" y="5301210"/>
            <a:ext cx="3312368" cy="288032"/>
          </a:xfrm>
          <a:prstGeom prst="rect">
            <a:avLst/>
          </a:prstGeom>
          <a:noFill/>
        </p:spPr>
      </p:pic>
      <p:pic>
        <p:nvPicPr>
          <p:cNvPr id="24" name="Picture 4" descr="Afbeeldingsresultaat voor overtuigingen lijst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40000"/>
          </a:blip>
          <a:srcRect/>
          <a:stretch>
            <a:fillRect/>
          </a:stretch>
        </p:blipFill>
        <p:spPr bwMode="auto">
          <a:xfrm>
            <a:off x="5724128" y="5613245"/>
            <a:ext cx="3312368" cy="288032"/>
          </a:xfrm>
          <a:prstGeom prst="rect">
            <a:avLst/>
          </a:prstGeom>
          <a:noFill/>
        </p:spPr>
      </p:pic>
      <p:pic>
        <p:nvPicPr>
          <p:cNvPr id="25" name="Picture 4" descr="Afbeeldingsresultaat voor overtuigingen lijst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40000"/>
          </a:blip>
          <a:srcRect/>
          <a:stretch>
            <a:fillRect/>
          </a:stretch>
        </p:blipFill>
        <p:spPr bwMode="auto">
          <a:xfrm>
            <a:off x="5724128" y="5925280"/>
            <a:ext cx="3312368" cy="288032"/>
          </a:xfrm>
          <a:prstGeom prst="rect">
            <a:avLst/>
          </a:prstGeom>
          <a:noFill/>
        </p:spPr>
      </p:pic>
      <p:sp>
        <p:nvSpPr>
          <p:cNvPr id="26" name="Tekstvak 25"/>
          <p:cNvSpPr txBox="1"/>
          <p:nvPr/>
        </p:nvSpPr>
        <p:spPr>
          <a:xfrm>
            <a:off x="251520" y="3717032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rgbClr val="71431D"/>
                </a:solidFill>
              </a:rPr>
              <a:t>Ik heb veel stress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251520" y="6165304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rgbClr val="71431D"/>
                </a:solidFill>
              </a:rPr>
              <a:t>Ik lijd onder al mijn trauma’s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AC67D5DA-A3B3-4C15-81B2-8105E51D92A2}"/>
              </a:ext>
            </a:extLst>
          </p:cNvPr>
          <p:cNvSpPr/>
          <p:nvPr/>
        </p:nvSpPr>
        <p:spPr>
          <a:xfrm>
            <a:off x="8725279" y="6487873"/>
            <a:ext cx="25519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nl-NL" sz="1200" b="0" cap="none" spc="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73A9EB1-0DE6-4DFE-A18E-80C6DC10E8F9}"/>
              </a:ext>
            </a:extLst>
          </p:cNvPr>
          <p:cNvSpPr txBox="1"/>
          <p:nvPr/>
        </p:nvSpPr>
        <p:spPr>
          <a:xfrm>
            <a:off x="251520" y="2420888"/>
            <a:ext cx="3328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Beperkende overtuiging: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870C13B-7684-4401-A287-C7B684269564}"/>
              </a:ext>
            </a:extLst>
          </p:cNvPr>
          <p:cNvSpPr txBox="1"/>
          <p:nvPr/>
        </p:nvSpPr>
        <p:spPr>
          <a:xfrm>
            <a:off x="5226217" y="2515931"/>
            <a:ext cx="3486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Versterkende overtuiging:</a:t>
            </a:r>
          </a:p>
        </p:txBody>
      </p:sp>
    </p:spTree>
    <p:extLst>
      <p:ext uri="{BB962C8B-B14F-4D97-AF65-F5344CB8AC3E}">
        <p14:creationId xmlns:p14="http://schemas.microsoft.com/office/powerpoint/2010/main" val="83868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74CE0D2A-B1E0-4CFE-8A07-7AC34F3A3F2D}"/>
              </a:ext>
            </a:extLst>
          </p:cNvPr>
          <p:cNvSpPr/>
          <p:nvPr/>
        </p:nvSpPr>
        <p:spPr>
          <a:xfrm>
            <a:off x="0" y="1265858"/>
            <a:ext cx="9144000" cy="23791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0" y="3429000"/>
            <a:ext cx="9144000" cy="1271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9331" name="AutoShape 3"/>
          <p:cNvSpPr>
            <a:spLocks noChangeArrowheads="1"/>
          </p:cNvSpPr>
          <p:nvPr/>
        </p:nvSpPr>
        <p:spPr bwMode="auto">
          <a:xfrm>
            <a:off x="395536" y="3377316"/>
            <a:ext cx="2592288" cy="1566291"/>
          </a:xfrm>
          <a:prstGeom prst="rightArrow">
            <a:avLst>
              <a:gd name="adj1" fmla="val 50000"/>
              <a:gd name="adj2" fmla="val 38889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Calibri" pitchFamily="34" charset="0"/>
                <a:cs typeface="Arial" pitchFamily="34" charset="0"/>
              </a:rPr>
              <a:t>Die nieuwe baas zal me wel slecht vinden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2" name="AutoShape 4"/>
          <p:cNvSpPr>
            <a:spLocks noChangeArrowheads="1"/>
          </p:cNvSpPr>
          <p:nvPr/>
        </p:nvSpPr>
        <p:spPr bwMode="auto">
          <a:xfrm>
            <a:off x="3108656" y="3377317"/>
            <a:ext cx="2872176" cy="1566291"/>
          </a:xfrm>
          <a:prstGeom prst="rightArrow">
            <a:avLst>
              <a:gd name="adj1" fmla="val 50000"/>
              <a:gd name="adj2" fmla="val 36805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Ik wil me goed voelen onafhankelijk van mijn baas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3" name="AutoShape 5"/>
          <p:cNvSpPr>
            <a:spLocks noChangeArrowheads="1"/>
          </p:cNvSpPr>
          <p:nvPr/>
        </p:nvSpPr>
        <p:spPr bwMode="auto">
          <a:xfrm>
            <a:off x="6228184" y="3356992"/>
            <a:ext cx="2915816" cy="1584176"/>
          </a:xfrm>
          <a:prstGeom prst="rightArrow">
            <a:avLst>
              <a:gd name="adj1" fmla="val 50000"/>
              <a:gd name="adj2" fmla="val 425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Ik bepaal zelf hoe ik me voel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5" name="AutoShape 7"/>
          <p:cNvSpPr>
            <a:spLocks noChangeArrowheads="1"/>
          </p:cNvSpPr>
          <p:nvPr/>
        </p:nvSpPr>
        <p:spPr bwMode="auto">
          <a:xfrm>
            <a:off x="395536" y="1337866"/>
            <a:ext cx="2713120" cy="2258571"/>
          </a:xfrm>
          <a:prstGeom prst="rightArrow">
            <a:avLst>
              <a:gd name="adj1" fmla="val 50000"/>
              <a:gd name="adj2" fmla="val 38889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Calibri" pitchFamily="34" charset="0"/>
                <a:cs typeface="Arial" pitchFamily="34" charset="0"/>
              </a:rPr>
              <a:t>Negatieve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nl-NL" sz="2000" b="1" dirty="0">
                <a:solidFill>
                  <a:srgbClr val="CC0000"/>
                </a:solidFill>
                <a:latin typeface="Calibri" pitchFamily="34" charset="0"/>
                <a:cs typeface="Arial" pitchFamily="34" charset="0"/>
              </a:rPr>
              <a:t>v</a:t>
            </a:r>
            <a:r>
              <a:rPr kumimoji="0" lang="nl-NL" sz="2000" b="1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Calibri" pitchFamily="34" charset="0"/>
                <a:cs typeface="Arial" pitchFamily="34" charset="0"/>
              </a:rPr>
              <a:t>erzwakkende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nl-NL" sz="2000" b="1" dirty="0">
                <a:solidFill>
                  <a:srgbClr val="CC0000"/>
                </a:solidFill>
                <a:latin typeface="Calibri" pitchFamily="34" charset="0"/>
                <a:cs typeface="Arial" pitchFamily="34" charset="0"/>
              </a:rPr>
              <a:t>g</a:t>
            </a:r>
            <a:r>
              <a:rPr kumimoji="0" lang="nl-NL" sz="2000" b="1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Calibri" pitchFamily="34" charset="0"/>
                <a:cs typeface="Arial" pitchFamily="34" charset="0"/>
              </a:rPr>
              <a:t>edachte</a:t>
            </a:r>
            <a:endParaRPr kumimoji="0" lang="nl-NL" sz="3600" b="1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6" name="AutoShape 8"/>
          <p:cNvSpPr>
            <a:spLocks noChangeArrowheads="1"/>
          </p:cNvSpPr>
          <p:nvPr/>
        </p:nvSpPr>
        <p:spPr bwMode="auto">
          <a:xfrm>
            <a:off x="3275856" y="1275150"/>
            <a:ext cx="2759490" cy="2314710"/>
          </a:xfrm>
          <a:prstGeom prst="rightArrow">
            <a:avLst>
              <a:gd name="adj1" fmla="val 50000"/>
              <a:gd name="adj2" fmla="val 38889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Wat wil ik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 specifiek wel?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(klein, dicht bij)</a:t>
            </a:r>
            <a:endParaRPr kumimoji="0" lang="nl-NL" sz="3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7" name="AutoShape 9"/>
          <p:cNvSpPr>
            <a:spLocks noChangeArrowheads="1"/>
          </p:cNvSpPr>
          <p:nvPr/>
        </p:nvSpPr>
        <p:spPr bwMode="auto">
          <a:xfrm>
            <a:off x="6228184" y="1268760"/>
            <a:ext cx="2752294" cy="2327677"/>
          </a:xfrm>
          <a:prstGeom prst="rightArrow">
            <a:avLst>
              <a:gd name="adj1" fmla="val 50000"/>
              <a:gd name="adj2" fmla="val 47222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Versterkende overtuiging, die je graag zou willen hebben</a:t>
            </a:r>
            <a:endParaRPr kumimoji="0" lang="nl-NL" sz="3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971600" y="52172"/>
            <a:ext cx="6336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00FF"/>
                </a:solidFill>
              </a:rPr>
              <a:t>Van verzwakkende gedachte </a:t>
            </a:r>
          </a:p>
          <a:p>
            <a:r>
              <a:rPr lang="nl-NL" sz="3200" b="1" dirty="0">
                <a:solidFill>
                  <a:srgbClr val="0000FF"/>
                </a:solidFill>
              </a:rPr>
              <a:t>naar versterkende overtuiging.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3904" y="363021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Voorbeeld: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4E60F50F-FED8-4343-8E6F-1599E30F2940}"/>
              </a:ext>
            </a:extLst>
          </p:cNvPr>
          <p:cNvSpPr/>
          <p:nvPr/>
        </p:nvSpPr>
        <p:spPr>
          <a:xfrm>
            <a:off x="8725280" y="6487873"/>
            <a:ext cx="25519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b="0" cap="none" spc="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id="{A6D397FF-84D2-1613-0F28-3128690F5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792" y="5057823"/>
            <a:ext cx="2592288" cy="1566291"/>
          </a:xfrm>
          <a:prstGeom prst="rightArrow">
            <a:avLst>
              <a:gd name="adj1" fmla="val 50000"/>
              <a:gd name="adj2" fmla="val 38889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600" b="1" dirty="0">
                <a:solidFill>
                  <a:srgbClr val="CC0000"/>
                </a:solidFill>
                <a:latin typeface="Calibri" pitchFamily="34" charset="0"/>
                <a:cs typeface="Arial" pitchFamily="34" charset="0"/>
              </a:rPr>
              <a:t>………</a:t>
            </a:r>
            <a:endParaRPr kumimoji="0" lang="nl-NL" sz="1600" b="1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D285D3D9-53E4-329A-4E26-29B5ECD55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912" y="5057824"/>
            <a:ext cx="2872176" cy="1566291"/>
          </a:xfrm>
          <a:prstGeom prst="rightArrow">
            <a:avLst>
              <a:gd name="adj1" fmla="val 50000"/>
              <a:gd name="adj2" fmla="val 36805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……</a:t>
            </a:r>
          </a:p>
        </p:txBody>
      </p:sp>
      <p:sp>
        <p:nvSpPr>
          <p:cNvPr id="4" name="AutoShape 5">
            <a:extLst>
              <a:ext uri="{FF2B5EF4-FFF2-40B4-BE49-F238E27FC236}">
                <a16:creationId xmlns:a16="http://schemas.microsoft.com/office/drawing/2014/main" id="{EE037715-3923-A61A-8302-FB54CEF94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5440" y="5037499"/>
            <a:ext cx="2915816" cy="1584176"/>
          </a:xfrm>
          <a:prstGeom prst="rightArrow">
            <a:avLst>
              <a:gd name="adj1" fmla="val 50000"/>
              <a:gd name="adj2" fmla="val 425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6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……..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A7B0862-F3BF-E1DB-BB2A-874E46A22225}"/>
              </a:ext>
            </a:extLst>
          </p:cNvPr>
          <p:cNvSpPr txBox="1"/>
          <p:nvPr/>
        </p:nvSpPr>
        <p:spPr>
          <a:xfrm>
            <a:off x="51160" y="4950682"/>
            <a:ext cx="283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Eigen oefening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99331" grpId="0" animBg="1"/>
      <p:bldP spid="99332" grpId="0" animBg="1"/>
      <p:bldP spid="99333" grpId="0" animBg="1"/>
      <p:bldP spid="99335" grpId="0" animBg="1"/>
      <p:bldP spid="99336" grpId="0" animBg="1"/>
      <p:bldP spid="99337" grpId="0" animBg="1"/>
      <p:bldP spid="9" grpId="0"/>
      <p:bldP spid="2" grpId="0" animBg="1"/>
      <p:bldP spid="3" grpId="0" animBg="1"/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86300" cy="680085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320480" cy="1143000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Een boom van een overtuiging maken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16016" y="1628800"/>
            <a:ext cx="4176464" cy="1008112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nl-NL" sz="2000" dirty="0">
                <a:solidFill>
                  <a:srgbClr val="0000FF"/>
                </a:solidFill>
              </a:rPr>
              <a:t>Neem de tekening van de grote boom in je handboek met duidelijke wortels, stam en takken</a:t>
            </a:r>
          </a:p>
        </p:txBody>
      </p:sp>
      <p:sp>
        <p:nvSpPr>
          <p:cNvPr id="5" name="Vrije vorm 4"/>
          <p:cNvSpPr/>
          <p:nvPr/>
        </p:nvSpPr>
        <p:spPr>
          <a:xfrm>
            <a:off x="179512" y="5695950"/>
            <a:ext cx="1411163" cy="829394"/>
          </a:xfrm>
          <a:custGeom>
            <a:avLst/>
            <a:gdLst>
              <a:gd name="connsiteX0" fmla="*/ 1243785 w 1243785"/>
              <a:gd name="connsiteY0" fmla="*/ 0 h 717387"/>
              <a:gd name="connsiteX1" fmla="*/ 1234260 w 1243785"/>
              <a:gd name="connsiteY1" fmla="*/ 28575 h 717387"/>
              <a:gd name="connsiteX2" fmla="*/ 1205685 w 1243785"/>
              <a:gd name="connsiteY2" fmla="*/ 47625 h 717387"/>
              <a:gd name="connsiteX3" fmla="*/ 1186635 w 1243785"/>
              <a:gd name="connsiteY3" fmla="*/ 76200 h 717387"/>
              <a:gd name="connsiteX4" fmla="*/ 1177110 w 1243785"/>
              <a:gd name="connsiteY4" fmla="*/ 114300 h 717387"/>
              <a:gd name="connsiteX5" fmla="*/ 1148535 w 1243785"/>
              <a:gd name="connsiteY5" fmla="*/ 133350 h 717387"/>
              <a:gd name="connsiteX6" fmla="*/ 1129485 w 1243785"/>
              <a:gd name="connsiteY6" fmla="*/ 161925 h 717387"/>
              <a:gd name="connsiteX7" fmla="*/ 1100910 w 1243785"/>
              <a:gd name="connsiteY7" fmla="*/ 190500 h 717387"/>
              <a:gd name="connsiteX8" fmla="*/ 1062810 w 1243785"/>
              <a:gd name="connsiteY8" fmla="*/ 247650 h 717387"/>
              <a:gd name="connsiteX9" fmla="*/ 1053285 w 1243785"/>
              <a:gd name="connsiteY9" fmla="*/ 276225 h 717387"/>
              <a:gd name="connsiteX10" fmla="*/ 1015185 w 1243785"/>
              <a:gd name="connsiteY10" fmla="*/ 333375 h 717387"/>
              <a:gd name="connsiteX11" fmla="*/ 996135 w 1243785"/>
              <a:gd name="connsiteY11" fmla="*/ 390525 h 717387"/>
              <a:gd name="connsiteX12" fmla="*/ 910410 w 1243785"/>
              <a:gd name="connsiteY12" fmla="*/ 466725 h 717387"/>
              <a:gd name="connsiteX13" fmla="*/ 872310 w 1243785"/>
              <a:gd name="connsiteY13" fmla="*/ 523875 h 717387"/>
              <a:gd name="connsiteX14" fmla="*/ 843735 w 1243785"/>
              <a:gd name="connsiteY14" fmla="*/ 533400 h 717387"/>
              <a:gd name="connsiteX15" fmla="*/ 786585 w 1243785"/>
              <a:gd name="connsiteY15" fmla="*/ 571500 h 717387"/>
              <a:gd name="connsiteX16" fmla="*/ 691335 w 1243785"/>
              <a:gd name="connsiteY16" fmla="*/ 600075 h 717387"/>
              <a:gd name="connsiteX17" fmla="*/ 634185 w 1243785"/>
              <a:gd name="connsiteY17" fmla="*/ 609600 h 717387"/>
              <a:gd name="connsiteX18" fmla="*/ 577035 w 1243785"/>
              <a:gd name="connsiteY18" fmla="*/ 628650 h 717387"/>
              <a:gd name="connsiteX19" fmla="*/ 491310 w 1243785"/>
              <a:gd name="connsiteY19" fmla="*/ 647700 h 717387"/>
              <a:gd name="connsiteX20" fmla="*/ 434160 w 1243785"/>
              <a:gd name="connsiteY20" fmla="*/ 666750 h 717387"/>
              <a:gd name="connsiteX21" fmla="*/ 348435 w 1243785"/>
              <a:gd name="connsiteY21" fmla="*/ 676275 h 717387"/>
              <a:gd name="connsiteX22" fmla="*/ 272235 w 1243785"/>
              <a:gd name="connsiteY22" fmla="*/ 685800 h 717387"/>
              <a:gd name="connsiteX23" fmla="*/ 129360 w 1243785"/>
              <a:gd name="connsiteY23" fmla="*/ 695325 h 717387"/>
              <a:gd name="connsiteX24" fmla="*/ 62685 w 1243785"/>
              <a:gd name="connsiteY24" fmla="*/ 704850 h 717387"/>
              <a:gd name="connsiteX25" fmla="*/ 5535 w 1243785"/>
              <a:gd name="connsiteY25" fmla="*/ 714375 h 7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43785" h="717387">
                <a:moveTo>
                  <a:pt x="1243785" y="0"/>
                </a:moveTo>
                <a:cubicBezTo>
                  <a:pt x="1240610" y="9525"/>
                  <a:pt x="1240532" y="20735"/>
                  <a:pt x="1234260" y="28575"/>
                </a:cubicBezTo>
                <a:cubicBezTo>
                  <a:pt x="1227109" y="37514"/>
                  <a:pt x="1213780" y="39530"/>
                  <a:pt x="1205685" y="47625"/>
                </a:cubicBezTo>
                <a:cubicBezTo>
                  <a:pt x="1197590" y="55720"/>
                  <a:pt x="1192985" y="66675"/>
                  <a:pt x="1186635" y="76200"/>
                </a:cubicBezTo>
                <a:cubicBezTo>
                  <a:pt x="1183460" y="88900"/>
                  <a:pt x="1184372" y="103408"/>
                  <a:pt x="1177110" y="114300"/>
                </a:cubicBezTo>
                <a:cubicBezTo>
                  <a:pt x="1170760" y="123825"/>
                  <a:pt x="1156630" y="125255"/>
                  <a:pt x="1148535" y="133350"/>
                </a:cubicBezTo>
                <a:cubicBezTo>
                  <a:pt x="1140440" y="141445"/>
                  <a:pt x="1136814" y="153131"/>
                  <a:pt x="1129485" y="161925"/>
                </a:cubicBezTo>
                <a:cubicBezTo>
                  <a:pt x="1120861" y="172273"/>
                  <a:pt x="1109180" y="179867"/>
                  <a:pt x="1100910" y="190500"/>
                </a:cubicBezTo>
                <a:cubicBezTo>
                  <a:pt x="1086854" y="208572"/>
                  <a:pt x="1070050" y="225930"/>
                  <a:pt x="1062810" y="247650"/>
                </a:cubicBezTo>
                <a:cubicBezTo>
                  <a:pt x="1059635" y="257175"/>
                  <a:pt x="1058161" y="267448"/>
                  <a:pt x="1053285" y="276225"/>
                </a:cubicBezTo>
                <a:cubicBezTo>
                  <a:pt x="1042166" y="296239"/>
                  <a:pt x="1022425" y="311655"/>
                  <a:pt x="1015185" y="333375"/>
                </a:cubicBezTo>
                <a:cubicBezTo>
                  <a:pt x="1008835" y="352425"/>
                  <a:pt x="1010334" y="376326"/>
                  <a:pt x="996135" y="390525"/>
                </a:cubicBezTo>
                <a:cubicBezTo>
                  <a:pt x="930890" y="455770"/>
                  <a:pt x="961401" y="432731"/>
                  <a:pt x="910410" y="466725"/>
                </a:cubicBezTo>
                <a:cubicBezTo>
                  <a:pt x="897710" y="485775"/>
                  <a:pt x="894030" y="516635"/>
                  <a:pt x="872310" y="523875"/>
                </a:cubicBezTo>
                <a:cubicBezTo>
                  <a:pt x="862785" y="527050"/>
                  <a:pt x="852512" y="528524"/>
                  <a:pt x="843735" y="533400"/>
                </a:cubicBezTo>
                <a:cubicBezTo>
                  <a:pt x="823721" y="544519"/>
                  <a:pt x="808305" y="564260"/>
                  <a:pt x="786585" y="571500"/>
                </a:cubicBezTo>
                <a:cubicBezTo>
                  <a:pt x="750138" y="583649"/>
                  <a:pt x="727323" y="592877"/>
                  <a:pt x="691335" y="600075"/>
                </a:cubicBezTo>
                <a:cubicBezTo>
                  <a:pt x="672397" y="603863"/>
                  <a:pt x="652921" y="604916"/>
                  <a:pt x="634185" y="609600"/>
                </a:cubicBezTo>
                <a:cubicBezTo>
                  <a:pt x="614704" y="614470"/>
                  <a:pt x="596726" y="624712"/>
                  <a:pt x="577035" y="628650"/>
                </a:cubicBezTo>
                <a:cubicBezTo>
                  <a:pt x="549844" y="634088"/>
                  <a:pt x="518213" y="639629"/>
                  <a:pt x="491310" y="647700"/>
                </a:cubicBezTo>
                <a:cubicBezTo>
                  <a:pt x="472076" y="653470"/>
                  <a:pt x="454118" y="664532"/>
                  <a:pt x="434160" y="666750"/>
                </a:cubicBezTo>
                <a:lnTo>
                  <a:pt x="348435" y="676275"/>
                </a:lnTo>
                <a:cubicBezTo>
                  <a:pt x="323013" y="679266"/>
                  <a:pt x="297736" y="683582"/>
                  <a:pt x="272235" y="685800"/>
                </a:cubicBezTo>
                <a:cubicBezTo>
                  <a:pt x="224684" y="689935"/>
                  <a:pt x="176985" y="692150"/>
                  <a:pt x="129360" y="695325"/>
                </a:cubicBezTo>
                <a:cubicBezTo>
                  <a:pt x="107135" y="698500"/>
                  <a:pt x="84700" y="700447"/>
                  <a:pt x="62685" y="704850"/>
                </a:cubicBezTo>
                <a:cubicBezTo>
                  <a:pt x="0" y="717387"/>
                  <a:pt x="67938" y="714375"/>
                  <a:pt x="5535" y="714375"/>
                </a:cubicBezTo>
              </a:path>
            </a:pathLst>
          </a:cu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Vrije vorm 5"/>
          <p:cNvSpPr/>
          <p:nvPr/>
        </p:nvSpPr>
        <p:spPr>
          <a:xfrm flipH="1">
            <a:off x="2411759" y="5805264"/>
            <a:ext cx="1872207" cy="576064"/>
          </a:xfrm>
          <a:custGeom>
            <a:avLst/>
            <a:gdLst>
              <a:gd name="connsiteX0" fmla="*/ 1243785 w 1243785"/>
              <a:gd name="connsiteY0" fmla="*/ 0 h 717387"/>
              <a:gd name="connsiteX1" fmla="*/ 1234260 w 1243785"/>
              <a:gd name="connsiteY1" fmla="*/ 28575 h 717387"/>
              <a:gd name="connsiteX2" fmla="*/ 1205685 w 1243785"/>
              <a:gd name="connsiteY2" fmla="*/ 47625 h 717387"/>
              <a:gd name="connsiteX3" fmla="*/ 1186635 w 1243785"/>
              <a:gd name="connsiteY3" fmla="*/ 76200 h 717387"/>
              <a:gd name="connsiteX4" fmla="*/ 1177110 w 1243785"/>
              <a:gd name="connsiteY4" fmla="*/ 114300 h 717387"/>
              <a:gd name="connsiteX5" fmla="*/ 1148535 w 1243785"/>
              <a:gd name="connsiteY5" fmla="*/ 133350 h 717387"/>
              <a:gd name="connsiteX6" fmla="*/ 1129485 w 1243785"/>
              <a:gd name="connsiteY6" fmla="*/ 161925 h 717387"/>
              <a:gd name="connsiteX7" fmla="*/ 1100910 w 1243785"/>
              <a:gd name="connsiteY7" fmla="*/ 190500 h 717387"/>
              <a:gd name="connsiteX8" fmla="*/ 1062810 w 1243785"/>
              <a:gd name="connsiteY8" fmla="*/ 247650 h 717387"/>
              <a:gd name="connsiteX9" fmla="*/ 1053285 w 1243785"/>
              <a:gd name="connsiteY9" fmla="*/ 276225 h 717387"/>
              <a:gd name="connsiteX10" fmla="*/ 1015185 w 1243785"/>
              <a:gd name="connsiteY10" fmla="*/ 333375 h 717387"/>
              <a:gd name="connsiteX11" fmla="*/ 996135 w 1243785"/>
              <a:gd name="connsiteY11" fmla="*/ 390525 h 717387"/>
              <a:gd name="connsiteX12" fmla="*/ 910410 w 1243785"/>
              <a:gd name="connsiteY12" fmla="*/ 466725 h 717387"/>
              <a:gd name="connsiteX13" fmla="*/ 872310 w 1243785"/>
              <a:gd name="connsiteY13" fmla="*/ 523875 h 717387"/>
              <a:gd name="connsiteX14" fmla="*/ 843735 w 1243785"/>
              <a:gd name="connsiteY14" fmla="*/ 533400 h 717387"/>
              <a:gd name="connsiteX15" fmla="*/ 786585 w 1243785"/>
              <a:gd name="connsiteY15" fmla="*/ 571500 h 717387"/>
              <a:gd name="connsiteX16" fmla="*/ 691335 w 1243785"/>
              <a:gd name="connsiteY16" fmla="*/ 600075 h 717387"/>
              <a:gd name="connsiteX17" fmla="*/ 634185 w 1243785"/>
              <a:gd name="connsiteY17" fmla="*/ 609600 h 717387"/>
              <a:gd name="connsiteX18" fmla="*/ 577035 w 1243785"/>
              <a:gd name="connsiteY18" fmla="*/ 628650 h 717387"/>
              <a:gd name="connsiteX19" fmla="*/ 491310 w 1243785"/>
              <a:gd name="connsiteY19" fmla="*/ 647700 h 717387"/>
              <a:gd name="connsiteX20" fmla="*/ 434160 w 1243785"/>
              <a:gd name="connsiteY20" fmla="*/ 666750 h 717387"/>
              <a:gd name="connsiteX21" fmla="*/ 348435 w 1243785"/>
              <a:gd name="connsiteY21" fmla="*/ 676275 h 717387"/>
              <a:gd name="connsiteX22" fmla="*/ 272235 w 1243785"/>
              <a:gd name="connsiteY22" fmla="*/ 685800 h 717387"/>
              <a:gd name="connsiteX23" fmla="*/ 129360 w 1243785"/>
              <a:gd name="connsiteY23" fmla="*/ 695325 h 717387"/>
              <a:gd name="connsiteX24" fmla="*/ 62685 w 1243785"/>
              <a:gd name="connsiteY24" fmla="*/ 704850 h 717387"/>
              <a:gd name="connsiteX25" fmla="*/ 5535 w 1243785"/>
              <a:gd name="connsiteY25" fmla="*/ 714375 h 7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43785" h="717387">
                <a:moveTo>
                  <a:pt x="1243785" y="0"/>
                </a:moveTo>
                <a:cubicBezTo>
                  <a:pt x="1240610" y="9525"/>
                  <a:pt x="1240532" y="20735"/>
                  <a:pt x="1234260" y="28575"/>
                </a:cubicBezTo>
                <a:cubicBezTo>
                  <a:pt x="1227109" y="37514"/>
                  <a:pt x="1213780" y="39530"/>
                  <a:pt x="1205685" y="47625"/>
                </a:cubicBezTo>
                <a:cubicBezTo>
                  <a:pt x="1197590" y="55720"/>
                  <a:pt x="1192985" y="66675"/>
                  <a:pt x="1186635" y="76200"/>
                </a:cubicBezTo>
                <a:cubicBezTo>
                  <a:pt x="1183460" y="88900"/>
                  <a:pt x="1184372" y="103408"/>
                  <a:pt x="1177110" y="114300"/>
                </a:cubicBezTo>
                <a:cubicBezTo>
                  <a:pt x="1170760" y="123825"/>
                  <a:pt x="1156630" y="125255"/>
                  <a:pt x="1148535" y="133350"/>
                </a:cubicBezTo>
                <a:cubicBezTo>
                  <a:pt x="1140440" y="141445"/>
                  <a:pt x="1136814" y="153131"/>
                  <a:pt x="1129485" y="161925"/>
                </a:cubicBezTo>
                <a:cubicBezTo>
                  <a:pt x="1120861" y="172273"/>
                  <a:pt x="1109180" y="179867"/>
                  <a:pt x="1100910" y="190500"/>
                </a:cubicBezTo>
                <a:cubicBezTo>
                  <a:pt x="1086854" y="208572"/>
                  <a:pt x="1070050" y="225930"/>
                  <a:pt x="1062810" y="247650"/>
                </a:cubicBezTo>
                <a:cubicBezTo>
                  <a:pt x="1059635" y="257175"/>
                  <a:pt x="1058161" y="267448"/>
                  <a:pt x="1053285" y="276225"/>
                </a:cubicBezTo>
                <a:cubicBezTo>
                  <a:pt x="1042166" y="296239"/>
                  <a:pt x="1022425" y="311655"/>
                  <a:pt x="1015185" y="333375"/>
                </a:cubicBezTo>
                <a:cubicBezTo>
                  <a:pt x="1008835" y="352425"/>
                  <a:pt x="1010334" y="376326"/>
                  <a:pt x="996135" y="390525"/>
                </a:cubicBezTo>
                <a:cubicBezTo>
                  <a:pt x="930890" y="455770"/>
                  <a:pt x="961401" y="432731"/>
                  <a:pt x="910410" y="466725"/>
                </a:cubicBezTo>
                <a:cubicBezTo>
                  <a:pt x="897710" y="485775"/>
                  <a:pt x="894030" y="516635"/>
                  <a:pt x="872310" y="523875"/>
                </a:cubicBezTo>
                <a:cubicBezTo>
                  <a:pt x="862785" y="527050"/>
                  <a:pt x="852512" y="528524"/>
                  <a:pt x="843735" y="533400"/>
                </a:cubicBezTo>
                <a:cubicBezTo>
                  <a:pt x="823721" y="544519"/>
                  <a:pt x="808305" y="564260"/>
                  <a:pt x="786585" y="571500"/>
                </a:cubicBezTo>
                <a:cubicBezTo>
                  <a:pt x="750138" y="583649"/>
                  <a:pt x="727323" y="592877"/>
                  <a:pt x="691335" y="600075"/>
                </a:cubicBezTo>
                <a:cubicBezTo>
                  <a:pt x="672397" y="603863"/>
                  <a:pt x="652921" y="604916"/>
                  <a:pt x="634185" y="609600"/>
                </a:cubicBezTo>
                <a:cubicBezTo>
                  <a:pt x="614704" y="614470"/>
                  <a:pt x="596726" y="624712"/>
                  <a:pt x="577035" y="628650"/>
                </a:cubicBezTo>
                <a:cubicBezTo>
                  <a:pt x="549844" y="634088"/>
                  <a:pt x="518213" y="639629"/>
                  <a:pt x="491310" y="647700"/>
                </a:cubicBezTo>
                <a:cubicBezTo>
                  <a:pt x="472076" y="653470"/>
                  <a:pt x="454118" y="664532"/>
                  <a:pt x="434160" y="666750"/>
                </a:cubicBezTo>
                <a:lnTo>
                  <a:pt x="348435" y="676275"/>
                </a:lnTo>
                <a:cubicBezTo>
                  <a:pt x="323013" y="679266"/>
                  <a:pt x="297736" y="683582"/>
                  <a:pt x="272235" y="685800"/>
                </a:cubicBezTo>
                <a:cubicBezTo>
                  <a:pt x="224684" y="689935"/>
                  <a:pt x="176985" y="692150"/>
                  <a:pt x="129360" y="695325"/>
                </a:cubicBezTo>
                <a:cubicBezTo>
                  <a:pt x="107135" y="698500"/>
                  <a:pt x="84700" y="700447"/>
                  <a:pt x="62685" y="704850"/>
                </a:cubicBezTo>
                <a:cubicBezTo>
                  <a:pt x="0" y="717387"/>
                  <a:pt x="67938" y="714375"/>
                  <a:pt x="5535" y="714375"/>
                </a:cubicBezTo>
              </a:path>
            </a:pathLst>
          </a:cu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Vrije vorm 6"/>
          <p:cNvSpPr/>
          <p:nvPr/>
        </p:nvSpPr>
        <p:spPr>
          <a:xfrm flipH="1">
            <a:off x="1907704" y="5733256"/>
            <a:ext cx="288032" cy="1124744"/>
          </a:xfrm>
          <a:custGeom>
            <a:avLst/>
            <a:gdLst>
              <a:gd name="connsiteX0" fmla="*/ 1243785 w 1243785"/>
              <a:gd name="connsiteY0" fmla="*/ 0 h 717387"/>
              <a:gd name="connsiteX1" fmla="*/ 1234260 w 1243785"/>
              <a:gd name="connsiteY1" fmla="*/ 28575 h 717387"/>
              <a:gd name="connsiteX2" fmla="*/ 1205685 w 1243785"/>
              <a:gd name="connsiteY2" fmla="*/ 47625 h 717387"/>
              <a:gd name="connsiteX3" fmla="*/ 1186635 w 1243785"/>
              <a:gd name="connsiteY3" fmla="*/ 76200 h 717387"/>
              <a:gd name="connsiteX4" fmla="*/ 1177110 w 1243785"/>
              <a:gd name="connsiteY4" fmla="*/ 114300 h 717387"/>
              <a:gd name="connsiteX5" fmla="*/ 1148535 w 1243785"/>
              <a:gd name="connsiteY5" fmla="*/ 133350 h 717387"/>
              <a:gd name="connsiteX6" fmla="*/ 1129485 w 1243785"/>
              <a:gd name="connsiteY6" fmla="*/ 161925 h 717387"/>
              <a:gd name="connsiteX7" fmla="*/ 1100910 w 1243785"/>
              <a:gd name="connsiteY7" fmla="*/ 190500 h 717387"/>
              <a:gd name="connsiteX8" fmla="*/ 1062810 w 1243785"/>
              <a:gd name="connsiteY8" fmla="*/ 247650 h 717387"/>
              <a:gd name="connsiteX9" fmla="*/ 1053285 w 1243785"/>
              <a:gd name="connsiteY9" fmla="*/ 276225 h 717387"/>
              <a:gd name="connsiteX10" fmla="*/ 1015185 w 1243785"/>
              <a:gd name="connsiteY10" fmla="*/ 333375 h 717387"/>
              <a:gd name="connsiteX11" fmla="*/ 996135 w 1243785"/>
              <a:gd name="connsiteY11" fmla="*/ 390525 h 717387"/>
              <a:gd name="connsiteX12" fmla="*/ 910410 w 1243785"/>
              <a:gd name="connsiteY12" fmla="*/ 466725 h 717387"/>
              <a:gd name="connsiteX13" fmla="*/ 872310 w 1243785"/>
              <a:gd name="connsiteY13" fmla="*/ 523875 h 717387"/>
              <a:gd name="connsiteX14" fmla="*/ 843735 w 1243785"/>
              <a:gd name="connsiteY14" fmla="*/ 533400 h 717387"/>
              <a:gd name="connsiteX15" fmla="*/ 786585 w 1243785"/>
              <a:gd name="connsiteY15" fmla="*/ 571500 h 717387"/>
              <a:gd name="connsiteX16" fmla="*/ 691335 w 1243785"/>
              <a:gd name="connsiteY16" fmla="*/ 600075 h 717387"/>
              <a:gd name="connsiteX17" fmla="*/ 634185 w 1243785"/>
              <a:gd name="connsiteY17" fmla="*/ 609600 h 717387"/>
              <a:gd name="connsiteX18" fmla="*/ 577035 w 1243785"/>
              <a:gd name="connsiteY18" fmla="*/ 628650 h 717387"/>
              <a:gd name="connsiteX19" fmla="*/ 491310 w 1243785"/>
              <a:gd name="connsiteY19" fmla="*/ 647700 h 717387"/>
              <a:gd name="connsiteX20" fmla="*/ 434160 w 1243785"/>
              <a:gd name="connsiteY20" fmla="*/ 666750 h 717387"/>
              <a:gd name="connsiteX21" fmla="*/ 348435 w 1243785"/>
              <a:gd name="connsiteY21" fmla="*/ 676275 h 717387"/>
              <a:gd name="connsiteX22" fmla="*/ 272235 w 1243785"/>
              <a:gd name="connsiteY22" fmla="*/ 685800 h 717387"/>
              <a:gd name="connsiteX23" fmla="*/ 129360 w 1243785"/>
              <a:gd name="connsiteY23" fmla="*/ 695325 h 717387"/>
              <a:gd name="connsiteX24" fmla="*/ 62685 w 1243785"/>
              <a:gd name="connsiteY24" fmla="*/ 704850 h 717387"/>
              <a:gd name="connsiteX25" fmla="*/ 5535 w 1243785"/>
              <a:gd name="connsiteY25" fmla="*/ 714375 h 7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43785" h="717387">
                <a:moveTo>
                  <a:pt x="1243785" y="0"/>
                </a:moveTo>
                <a:cubicBezTo>
                  <a:pt x="1240610" y="9525"/>
                  <a:pt x="1240532" y="20735"/>
                  <a:pt x="1234260" y="28575"/>
                </a:cubicBezTo>
                <a:cubicBezTo>
                  <a:pt x="1227109" y="37514"/>
                  <a:pt x="1213780" y="39530"/>
                  <a:pt x="1205685" y="47625"/>
                </a:cubicBezTo>
                <a:cubicBezTo>
                  <a:pt x="1197590" y="55720"/>
                  <a:pt x="1192985" y="66675"/>
                  <a:pt x="1186635" y="76200"/>
                </a:cubicBezTo>
                <a:cubicBezTo>
                  <a:pt x="1183460" y="88900"/>
                  <a:pt x="1184372" y="103408"/>
                  <a:pt x="1177110" y="114300"/>
                </a:cubicBezTo>
                <a:cubicBezTo>
                  <a:pt x="1170760" y="123825"/>
                  <a:pt x="1156630" y="125255"/>
                  <a:pt x="1148535" y="133350"/>
                </a:cubicBezTo>
                <a:cubicBezTo>
                  <a:pt x="1140440" y="141445"/>
                  <a:pt x="1136814" y="153131"/>
                  <a:pt x="1129485" y="161925"/>
                </a:cubicBezTo>
                <a:cubicBezTo>
                  <a:pt x="1120861" y="172273"/>
                  <a:pt x="1109180" y="179867"/>
                  <a:pt x="1100910" y="190500"/>
                </a:cubicBezTo>
                <a:cubicBezTo>
                  <a:pt x="1086854" y="208572"/>
                  <a:pt x="1070050" y="225930"/>
                  <a:pt x="1062810" y="247650"/>
                </a:cubicBezTo>
                <a:cubicBezTo>
                  <a:pt x="1059635" y="257175"/>
                  <a:pt x="1058161" y="267448"/>
                  <a:pt x="1053285" y="276225"/>
                </a:cubicBezTo>
                <a:cubicBezTo>
                  <a:pt x="1042166" y="296239"/>
                  <a:pt x="1022425" y="311655"/>
                  <a:pt x="1015185" y="333375"/>
                </a:cubicBezTo>
                <a:cubicBezTo>
                  <a:pt x="1008835" y="352425"/>
                  <a:pt x="1010334" y="376326"/>
                  <a:pt x="996135" y="390525"/>
                </a:cubicBezTo>
                <a:cubicBezTo>
                  <a:pt x="930890" y="455770"/>
                  <a:pt x="961401" y="432731"/>
                  <a:pt x="910410" y="466725"/>
                </a:cubicBezTo>
                <a:cubicBezTo>
                  <a:pt x="897710" y="485775"/>
                  <a:pt x="894030" y="516635"/>
                  <a:pt x="872310" y="523875"/>
                </a:cubicBezTo>
                <a:cubicBezTo>
                  <a:pt x="862785" y="527050"/>
                  <a:pt x="852512" y="528524"/>
                  <a:pt x="843735" y="533400"/>
                </a:cubicBezTo>
                <a:cubicBezTo>
                  <a:pt x="823721" y="544519"/>
                  <a:pt x="808305" y="564260"/>
                  <a:pt x="786585" y="571500"/>
                </a:cubicBezTo>
                <a:cubicBezTo>
                  <a:pt x="750138" y="583649"/>
                  <a:pt x="727323" y="592877"/>
                  <a:pt x="691335" y="600075"/>
                </a:cubicBezTo>
                <a:cubicBezTo>
                  <a:pt x="672397" y="603863"/>
                  <a:pt x="652921" y="604916"/>
                  <a:pt x="634185" y="609600"/>
                </a:cubicBezTo>
                <a:cubicBezTo>
                  <a:pt x="614704" y="614470"/>
                  <a:pt x="596726" y="624712"/>
                  <a:pt x="577035" y="628650"/>
                </a:cubicBezTo>
                <a:cubicBezTo>
                  <a:pt x="549844" y="634088"/>
                  <a:pt x="518213" y="639629"/>
                  <a:pt x="491310" y="647700"/>
                </a:cubicBezTo>
                <a:cubicBezTo>
                  <a:pt x="472076" y="653470"/>
                  <a:pt x="454118" y="664532"/>
                  <a:pt x="434160" y="666750"/>
                </a:cubicBezTo>
                <a:lnTo>
                  <a:pt x="348435" y="676275"/>
                </a:lnTo>
                <a:cubicBezTo>
                  <a:pt x="323013" y="679266"/>
                  <a:pt x="297736" y="683582"/>
                  <a:pt x="272235" y="685800"/>
                </a:cubicBezTo>
                <a:cubicBezTo>
                  <a:pt x="224684" y="689935"/>
                  <a:pt x="176985" y="692150"/>
                  <a:pt x="129360" y="695325"/>
                </a:cubicBezTo>
                <a:cubicBezTo>
                  <a:pt x="107135" y="698500"/>
                  <a:pt x="84700" y="700447"/>
                  <a:pt x="62685" y="704850"/>
                </a:cubicBezTo>
                <a:cubicBezTo>
                  <a:pt x="0" y="717387"/>
                  <a:pt x="67938" y="714375"/>
                  <a:pt x="5535" y="714375"/>
                </a:cubicBezTo>
              </a:path>
            </a:pathLst>
          </a:cu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Vrije vorm 7"/>
          <p:cNvSpPr/>
          <p:nvPr/>
        </p:nvSpPr>
        <p:spPr>
          <a:xfrm>
            <a:off x="1259632" y="5733256"/>
            <a:ext cx="504056" cy="1124744"/>
          </a:xfrm>
          <a:custGeom>
            <a:avLst/>
            <a:gdLst>
              <a:gd name="connsiteX0" fmla="*/ 1243785 w 1243785"/>
              <a:gd name="connsiteY0" fmla="*/ 0 h 717387"/>
              <a:gd name="connsiteX1" fmla="*/ 1234260 w 1243785"/>
              <a:gd name="connsiteY1" fmla="*/ 28575 h 717387"/>
              <a:gd name="connsiteX2" fmla="*/ 1205685 w 1243785"/>
              <a:gd name="connsiteY2" fmla="*/ 47625 h 717387"/>
              <a:gd name="connsiteX3" fmla="*/ 1186635 w 1243785"/>
              <a:gd name="connsiteY3" fmla="*/ 76200 h 717387"/>
              <a:gd name="connsiteX4" fmla="*/ 1177110 w 1243785"/>
              <a:gd name="connsiteY4" fmla="*/ 114300 h 717387"/>
              <a:gd name="connsiteX5" fmla="*/ 1148535 w 1243785"/>
              <a:gd name="connsiteY5" fmla="*/ 133350 h 717387"/>
              <a:gd name="connsiteX6" fmla="*/ 1129485 w 1243785"/>
              <a:gd name="connsiteY6" fmla="*/ 161925 h 717387"/>
              <a:gd name="connsiteX7" fmla="*/ 1100910 w 1243785"/>
              <a:gd name="connsiteY7" fmla="*/ 190500 h 717387"/>
              <a:gd name="connsiteX8" fmla="*/ 1062810 w 1243785"/>
              <a:gd name="connsiteY8" fmla="*/ 247650 h 717387"/>
              <a:gd name="connsiteX9" fmla="*/ 1053285 w 1243785"/>
              <a:gd name="connsiteY9" fmla="*/ 276225 h 717387"/>
              <a:gd name="connsiteX10" fmla="*/ 1015185 w 1243785"/>
              <a:gd name="connsiteY10" fmla="*/ 333375 h 717387"/>
              <a:gd name="connsiteX11" fmla="*/ 996135 w 1243785"/>
              <a:gd name="connsiteY11" fmla="*/ 390525 h 717387"/>
              <a:gd name="connsiteX12" fmla="*/ 910410 w 1243785"/>
              <a:gd name="connsiteY12" fmla="*/ 466725 h 717387"/>
              <a:gd name="connsiteX13" fmla="*/ 872310 w 1243785"/>
              <a:gd name="connsiteY13" fmla="*/ 523875 h 717387"/>
              <a:gd name="connsiteX14" fmla="*/ 843735 w 1243785"/>
              <a:gd name="connsiteY14" fmla="*/ 533400 h 717387"/>
              <a:gd name="connsiteX15" fmla="*/ 786585 w 1243785"/>
              <a:gd name="connsiteY15" fmla="*/ 571500 h 717387"/>
              <a:gd name="connsiteX16" fmla="*/ 691335 w 1243785"/>
              <a:gd name="connsiteY16" fmla="*/ 600075 h 717387"/>
              <a:gd name="connsiteX17" fmla="*/ 634185 w 1243785"/>
              <a:gd name="connsiteY17" fmla="*/ 609600 h 717387"/>
              <a:gd name="connsiteX18" fmla="*/ 577035 w 1243785"/>
              <a:gd name="connsiteY18" fmla="*/ 628650 h 717387"/>
              <a:gd name="connsiteX19" fmla="*/ 491310 w 1243785"/>
              <a:gd name="connsiteY19" fmla="*/ 647700 h 717387"/>
              <a:gd name="connsiteX20" fmla="*/ 434160 w 1243785"/>
              <a:gd name="connsiteY20" fmla="*/ 666750 h 717387"/>
              <a:gd name="connsiteX21" fmla="*/ 348435 w 1243785"/>
              <a:gd name="connsiteY21" fmla="*/ 676275 h 717387"/>
              <a:gd name="connsiteX22" fmla="*/ 272235 w 1243785"/>
              <a:gd name="connsiteY22" fmla="*/ 685800 h 717387"/>
              <a:gd name="connsiteX23" fmla="*/ 129360 w 1243785"/>
              <a:gd name="connsiteY23" fmla="*/ 695325 h 717387"/>
              <a:gd name="connsiteX24" fmla="*/ 62685 w 1243785"/>
              <a:gd name="connsiteY24" fmla="*/ 704850 h 717387"/>
              <a:gd name="connsiteX25" fmla="*/ 5535 w 1243785"/>
              <a:gd name="connsiteY25" fmla="*/ 714375 h 7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43785" h="717387">
                <a:moveTo>
                  <a:pt x="1243785" y="0"/>
                </a:moveTo>
                <a:cubicBezTo>
                  <a:pt x="1240610" y="9525"/>
                  <a:pt x="1240532" y="20735"/>
                  <a:pt x="1234260" y="28575"/>
                </a:cubicBezTo>
                <a:cubicBezTo>
                  <a:pt x="1227109" y="37514"/>
                  <a:pt x="1213780" y="39530"/>
                  <a:pt x="1205685" y="47625"/>
                </a:cubicBezTo>
                <a:cubicBezTo>
                  <a:pt x="1197590" y="55720"/>
                  <a:pt x="1192985" y="66675"/>
                  <a:pt x="1186635" y="76200"/>
                </a:cubicBezTo>
                <a:cubicBezTo>
                  <a:pt x="1183460" y="88900"/>
                  <a:pt x="1184372" y="103408"/>
                  <a:pt x="1177110" y="114300"/>
                </a:cubicBezTo>
                <a:cubicBezTo>
                  <a:pt x="1170760" y="123825"/>
                  <a:pt x="1156630" y="125255"/>
                  <a:pt x="1148535" y="133350"/>
                </a:cubicBezTo>
                <a:cubicBezTo>
                  <a:pt x="1140440" y="141445"/>
                  <a:pt x="1136814" y="153131"/>
                  <a:pt x="1129485" y="161925"/>
                </a:cubicBezTo>
                <a:cubicBezTo>
                  <a:pt x="1120861" y="172273"/>
                  <a:pt x="1109180" y="179867"/>
                  <a:pt x="1100910" y="190500"/>
                </a:cubicBezTo>
                <a:cubicBezTo>
                  <a:pt x="1086854" y="208572"/>
                  <a:pt x="1070050" y="225930"/>
                  <a:pt x="1062810" y="247650"/>
                </a:cubicBezTo>
                <a:cubicBezTo>
                  <a:pt x="1059635" y="257175"/>
                  <a:pt x="1058161" y="267448"/>
                  <a:pt x="1053285" y="276225"/>
                </a:cubicBezTo>
                <a:cubicBezTo>
                  <a:pt x="1042166" y="296239"/>
                  <a:pt x="1022425" y="311655"/>
                  <a:pt x="1015185" y="333375"/>
                </a:cubicBezTo>
                <a:cubicBezTo>
                  <a:pt x="1008835" y="352425"/>
                  <a:pt x="1010334" y="376326"/>
                  <a:pt x="996135" y="390525"/>
                </a:cubicBezTo>
                <a:cubicBezTo>
                  <a:pt x="930890" y="455770"/>
                  <a:pt x="961401" y="432731"/>
                  <a:pt x="910410" y="466725"/>
                </a:cubicBezTo>
                <a:cubicBezTo>
                  <a:pt x="897710" y="485775"/>
                  <a:pt x="894030" y="516635"/>
                  <a:pt x="872310" y="523875"/>
                </a:cubicBezTo>
                <a:cubicBezTo>
                  <a:pt x="862785" y="527050"/>
                  <a:pt x="852512" y="528524"/>
                  <a:pt x="843735" y="533400"/>
                </a:cubicBezTo>
                <a:cubicBezTo>
                  <a:pt x="823721" y="544519"/>
                  <a:pt x="808305" y="564260"/>
                  <a:pt x="786585" y="571500"/>
                </a:cubicBezTo>
                <a:cubicBezTo>
                  <a:pt x="750138" y="583649"/>
                  <a:pt x="727323" y="592877"/>
                  <a:pt x="691335" y="600075"/>
                </a:cubicBezTo>
                <a:cubicBezTo>
                  <a:pt x="672397" y="603863"/>
                  <a:pt x="652921" y="604916"/>
                  <a:pt x="634185" y="609600"/>
                </a:cubicBezTo>
                <a:cubicBezTo>
                  <a:pt x="614704" y="614470"/>
                  <a:pt x="596726" y="624712"/>
                  <a:pt x="577035" y="628650"/>
                </a:cubicBezTo>
                <a:cubicBezTo>
                  <a:pt x="549844" y="634088"/>
                  <a:pt x="518213" y="639629"/>
                  <a:pt x="491310" y="647700"/>
                </a:cubicBezTo>
                <a:cubicBezTo>
                  <a:pt x="472076" y="653470"/>
                  <a:pt x="454118" y="664532"/>
                  <a:pt x="434160" y="666750"/>
                </a:cubicBezTo>
                <a:lnTo>
                  <a:pt x="348435" y="676275"/>
                </a:lnTo>
                <a:cubicBezTo>
                  <a:pt x="323013" y="679266"/>
                  <a:pt x="297736" y="683582"/>
                  <a:pt x="272235" y="685800"/>
                </a:cubicBezTo>
                <a:cubicBezTo>
                  <a:pt x="224684" y="689935"/>
                  <a:pt x="176985" y="692150"/>
                  <a:pt x="129360" y="695325"/>
                </a:cubicBezTo>
                <a:cubicBezTo>
                  <a:pt x="107135" y="698500"/>
                  <a:pt x="84700" y="700447"/>
                  <a:pt x="62685" y="704850"/>
                </a:cubicBezTo>
                <a:cubicBezTo>
                  <a:pt x="0" y="717387"/>
                  <a:pt x="67938" y="714375"/>
                  <a:pt x="5535" y="714375"/>
                </a:cubicBezTo>
              </a:path>
            </a:pathLst>
          </a:cu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 8"/>
          <p:cNvSpPr/>
          <p:nvPr/>
        </p:nvSpPr>
        <p:spPr>
          <a:xfrm>
            <a:off x="1619671" y="5733256"/>
            <a:ext cx="288033" cy="1124744"/>
          </a:xfrm>
          <a:custGeom>
            <a:avLst/>
            <a:gdLst>
              <a:gd name="connsiteX0" fmla="*/ 1243785 w 1243785"/>
              <a:gd name="connsiteY0" fmla="*/ 0 h 717387"/>
              <a:gd name="connsiteX1" fmla="*/ 1234260 w 1243785"/>
              <a:gd name="connsiteY1" fmla="*/ 28575 h 717387"/>
              <a:gd name="connsiteX2" fmla="*/ 1205685 w 1243785"/>
              <a:gd name="connsiteY2" fmla="*/ 47625 h 717387"/>
              <a:gd name="connsiteX3" fmla="*/ 1186635 w 1243785"/>
              <a:gd name="connsiteY3" fmla="*/ 76200 h 717387"/>
              <a:gd name="connsiteX4" fmla="*/ 1177110 w 1243785"/>
              <a:gd name="connsiteY4" fmla="*/ 114300 h 717387"/>
              <a:gd name="connsiteX5" fmla="*/ 1148535 w 1243785"/>
              <a:gd name="connsiteY5" fmla="*/ 133350 h 717387"/>
              <a:gd name="connsiteX6" fmla="*/ 1129485 w 1243785"/>
              <a:gd name="connsiteY6" fmla="*/ 161925 h 717387"/>
              <a:gd name="connsiteX7" fmla="*/ 1100910 w 1243785"/>
              <a:gd name="connsiteY7" fmla="*/ 190500 h 717387"/>
              <a:gd name="connsiteX8" fmla="*/ 1062810 w 1243785"/>
              <a:gd name="connsiteY8" fmla="*/ 247650 h 717387"/>
              <a:gd name="connsiteX9" fmla="*/ 1053285 w 1243785"/>
              <a:gd name="connsiteY9" fmla="*/ 276225 h 717387"/>
              <a:gd name="connsiteX10" fmla="*/ 1015185 w 1243785"/>
              <a:gd name="connsiteY10" fmla="*/ 333375 h 717387"/>
              <a:gd name="connsiteX11" fmla="*/ 996135 w 1243785"/>
              <a:gd name="connsiteY11" fmla="*/ 390525 h 717387"/>
              <a:gd name="connsiteX12" fmla="*/ 910410 w 1243785"/>
              <a:gd name="connsiteY12" fmla="*/ 466725 h 717387"/>
              <a:gd name="connsiteX13" fmla="*/ 872310 w 1243785"/>
              <a:gd name="connsiteY13" fmla="*/ 523875 h 717387"/>
              <a:gd name="connsiteX14" fmla="*/ 843735 w 1243785"/>
              <a:gd name="connsiteY14" fmla="*/ 533400 h 717387"/>
              <a:gd name="connsiteX15" fmla="*/ 786585 w 1243785"/>
              <a:gd name="connsiteY15" fmla="*/ 571500 h 717387"/>
              <a:gd name="connsiteX16" fmla="*/ 691335 w 1243785"/>
              <a:gd name="connsiteY16" fmla="*/ 600075 h 717387"/>
              <a:gd name="connsiteX17" fmla="*/ 634185 w 1243785"/>
              <a:gd name="connsiteY17" fmla="*/ 609600 h 717387"/>
              <a:gd name="connsiteX18" fmla="*/ 577035 w 1243785"/>
              <a:gd name="connsiteY18" fmla="*/ 628650 h 717387"/>
              <a:gd name="connsiteX19" fmla="*/ 491310 w 1243785"/>
              <a:gd name="connsiteY19" fmla="*/ 647700 h 717387"/>
              <a:gd name="connsiteX20" fmla="*/ 434160 w 1243785"/>
              <a:gd name="connsiteY20" fmla="*/ 666750 h 717387"/>
              <a:gd name="connsiteX21" fmla="*/ 348435 w 1243785"/>
              <a:gd name="connsiteY21" fmla="*/ 676275 h 717387"/>
              <a:gd name="connsiteX22" fmla="*/ 272235 w 1243785"/>
              <a:gd name="connsiteY22" fmla="*/ 685800 h 717387"/>
              <a:gd name="connsiteX23" fmla="*/ 129360 w 1243785"/>
              <a:gd name="connsiteY23" fmla="*/ 695325 h 717387"/>
              <a:gd name="connsiteX24" fmla="*/ 62685 w 1243785"/>
              <a:gd name="connsiteY24" fmla="*/ 704850 h 717387"/>
              <a:gd name="connsiteX25" fmla="*/ 5535 w 1243785"/>
              <a:gd name="connsiteY25" fmla="*/ 714375 h 7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43785" h="717387">
                <a:moveTo>
                  <a:pt x="1243785" y="0"/>
                </a:moveTo>
                <a:cubicBezTo>
                  <a:pt x="1240610" y="9525"/>
                  <a:pt x="1240532" y="20735"/>
                  <a:pt x="1234260" y="28575"/>
                </a:cubicBezTo>
                <a:cubicBezTo>
                  <a:pt x="1227109" y="37514"/>
                  <a:pt x="1213780" y="39530"/>
                  <a:pt x="1205685" y="47625"/>
                </a:cubicBezTo>
                <a:cubicBezTo>
                  <a:pt x="1197590" y="55720"/>
                  <a:pt x="1192985" y="66675"/>
                  <a:pt x="1186635" y="76200"/>
                </a:cubicBezTo>
                <a:cubicBezTo>
                  <a:pt x="1183460" y="88900"/>
                  <a:pt x="1184372" y="103408"/>
                  <a:pt x="1177110" y="114300"/>
                </a:cubicBezTo>
                <a:cubicBezTo>
                  <a:pt x="1170760" y="123825"/>
                  <a:pt x="1156630" y="125255"/>
                  <a:pt x="1148535" y="133350"/>
                </a:cubicBezTo>
                <a:cubicBezTo>
                  <a:pt x="1140440" y="141445"/>
                  <a:pt x="1136814" y="153131"/>
                  <a:pt x="1129485" y="161925"/>
                </a:cubicBezTo>
                <a:cubicBezTo>
                  <a:pt x="1120861" y="172273"/>
                  <a:pt x="1109180" y="179867"/>
                  <a:pt x="1100910" y="190500"/>
                </a:cubicBezTo>
                <a:cubicBezTo>
                  <a:pt x="1086854" y="208572"/>
                  <a:pt x="1070050" y="225930"/>
                  <a:pt x="1062810" y="247650"/>
                </a:cubicBezTo>
                <a:cubicBezTo>
                  <a:pt x="1059635" y="257175"/>
                  <a:pt x="1058161" y="267448"/>
                  <a:pt x="1053285" y="276225"/>
                </a:cubicBezTo>
                <a:cubicBezTo>
                  <a:pt x="1042166" y="296239"/>
                  <a:pt x="1022425" y="311655"/>
                  <a:pt x="1015185" y="333375"/>
                </a:cubicBezTo>
                <a:cubicBezTo>
                  <a:pt x="1008835" y="352425"/>
                  <a:pt x="1010334" y="376326"/>
                  <a:pt x="996135" y="390525"/>
                </a:cubicBezTo>
                <a:cubicBezTo>
                  <a:pt x="930890" y="455770"/>
                  <a:pt x="961401" y="432731"/>
                  <a:pt x="910410" y="466725"/>
                </a:cubicBezTo>
                <a:cubicBezTo>
                  <a:pt x="897710" y="485775"/>
                  <a:pt x="894030" y="516635"/>
                  <a:pt x="872310" y="523875"/>
                </a:cubicBezTo>
                <a:cubicBezTo>
                  <a:pt x="862785" y="527050"/>
                  <a:pt x="852512" y="528524"/>
                  <a:pt x="843735" y="533400"/>
                </a:cubicBezTo>
                <a:cubicBezTo>
                  <a:pt x="823721" y="544519"/>
                  <a:pt x="808305" y="564260"/>
                  <a:pt x="786585" y="571500"/>
                </a:cubicBezTo>
                <a:cubicBezTo>
                  <a:pt x="750138" y="583649"/>
                  <a:pt x="727323" y="592877"/>
                  <a:pt x="691335" y="600075"/>
                </a:cubicBezTo>
                <a:cubicBezTo>
                  <a:pt x="672397" y="603863"/>
                  <a:pt x="652921" y="604916"/>
                  <a:pt x="634185" y="609600"/>
                </a:cubicBezTo>
                <a:cubicBezTo>
                  <a:pt x="614704" y="614470"/>
                  <a:pt x="596726" y="624712"/>
                  <a:pt x="577035" y="628650"/>
                </a:cubicBezTo>
                <a:cubicBezTo>
                  <a:pt x="549844" y="634088"/>
                  <a:pt x="518213" y="639629"/>
                  <a:pt x="491310" y="647700"/>
                </a:cubicBezTo>
                <a:cubicBezTo>
                  <a:pt x="472076" y="653470"/>
                  <a:pt x="454118" y="664532"/>
                  <a:pt x="434160" y="666750"/>
                </a:cubicBezTo>
                <a:lnTo>
                  <a:pt x="348435" y="676275"/>
                </a:lnTo>
                <a:cubicBezTo>
                  <a:pt x="323013" y="679266"/>
                  <a:pt x="297736" y="683582"/>
                  <a:pt x="272235" y="685800"/>
                </a:cubicBezTo>
                <a:cubicBezTo>
                  <a:pt x="224684" y="689935"/>
                  <a:pt x="176985" y="692150"/>
                  <a:pt x="129360" y="695325"/>
                </a:cubicBezTo>
                <a:cubicBezTo>
                  <a:pt x="107135" y="698500"/>
                  <a:pt x="84700" y="700447"/>
                  <a:pt x="62685" y="704850"/>
                </a:cubicBezTo>
                <a:cubicBezTo>
                  <a:pt x="0" y="717387"/>
                  <a:pt x="67938" y="714375"/>
                  <a:pt x="5535" y="714375"/>
                </a:cubicBezTo>
              </a:path>
            </a:pathLst>
          </a:cu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 9"/>
          <p:cNvSpPr/>
          <p:nvPr/>
        </p:nvSpPr>
        <p:spPr>
          <a:xfrm>
            <a:off x="331912" y="5848350"/>
            <a:ext cx="1411163" cy="829394"/>
          </a:xfrm>
          <a:custGeom>
            <a:avLst/>
            <a:gdLst>
              <a:gd name="connsiteX0" fmla="*/ 1243785 w 1243785"/>
              <a:gd name="connsiteY0" fmla="*/ 0 h 717387"/>
              <a:gd name="connsiteX1" fmla="*/ 1234260 w 1243785"/>
              <a:gd name="connsiteY1" fmla="*/ 28575 h 717387"/>
              <a:gd name="connsiteX2" fmla="*/ 1205685 w 1243785"/>
              <a:gd name="connsiteY2" fmla="*/ 47625 h 717387"/>
              <a:gd name="connsiteX3" fmla="*/ 1186635 w 1243785"/>
              <a:gd name="connsiteY3" fmla="*/ 76200 h 717387"/>
              <a:gd name="connsiteX4" fmla="*/ 1177110 w 1243785"/>
              <a:gd name="connsiteY4" fmla="*/ 114300 h 717387"/>
              <a:gd name="connsiteX5" fmla="*/ 1148535 w 1243785"/>
              <a:gd name="connsiteY5" fmla="*/ 133350 h 717387"/>
              <a:gd name="connsiteX6" fmla="*/ 1129485 w 1243785"/>
              <a:gd name="connsiteY6" fmla="*/ 161925 h 717387"/>
              <a:gd name="connsiteX7" fmla="*/ 1100910 w 1243785"/>
              <a:gd name="connsiteY7" fmla="*/ 190500 h 717387"/>
              <a:gd name="connsiteX8" fmla="*/ 1062810 w 1243785"/>
              <a:gd name="connsiteY8" fmla="*/ 247650 h 717387"/>
              <a:gd name="connsiteX9" fmla="*/ 1053285 w 1243785"/>
              <a:gd name="connsiteY9" fmla="*/ 276225 h 717387"/>
              <a:gd name="connsiteX10" fmla="*/ 1015185 w 1243785"/>
              <a:gd name="connsiteY10" fmla="*/ 333375 h 717387"/>
              <a:gd name="connsiteX11" fmla="*/ 996135 w 1243785"/>
              <a:gd name="connsiteY11" fmla="*/ 390525 h 717387"/>
              <a:gd name="connsiteX12" fmla="*/ 910410 w 1243785"/>
              <a:gd name="connsiteY12" fmla="*/ 466725 h 717387"/>
              <a:gd name="connsiteX13" fmla="*/ 872310 w 1243785"/>
              <a:gd name="connsiteY13" fmla="*/ 523875 h 717387"/>
              <a:gd name="connsiteX14" fmla="*/ 843735 w 1243785"/>
              <a:gd name="connsiteY14" fmla="*/ 533400 h 717387"/>
              <a:gd name="connsiteX15" fmla="*/ 786585 w 1243785"/>
              <a:gd name="connsiteY15" fmla="*/ 571500 h 717387"/>
              <a:gd name="connsiteX16" fmla="*/ 691335 w 1243785"/>
              <a:gd name="connsiteY16" fmla="*/ 600075 h 717387"/>
              <a:gd name="connsiteX17" fmla="*/ 634185 w 1243785"/>
              <a:gd name="connsiteY17" fmla="*/ 609600 h 717387"/>
              <a:gd name="connsiteX18" fmla="*/ 577035 w 1243785"/>
              <a:gd name="connsiteY18" fmla="*/ 628650 h 717387"/>
              <a:gd name="connsiteX19" fmla="*/ 491310 w 1243785"/>
              <a:gd name="connsiteY19" fmla="*/ 647700 h 717387"/>
              <a:gd name="connsiteX20" fmla="*/ 434160 w 1243785"/>
              <a:gd name="connsiteY20" fmla="*/ 666750 h 717387"/>
              <a:gd name="connsiteX21" fmla="*/ 348435 w 1243785"/>
              <a:gd name="connsiteY21" fmla="*/ 676275 h 717387"/>
              <a:gd name="connsiteX22" fmla="*/ 272235 w 1243785"/>
              <a:gd name="connsiteY22" fmla="*/ 685800 h 717387"/>
              <a:gd name="connsiteX23" fmla="*/ 129360 w 1243785"/>
              <a:gd name="connsiteY23" fmla="*/ 695325 h 717387"/>
              <a:gd name="connsiteX24" fmla="*/ 62685 w 1243785"/>
              <a:gd name="connsiteY24" fmla="*/ 704850 h 717387"/>
              <a:gd name="connsiteX25" fmla="*/ 5535 w 1243785"/>
              <a:gd name="connsiteY25" fmla="*/ 714375 h 7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43785" h="717387">
                <a:moveTo>
                  <a:pt x="1243785" y="0"/>
                </a:moveTo>
                <a:cubicBezTo>
                  <a:pt x="1240610" y="9525"/>
                  <a:pt x="1240532" y="20735"/>
                  <a:pt x="1234260" y="28575"/>
                </a:cubicBezTo>
                <a:cubicBezTo>
                  <a:pt x="1227109" y="37514"/>
                  <a:pt x="1213780" y="39530"/>
                  <a:pt x="1205685" y="47625"/>
                </a:cubicBezTo>
                <a:cubicBezTo>
                  <a:pt x="1197590" y="55720"/>
                  <a:pt x="1192985" y="66675"/>
                  <a:pt x="1186635" y="76200"/>
                </a:cubicBezTo>
                <a:cubicBezTo>
                  <a:pt x="1183460" y="88900"/>
                  <a:pt x="1184372" y="103408"/>
                  <a:pt x="1177110" y="114300"/>
                </a:cubicBezTo>
                <a:cubicBezTo>
                  <a:pt x="1170760" y="123825"/>
                  <a:pt x="1156630" y="125255"/>
                  <a:pt x="1148535" y="133350"/>
                </a:cubicBezTo>
                <a:cubicBezTo>
                  <a:pt x="1140440" y="141445"/>
                  <a:pt x="1136814" y="153131"/>
                  <a:pt x="1129485" y="161925"/>
                </a:cubicBezTo>
                <a:cubicBezTo>
                  <a:pt x="1120861" y="172273"/>
                  <a:pt x="1109180" y="179867"/>
                  <a:pt x="1100910" y="190500"/>
                </a:cubicBezTo>
                <a:cubicBezTo>
                  <a:pt x="1086854" y="208572"/>
                  <a:pt x="1070050" y="225930"/>
                  <a:pt x="1062810" y="247650"/>
                </a:cubicBezTo>
                <a:cubicBezTo>
                  <a:pt x="1059635" y="257175"/>
                  <a:pt x="1058161" y="267448"/>
                  <a:pt x="1053285" y="276225"/>
                </a:cubicBezTo>
                <a:cubicBezTo>
                  <a:pt x="1042166" y="296239"/>
                  <a:pt x="1022425" y="311655"/>
                  <a:pt x="1015185" y="333375"/>
                </a:cubicBezTo>
                <a:cubicBezTo>
                  <a:pt x="1008835" y="352425"/>
                  <a:pt x="1010334" y="376326"/>
                  <a:pt x="996135" y="390525"/>
                </a:cubicBezTo>
                <a:cubicBezTo>
                  <a:pt x="930890" y="455770"/>
                  <a:pt x="961401" y="432731"/>
                  <a:pt x="910410" y="466725"/>
                </a:cubicBezTo>
                <a:cubicBezTo>
                  <a:pt x="897710" y="485775"/>
                  <a:pt x="894030" y="516635"/>
                  <a:pt x="872310" y="523875"/>
                </a:cubicBezTo>
                <a:cubicBezTo>
                  <a:pt x="862785" y="527050"/>
                  <a:pt x="852512" y="528524"/>
                  <a:pt x="843735" y="533400"/>
                </a:cubicBezTo>
                <a:cubicBezTo>
                  <a:pt x="823721" y="544519"/>
                  <a:pt x="808305" y="564260"/>
                  <a:pt x="786585" y="571500"/>
                </a:cubicBezTo>
                <a:cubicBezTo>
                  <a:pt x="750138" y="583649"/>
                  <a:pt x="727323" y="592877"/>
                  <a:pt x="691335" y="600075"/>
                </a:cubicBezTo>
                <a:cubicBezTo>
                  <a:pt x="672397" y="603863"/>
                  <a:pt x="652921" y="604916"/>
                  <a:pt x="634185" y="609600"/>
                </a:cubicBezTo>
                <a:cubicBezTo>
                  <a:pt x="614704" y="614470"/>
                  <a:pt x="596726" y="624712"/>
                  <a:pt x="577035" y="628650"/>
                </a:cubicBezTo>
                <a:cubicBezTo>
                  <a:pt x="549844" y="634088"/>
                  <a:pt x="518213" y="639629"/>
                  <a:pt x="491310" y="647700"/>
                </a:cubicBezTo>
                <a:cubicBezTo>
                  <a:pt x="472076" y="653470"/>
                  <a:pt x="454118" y="664532"/>
                  <a:pt x="434160" y="666750"/>
                </a:cubicBezTo>
                <a:lnTo>
                  <a:pt x="348435" y="676275"/>
                </a:lnTo>
                <a:cubicBezTo>
                  <a:pt x="323013" y="679266"/>
                  <a:pt x="297736" y="683582"/>
                  <a:pt x="272235" y="685800"/>
                </a:cubicBezTo>
                <a:cubicBezTo>
                  <a:pt x="224684" y="689935"/>
                  <a:pt x="176985" y="692150"/>
                  <a:pt x="129360" y="695325"/>
                </a:cubicBezTo>
                <a:cubicBezTo>
                  <a:pt x="107135" y="698500"/>
                  <a:pt x="84700" y="700447"/>
                  <a:pt x="62685" y="704850"/>
                </a:cubicBezTo>
                <a:cubicBezTo>
                  <a:pt x="0" y="717387"/>
                  <a:pt x="67938" y="714375"/>
                  <a:pt x="5535" y="714375"/>
                </a:cubicBezTo>
              </a:path>
            </a:pathLst>
          </a:cu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rije vorm 10"/>
          <p:cNvSpPr/>
          <p:nvPr/>
        </p:nvSpPr>
        <p:spPr>
          <a:xfrm flipH="1">
            <a:off x="2123728" y="5733256"/>
            <a:ext cx="432048" cy="1124744"/>
          </a:xfrm>
          <a:custGeom>
            <a:avLst/>
            <a:gdLst>
              <a:gd name="connsiteX0" fmla="*/ 1243785 w 1243785"/>
              <a:gd name="connsiteY0" fmla="*/ 0 h 717387"/>
              <a:gd name="connsiteX1" fmla="*/ 1234260 w 1243785"/>
              <a:gd name="connsiteY1" fmla="*/ 28575 h 717387"/>
              <a:gd name="connsiteX2" fmla="*/ 1205685 w 1243785"/>
              <a:gd name="connsiteY2" fmla="*/ 47625 h 717387"/>
              <a:gd name="connsiteX3" fmla="*/ 1186635 w 1243785"/>
              <a:gd name="connsiteY3" fmla="*/ 76200 h 717387"/>
              <a:gd name="connsiteX4" fmla="*/ 1177110 w 1243785"/>
              <a:gd name="connsiteY4" fmla="*/ 114300 h 717387"/>
              <a:gd name="connsiteX5" fmla="*/ 1148535 w 1243785"/>
              <a:gd name="connsiteY5" fmla="*/ 133350 h 717387"/>
              <a:gd name="connsiteX6" fmla="*/ 1129485 w 1243785"/>
              <a:gd name="connsiteY6" fmla="*/ 161925 h 717387"/>
              <a:gd name="connsiteX7" fmla="*/ 1100910 w 1243785"/>
              <a:gd name="connsiteY7" fmla="*/ 190500 h 717387"/>
              <a:gd name="connsiteX8" fmla="*/ 1062810 w 1243785"/>
              <a:gd name="connsiteY8" fmla="*/ 247650 h 717387"/>
              <a:gd name="connsiteX9" fmla="*/ 1053285 w 1243785"/>
              <a:gd name="connsiteY9" fmla="*/ 276225 h 717387"/>
              <a:gd name="connsiteX10" fmla="*/ 1015185 w 1243785"/>
              <a:gd name="connsiteY10" fmla="*/ 333375 h 717387"/>
              <a:gd name="connsiteX11" fmla="*/ 996135 w 1243785"/>
              <a:gd name="connsiteY11" fmla="*/ 390525 h 717387"/>
              <a:gd name="connsiteX12" fmla="*/ 910410 w 1243785"/>
              <a:gd name="connsiteY12" fmla="*/ 466725 h 717387"/>
              <a:gd name="connsiteX13" fmla="*/ 872310 w 1243785"/>
              <a:gd name="connsiteY13" fmla="*/ 523875 h 717387"/>
              <a:gd name="connsiteX14" fmla="*/ 843735 w 1243785"/>
              <a:gd name="connsiteY14" fmla="*/ 533400 h 717387"/>
              <a:gd name="connsiteX15" fmla="*/ 786585 w 1243785"/>
              <a:gd name="connsiteY15" fmla="*/ 571500 h 717387"/>
              <a:gd name="connsiteX16" fmla="*/ 691335 w 1243785"/>
              <a:gd name="connsiteY16" fmla="*/ 600075 h 717387"/>
              <a:gd name="connsiteX17" fmla="*/ 634185 w 1243785"/>
              <a:gd name="connsiteY17" fmla="*/ 609600 h 717387"/>
              <a:gd name="connsiteX18" fmla="*/ 577035 w 1243785"/>
              <a:gd name="connsiteY18" fmla="*/ 628650 h 717387"/>
              <a:gd name="connsiteX19" fmla="*/ 491310 w 1243785"/>
              <a:gd name="connsiteY19" fmla="*/ 647700 h 717387"/>
              <a:gd name="connsiteX20" fmla="*/ 434160 w 1243785"/>
              <a:gd name="connsiteY20" fmla="*/ 666750 h 717387"/>
              <a:gd name="connsiteX21" fmla="*/ 348435 w 1243785"/>
              <a:gd name="connsiteY21" fmla="*/ 676275 h 717387"/>
              <a:gd name="connsiteX22" fmla="*/ 272235 w 1243785"/>
              <a:gd name="connsiteY22" fmla="*/ 685800 h 717387"/>
              <a:gd name="connsiteX23" fmla="*/ 129360 w 1243785"/>
              <a:gd name="connsiteY23" fmla="*/ 695325 h 717387"/>
              <a:gd name="connsiteX24" fmla="*/ 62685 w 1243785"/>
              <a:gd name="connsiteY24" fmla="*/ 704850 h 717387"/>
              <a:gd name="connsiteX25" fmla="*/ 5535 w 1243785"/>
              <a:gd name="connsiteY25" fmla="*/ 714375 h 7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43785" h="717387">
                <a:moveTo>
                  <a:pt x="1243785" y="0"/>
                </a:moveTo>
                <a:cubicBezTo>
                  <a:pt x="1240610" y="9525"/>
                  <a:pt x="1240532" y="20735"/>
                  <a:pt x="1234260" y="28575"/>
                </a:cubicBezTo>
                <a:cubicBezTo>
                  <a:pt x="1227109" y="37514"/>
                  <a:pt x="1213780" y="39530"/>
                  <a:pt x="1205685" y="47625"/>
                </a:cubicBezTo>
                <a:cubicBezTo>
                  <a:pt x="1197590" y="55720"/>
                  <a:pt x="1192985" y="66675"/>
                  <a:pt x="1186635" y="76200"/>
                </a:cubicBezTo>
                <a:cubicBezTo>
                  <a:pt x="1183460" y="88900"/>
                  <a:pt x="1184372" y="103408"/>
                  <a:pt x="1177110" y="114300"/>
                </a:cubicBezTo>
                <a:cubicBezTo>
                  <a:pt x="1170760" y="123825"/>
                  <a:pt x="1156630" y="125255"/>
                  <a:pt x="1148535" y="133350"/>
                </a:cubicBezTo>
                <a:cubicBezTo>
                  <a:pt x="1140440" y="141445"/>
                  <a:pt x="1136814" y="153131"/>
                  <a:pt x="1129485" y="161925"/>
                </a:cubicBezTo>
                <a:cubicBezTo>
                  <a:pt x="1120861" y="172273"/>
                  <a:pt x="1109180" y="179867"/>
                  <a:pt x="1100910" y="190500"/>
                </a:cubicBezTo>
                <a:cubicBezTo>
                  <a:pt x="1086854" y="208572"/>
                  <a:pt x="1070050" y="225930"/>
                  <a:pt x="1062810" y="247650"/>
                </a:cubicBezTo>
                <a:cubicBezTo>
                  <a:pt x="1059635" y="257175"/>
                  <a:pt x="1058161" y="267448"/>
                  <a:pt x="1053285" y="276225"/>
                </a:cubicBezTo>
                <a:cubicBezTo>
                  <a:pt x="1042166" y="296239"/>
                  <a:pt x="1022425" y="311655"/>
                  <a:pt x="1015185" y="333375"/>
                </a:cubicBezTo>
                <a:cubicBezTo>
                  <a:pt x="1008835" y="352425"/>
                  <a:pt x="1010334" y="376326"/>
                  <a:pt x="996135" y="390525"/>
                </a:cubicBezTo>
                <a:cubicBezTo>
                  <a:pt x="930890" y="455770"/>
                  <a:pt x="961401" y="432731"/>
                  <a:pt x="910410" y="466725"/>
                </a:cubicBezTo>
                <a:cubicBezTo>
                  <a:pt x="897710" y="485775"/>
                  <a:pt x="894030" y="516635"/>
                  <a:pt x="872310" y="523875"/>
                </a:cubicBezTo>
                <a:cubicBezTo>
                  <a:pt x="862785" y="527050"/>
                  <a:pt x="852512" y="528524"/>
                  <a:pt x="843735" y="533400"/>
                </a:cubicBezTo>
                <a:cubicBezTo>
                  <a:pt x="823721" y="544519"/>
                  <a:pt x="808305" y="564260"/>
                  <a:pt x="786585" y="571500"/>
                </a:cubicBezTo>
                <a:cubicBezTo>
                  <a:pt x="750138" y="583649"/>
                  <a:pt x="727323" y="592877"/>
                  <a:pt x="691335" y="600075"/>
                </a:cubicBezTo>
                <a:cubicBezTo>
                  <a:pt x="672397" y="603863"/>
                  <a:pt x="652921" y="604916"/>
                  <a:pt x="634185" y="609600"/>
                </a:cubicBezTo>
                <a:cubicBezTo>
                  <a:pt x="614704" y="614470"/>
                  <a:pt x="596726" y="624712"/>
                  <a:pt x="577035" y="628650"/>
                </a:cubicBezTo>
                <a:cubicBezTo>
                  <a:pt x="549844" y="634088"/>
                  <a:pt x="518213" y="639629"/>
                  <a:pt x="491310" y="647700"/>
                </a:cubicBezTo>
                <a:cubicBezTo>
                  <a:pt x="472076" y="653470"/>
                  <a:pt x="454118" y="664532"/>
                  <a:pt x="434160" y="666750"/>
                </a:cubicBezTo>
                <a:lnTo>
                  <a:pt x="348435" y="676275"/>
                </a:lnTo>
                <a:cubicBezTo>
                  <a:pt x="323013" y="679266"/>
                  <a:pt x="297736" y="683582"/>
                  <a:pt x="272235" y="685800"/>
                </a:cubicBezTo>
                <a:cubicBezTo>
                  <a:pt x="224684" y="689935"/>
                  <a:pt x="176985" y="692150"/>
                  <a:pt x="129360" y="695325"/>
                </a:cubicBezTo>
                <a:cubicBezTo>
                  <a:pt x="107135" y="698500"/>
                  <a:pt x="84700" y="700447"/>
                  <a:pt x="62685" y="704850"/>
                </a:cubicBezTo>
                <a:cubicBezTo>
                  <a:pt x="0" y="717387"/>
                  <a:pt x="67938" y="714375"/>
                  <a:pt x="5535" y="714375"/>
                </a:cubicBezTo>
              </a:path>
            </a:pathLst>
          </a:cu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Vrije vorm 11"/>
          <p:cNvSpPr/>
          <p:nvPr/>
        </p:nvSpPr>
        <p:spPr>
          <a:xfrm flipH="1">
            <a:off x="2123728" y="5733256"/>
            <a:ext cx="1152128" cy="1124744"/>
          </a:xfrm>
          <a:custGeom>
            <a:avLst/>
            <a:gdLst>
              <a:gd name="connsiteX0" fmla="*/ 1243785 w 1243785"/>
              <a:gd name="connsiteY0" fmla="*/ 0 h 717387"/>
              <a:gd name="connsiteX1" fmla="*/ 1234260 w 1243785"/>
              <a:gd name="connsiteY1" fmla="*/ 28575 h 717387"/>
              <a:gd name="connsiteX2" fmla="*/ 1205685 w 1243785"/>
              <a:gd name="connsiteY2" fmla="*/ 47625 h 717387"/>
              <a:gd name="connsiteX3" fmla="*/ 1186635 w 1243785"/>
              <a:gd name="connsiteY3" fmla="*/ 76200 h 717387"/>
              <a:gd name="connsiteX4" fmla="*/ 1177110 w 1243785"/>
              <a:gd name="connsiteY4" fmla="*/ 114300 h 717387"/>
              <a:gd name="connsiteX5" fmla="*/ 1148535 w 1243785"/>
              <a:gd name="connsiteY5" fmla="*/ 133350 h 717387"/>
              <a:gd name="connsiteX6" fmla="*/ 1129485 w 1243785"/>
              <a:gd name="connsiteY6" fmla="*/ 161925 h 717387"/>
              <a:gd name="connsiteX7" fmla="*/ 1100910 w 1243785"/>
              <a:gd name="connsiteY7" fmla="*/ 190500 h 717387"/>
              <a:gd name="connsiteX8" fmla="*/ 1062810 w 1243785"/>
              <a:gd name="connsiteY8" fmla="*/ 247650 h 717387"/>
              <a:gd name="connsiteX9" fmla="*/ 1053285 w 1243785"/>
              <a:gd name="connsiteY9" fmla="*/ 276225 h 717387"/>
              <a:gd name="connsiteX10" fmla="*/ 1015185 w 1243785"/>
              <a:gd name="connsiteY10" fmla="*/ 333375 h 717387"/>
              <a:gd name="connsiteX11" fmla="*/ 996135 w 1243785"/>
              <a:gd name="connsiteY11" fmla="*/ 390525 h 717387"/>
              <a:gd name="connsiteX12" fmla="*/ 910410 w 1243785"/>
              <a:gd name="connsiteY12" fmla="*/ 466725 h 717387"/>
              <a:gd name="connsiteX13" fmla="*/ 872310 w 1243785"/>
              <a:gd name="connsiteY13" fmla="*/ 523875 h 717387"/>
              <a:gd name="connsiteX14" fmla="*/ 843735 w 1243785"/>
              <a:gd name="connsiteY14" fmla="*/ 533400 h 717387"/>
              <a:gd name="connsiteX15" fmla="*/ 786585 w 1243785"/>
              <a:gd name="connsiteY15" fmla="*/ 571500 h 717387"/>
              <a:gd name="connsiteX16" fmla="*/ 691335 w 1243785"/>
              <a:gd name="connsiteY16" fmla="*/ 600075 h 717387"/>
              <a:gd name="connsiteX17" fmla="*/ 634185 w 1243785"/>
              <a:gd name="connsiteY17" fmla="*/ 609600 h 717387"/>
              <a:gd name="connsiteX18" fmla="*/ 577035 w 1243785"/>
              <a:gd name="connsiteY18" fmla="*/ 628650 h 717387"/>
              <a:gd name="connsiteX19" fmla="*/ 491310 w 1243785"/>
              <a:gd name="connsiteY19" fmla="*/ 647700 h 717387"/>
              <a:gd name="connsiteX20" fmla="*/ 434160 w 1243785"/>
              <a:gd name="connsiteY20" fmla="*/ 666750 h 717387"/>
              <a:gd name="connsiteX21" fmla="*/ 348435 w 1243785"/>
              <a:gd name="connsiteY21" fmla="*/ 676275 h 717387"/>
              <a:gd name="connsiteX22" fmla="*/ 272235 w 1243785"/>
              <a:gd name="connsiteY22" fmla="*/ 685800 h 717387"/>
              <a:gd name="connsiteX23" fmla="*/ 129360 w 1243785"/>
              <a:gd name="connsiteY23" fmla="*/ 695325 h 717387"/>
              <a:gd name="connsiteX24" fmla="*/ 62685 w 1243785"/>
              <a:gd name="connsiteY24" fmla="*/ 704850 h 717387"/>
              <a:gd name="connsiteX25" fmla="*/ 5535 w 1243785"/>
              <a:gd name="connsiteY25" fmla="*/ 714375 h 7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43785" h="717387">
                <a:moveTo>
                  <a:pt x="1243785" y="0"/>
                </a:moveTo>
                <a:cubicBezTo>
                  <a:pt x="1240610" y="9525"/>
                  <a:pt x="1240532" y="20735"/>
                  <a:pt x="1234260" y="28575"/>
                </a:cubicBezTo>
                <a:cubicBezTo>
                  <a:pt x="1227109" y="37514"/>
                  <a:pt x="1213780" y="39530"/>
                  <a:pt x="1205685" y="47625"/>
                </a:cubicBezTo>
                <a:cubicBezTo>
                  <a:pt x="1197590" y="55720"/>
                  <a:pt x="1192985" y="66675"/>
                  <a:pt x="1186635" y="76200"/>
                </a:cubicBezTo>
                <a:cubicBezTo>
                  <a:pt x="1183460" y="88900"/>
                  <a:pt x="1184372" y="103408"/>
                  <a:pt x="1177110" y="114300"/>
                </a:cubicBezTo>
                <a:cubicBezTo>
                  <a:pt x="1170760" y="123825"/>
                  <a:pt x="1156630" y="125255"/>
                  <a:pt x="1148535" y="133350"/>
                </a:cubicBezTo>
                <a:cubicBezTo>
                  <a:pt x="1140440" y="141445"/>
                  <a:pt x="1136814" y="153131"/>
                  <a:pt x="1129485" y="161925"/>
                </a:cubicBezTo>
                <a:cubicBezTo>
                  <a:pt x="1120861" y="172273"/>
                  <a:pt x="1109180" y="179867"/>
                  <a:pt x="1100910" y="190500"/>
                </a:cubicBezTo>
                <a:cubicBezTo>
                  <a:pt x="1086854" y="208572"/>
                  <a:pt x="1070050" y="225930"/>
                  <a:pt x="1062810" y="247650"/>
                </a:cubicBezTo>
                <a:cubicBezTo>
                  <a:pt x="1059635" y="257175"/>
                  <a:pt x="1058161" y="267448"/>
                  <a:pt x="1053285" y="276225"/>
                </a:cubicBezTo>
                <a:cubicBezTo>
                  <a:pt x="1042166" y="296239"/>
                  <a:pt x="1022425" y="311655"/>
                  <a:pt x="1015185" y="333375"/>
                </a:cubicBezTo>
                <a:cubicBezTo>
                  <a:pt x="1008835" y="352425"/>
                  <a:pt x="1010334" y="376326"/>
                  <a:pt x="996135" y="390525"/>
                </a:cubicBezTo>
                <a:cubicBezTo>
                  <a:pt x="930890" y="455770"/>
                  <a:pt x="961401" y="432731"/>
                  <a:pt x="910410" y="466725"/>
                </a:cubicBezTo>
                <a:cubicBezTo>
                  <a:pt x="897710" y="485775"/>
                  <a:pt x="894030" y="516635"/>
                  <a:pt x="872310" y="523875"/>
                </a:cubicBezTo>
                <a:cubicBezTo>
                  <a:pt x="862785" y="527050"/>
                  <a:pt x="852512" y="528524"/>
                  <a:pt x="843735" y="533400"/>
                </a:cubicBezTo>
                <a:cubicBezTo>
                  <a:pt x="823721" y="544519"/>
                  <a:pt x="808305" y="564260"/>
                  <a:pt x="786585" y="571500"/>
                </a:cubicBezTo>
                <a:cubicBezTo>
                  <a:pt x="750138" y="583649"/>
                  <a:pt x="727323" y="592877"/>
                  <a:pt x="691335" y="600075"/>
                </a:cubicBezTo>
                <a:cubicBezTo>
                  <a:pt x="672397" y="603863"/>
                  <a:pt x="652921" y="604916"/>
                  <a:pt x="634185" y="609600"/>
                </a:cubicBezTo>
                <a:cubicBezTo>
                  <a:pt x="614704" y="614470"/>
                  <a:pt x="596726" y="624712"/>
                  <a:pt x="577035" y="628650"/>
                </a:cubicBezTo>
                <a:cubicBezTo>
                  <a:pt x="549844" y="634088"/>
                  <a:pt x="518213" y="639629"/>
                  <a:pt x="491310" y="647700"/>
                </a:cubicBezTo>
                <a:cubicBezTo>
                  <a:pt x="472076" y="653470"/>
                  <a:pt x="454118" y="664532"/>
                  <a:pt x="434160" y="666750"/>
                </a:cubicBezTo>
                <a:lnTo>
                  <a:pt x="348435" y="676275"/>
                </a:lnTo>
                <a:cubicBezTo>
                  <a:pt x="323013" y="679266"/>
                  <a:pt x="297736" y="683582"/>
                  <a:pt x="272235" y="685800"/>
                </a:cubicBezTo>
                <a:cubicBezTo>
                  <a:pt x="224684" y="689935"/>
                  <a:pt x="176985" y="692150"/>
                  <a:pt x="129360" y="695325"/>
                </a:cubicBezTo>
                <a:cubicBezTo>
                  <a:pt x="107135" y="698500"/>
                  <a:pt x="84700" y="700447"/>
                  <a:pt x="62685" y="704850"/>
                </a:cubicBezTo>
                <a:cubicBezTo>
                  <a:pt x="0" y="717387"/>
                  <a:pt x="67938" y="714375"/>
                  <a:pt x="5535" y="714375"/>
                </a:cubicBezTo>
              </a:path>
            </a:pathLst>
          </a:cu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Vrije vorm 12"/>
          <p:cNvSpPr/>
          <p:nvPr/>
        </p:nvSpPr>
        <p:spPr>
          <a:xfrm flipH="1">
            <a:off x="2411760" y="5760640"/>
            <a:ext cx="1296144" cy="980728"/>
          </a:xfrm>
          <a:custGeom>
            <a:avLst/>
            <a:gdLst>
              <a:gd name="connsiteX0" fmla="*/ 1243785 w 1243785"/>
              <a:gd name="connsiteY0" fmla="*/ 0 h 717387"/>
              <a:gd name="connsiteX1" fmla="*/ 1234260 w 1243785"/>
              <a:gd name="connsiteY1" fmla="*/ 28575 h 717387"/>
              <a:gd name="connsiteX2" fmla="*/ 1205685 w 1243785"/>
              <a:gd name="connsiteY2" fmla="*/ 47625 h 717387"/>
              <a:gd name="connsiteX3" fmla="*/ 1186635 w 1243785"/>
              <a:gd name="connsiteY3" fmla="*/ 76200 h 717387"/>
              <a:gd name="connsiteX4" fmla="*/ 1177110 w 1243785"/>
              <a:gd name="connsiteY4" fmla="*/ 114300 h 717387"/>
              <a:gd name="connsiteX5" fmla="*/ 1148535 w 1243785"/>
              <a:gd name="connsiteY5" fmla="*/ 133350 h 717387"/>
              <a:gd name="connsiteX6" fmla="*/ 1129485 w 1243785"/>
              <a:gd name="connsiteY6" fmla="*/ 161925 h 717387"/>
              <a:gd name="connsiteX7" fmla="*/ 1100910 w 1243785"/>
              <a:gd name="connsiteY7" fmla="*/ 190500 h 717387"/>
              <a:gd name="connsiteX8" fmla="*/ 1062810 w 1243785"/>
              <a:gd name="connsiteY8" fmla="*/ 247650 h 717387"/>
              <a:gd name="connsiteX9" fmla="*/ 1053285 w 1243785"/>
              <a:gd name="connsiteY9" fmla="*/ 276225 h 717387"/>
              <a:gd name="connsiteX10" fmla="*/ 1015185 w 1243785"/>
              <a:gd name="connsiteY10" fmla="*/ 333375 h 717387"/>
              <a:gd name="connsiteX11" fmla="*/ 996135 w 1243785"/>
              <a:gd name="connsiteY11" fmla="*/ 390525 h 717387"/>
              <a:gd name="connsiteX12" fmla="*/ 910410 w 1243785"/>
              <a:gd name="connsiteY12" fmla="*/ 466725 h 717387"/>
              <a:gd name="connsiteX13" fmla="*/ 872310 w 1243785"/>
              <a:gd name="connsiteY13" fmla="*/ 523875 h 717387"/>
              <a:gd name="connsiteX14" fmla="*/ 843735 w 1243785"/>
              <a:gd name="connsiteY14" fmla="*/ 533400 h 717387"/>
              <a:gd name="connsiteX15" fmla="*/ 786585 w 1243785"/>
              <a:gd name="connsiteY15" fmla="*/ 571500 h 717387"/>
              <a:gd name="connsiteX16" fmla="*/ 691335 w 1243785"/>
              <a:gd name="connsiteY16" fmla="*/ 600075 h 717387"/>
              <a:gd name="connsiteX17" fmla="*/ 634185 w 1243785"/>
              <a:gd name="connsiteY17" fmla="*/ 609600 h 717387"/>
              <a:gd name="connsiteX18" fmla="*/ 577035 w 1243785"/>
              <a:gd name="connsiteY18" fmla="*/ 628650 h 717387"/>
              <a:gd name="connsiteX19" fmla="*/ 491310 w 1243785"/>
              <a:gd name="connsiteY19" fmla="*/ 647700 h 717387"/>
              <a:gd name="connsiteX20" fmla="*/ 434160 w 1243785"/>
              <a:gd name="connsiteY20" fmla="*/ 666750 h 717387"/>
              <a:gd name="connsiteX21" fmla="*/ 348435 w 1243785"/>
              <a:gd name="connsiteY21" fmla="*/ 676275 h 717387"/>
              <a:gd name="connsiteX22" fmla="*/ 272235 w 1243785"/>
              <a:gd name="connsiteY22" fmla="*/ 685800 h 717387"/>
              <a:gd name="connsiteX23" fmla="*/ 129360 w 1243785"/>
              <a:gd name="connsiteY23" fmla="*/ 695325 h 717387"/>
              <a:gd name="connsiteX24" fmla="*/ 62685 w 1243785"/>
              <a:gd name="connsiteY24" fmla="*/ 704850 h 717387"/>
              <a:gd name="connsiteX25" fmla="*/ 5535 w 1243785"/>
              <a:gd name="connsiteY25" fmla="*/ 714375 h 7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43785" h="717387">
                <a:moveTo>
                  <a:pt x="1243785" y="0"/>
                </a:moveTo>
                <a:cubicBezTo>
                  <a:pt x="1240610" y="9525"/>
                  <a:pt x="1240532" y="20735"/>
                  <a:pt x="1234260" y="28575"/>
                </a:cubicBezTo>
                <a:cubicBezTo>
                  <a:pt x="1227109" y="37514"/>
                  <a:pt x="1213780" y="39530"/>
                  <a:pt x="1205685" y="47625"/>
                </a:cubicBezTo>
                <a:cubicBezTo>
                  <a:pt x="1197590" y="55720"/>
                  <a:pt x="1192985" y="66675"/>
                  <a:pt x="1186635" y="76200"/>
                </a:cubicBezTo>
                <a:cubicBezTo>
                  <a:pt x="1183460" y="88900"/>
                  <a:pt x="1184372" y="103408"/>
                  <a:pt x="1177110" y="114300"/>
                </a:cubicBezTo>
                <a:cubicBezTo>
                  <a:pt x="1170760" y="123825"/>
                  <a:pt x="1156630" y="125255"/>
                  <a:pt x="1148535" y="133350"/>
                </a:cubicBezTo>
                <a:cubicBezTo>
                  <a:pt x="1140440" y="141445"/>
                  <a:pt x="1136814" y="153131"/>
                  <a:pt x="1129485" y="161925"/>
                </a:cubicBezTo>
                <a:cubicBezTo>
                  <a:pt x="1120861" y="172273"/>
                  <a:pt x="1109180" y="179867"/>
                  <a:pt x="1100910" y="190500"/>
                </a:cubicBezTo>
                <a:cubicBezTo>
                  <a:pt x="1086854" y="208572"/>
                  <a:pt x="1070050" y="225930"/>
                  <a:pt x="1062810" y="247650"/>
                </a:cubicBezTo>
                <a:cubicBezTo>
                  <a:pt x="1059635" y="257175"/>
                  <a:pt x="1058161" y="267448"/>
                  <a:pt x="1053285" y="276225"/>
                </a:cubicBezTo>
                <a:cubicBezTo>
                  <a:pt x="1042166" y="296239"/>
                  <a:pt x="1022425" y="311655"/>
                  <a:pt x="1015185" y="333375"/>
                </a:cubicBezTo>
                <a:cubicBezTo>
                  <a:pt x="1008835" y="352425"/>
                  <a:pt x="1010334" y="376326"/>
                  <a:pt x="996135" y="390525"/>
                </a:cubicBezTo>
                <a:cubicBezTo>
                  <a:pt x="930890" y="455770"/>
                  <a:pt x="961401" y="432731"/>
                  <a:pt x="910410" y="466725"/>
                </a:cubicBezTo>
                <a:cubicBezTo>
                  <a:pt x="897710" y="485775"/>
                  <a:pt x="894030" y="516635"/>
                  <a:pt x="872310" y="523875"/>
                </a:cubicBezTo>
                <a:cubicBezTo>
                  <a:pt x="862785" y="527050"/>
                  <a:pt x="852512" y="528524"/>
                  <a:pt x="843735" y="533400"/>
                </a:cubicBezTo>
                <a:cubicBezTo>
                  <a:pt x="823721" y="544519"/>
                  <a:pt x="808305" y="564260"/>
                  <a:pt x="786585" y="571500"/>
                </a:cubicBezTo>
                <a:cubicBezTo>
                  <a:pt x="750138" y="583649"/>
                  <a:pt x="727323" y="592877"/>
                  <a:pt x="691335" y="600075"/>
                </a:cubicBezTo>
                <a:cubicBezTo>
                  <a:pt x="672397" y="603863"/>
                  <a:pt x="652921" y="604916"/>
                  <a:pt x="634185" y="609600"/>
                </a:cubicBezTo>
                <a:cubicBezTo>
                  <a:pt x="614704" y="614470"/>
                  <a:pt x="596726" y="624712"/>
                  <a:pt x="577035" y="628650"/>
                </a:cubicBezTo>
                <a:cubicBezTo>
                  <a:pt x="549844" y="634088"/>
                  <a:pt x="518213" y="639629"/>
                  <a:pt x="491310" y="647700"/>
                </a:cubicBezTo>
                <a:cubicBezTo>
                  <a:pt x="472076" y="653470"/>
                  <a:pt x="454118" y="664532"/>
                  <a:pt x="434160" y="666750"/>
                </a:cubicBezTo>
                <a:lnTo>
                  <a:pt x="348435" y="676275"/>
                </a:lnTo>
                <a:cubicBezTo>
                  <a:pt x="323013" y="679266"/>
                  <a:pt x="297736" y="683582"/>
                  <a:pt x="272235" y="685800"/>
                </a:cubicBezTo>
                <a:cubicBezTo>
                  <a:pt x="224684" y="689935"/>
                  <a:pt x="176985" y="692150"/>
                  <a:pt x="129360" y="695325"/>
                </a:cubicBezTo>
                <a:cubicBezTo>
                  <a:pt x="107135" y="698500"/>
                  <a:pt x="84700" y="700447"/>
                  <a:pt x="62685" y="704850"/>
                </a:cubicBezTo>
                <a:cubicBezTo>
                  <a:pt x="0" y="717387"/>
                  <a:pt x="67938" y="714375"/>
                  <a:pt x="5535" y="714375"/>
                </a:cubicBezTo>
              </a:path>
            </a:pathLst>
          </a:cu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1734071" y="3573016"/>
            <a:ext cx="553998" cy="15841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overtuiging</a:t>
            </a:r>
          </a:p>
        </p:txBody>
      </p:sp>
      <p:sp>
        <p:nvSpPr>
          <p:cNvPr id="15" name="Tekstvak 14"/>
          <p:cNvSpPr txBox="1"/>
          <p:nvPr/>
        </p:nvSpPr>
        <p:spPr>
          <a:xfrm rot="4467009">
            <a:off x="489465" y="5788422"/>
            <a:ext cx="369332" cy="8816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NL" sz="1200" b="1" dirty="0">
                <a:solidFill>
                  <a:srgbClr val="0000FF"/>
                </a:solidFill>
              </a:rPr>
              <a:t>Voorbeeld 1</a:t>
            </a:r>
          </a:p>
        </p:txBody>
      </p:sp>
      <p:sp>
        <p:nvSpPr>
          <p:cNvPr id="16" name="Vrije vorm 15"/>
          <p:cNvSpPr/>
          <p:nvPr/>
        </p:nvSpPr>
        <p:spPr>
          <a:xfrm>
            <a:off x="0" y="5695950"/>
            <a:ext cx="1590675" cy="685378"/>
          </a:xfrm>
          <a:custGeom>
            <a:avLst/>
            <a:gdLst>
              <a:gd name="connsiteX0" fmla="*/ 1243785 w 1243785"/>
              <a:gd name="connsiteY0" fmla="*/ 0 h 717387"/>
              <a:gd name="connsiteX1" fmla="*/ 1234260 w 1243785"/>
              <a:gd name="connsiteY1" fmla="*/ 28575 h 717387"/>
              <a:gd name="connsiteX2" fmla="*/ 1205685 w 1243785"/>
              <a:gd name="connsiteY2" fmla="*/ 47625 h 717387"/>
              <a:gd name="connsiteX3" fmla="*/ 1186635 w 1243785"/>
              <a:gd name="connsiteY3" fmla="*/ 76200 h 717387"/>
              <a:gd name="connsiteX4" fmla="*/ 1177110 w 1243785"/>
              <a:gd name="connsiteY4" fmla="*/ 114300 h 717387"/>
              <a:gd name="connsiteX5" fmla="*/ 1148535 w 1243785"/>
              <a:gd name="connsiteY5" fmla="*/ 133350 h 717387"/>
              <a:gd name="connsiteX6" fmla="*/ 1129485 w 1243785"/>
              <a:gd name="connsiteY6" fmla="*/ 161925 h 717387"/>
              <a:gd name="connsiteX7" fmla="*/ 1100910 w 1243785"/>
              <a:gd name="connsiteY7" fmla="*/ 190500 h 717387"/>
              <a:gd name="connsiteX8" fmla="*/ 1062810 w 1243785"/>
              <a:gd name="connsiteY8" fmla="*/ 247650 h 717387"/>
              <a:gd name="connsiteX9" fmla="*/ 1053285 w 1243785"/>
              <a:gd name="connsiteY9" fmla="*/ 276225 h 717387"/>
              <a:gd name="connsiteX10" fmla="*/ 1015185 w 1243785"/>
              <a:gd name="connsiteY10" fmla="*/ 333375 h 717387"/>
              <a:gd name="connsiteX11" fmla="*/ 996135 w 1243785"/>
              <a:gd name="connsiteY11" fmla="*/ 390525 h 717387"/>
              <a:gd name="connsiteX12" fmla="*/ 910410 w 1243785"/>
              <a:gd name="connsiteY12" fmla="*/ 466725 h 717387"/>
              <a:gd name="connsiteX13" fmla="*/ 872310 w 1243785"/>
              <a:gd name="connsiteY13" fmla="*/ 523875 h 717387"/>
              <a:gd name="connsiteX14" fmla="*/ 843735 w 1243785"/>
              <a:gd name="connsiteY14" fmla="*/ 533400 h 717387"/>
              <a:gd name="connsiteX15" fmla="*/ 786585 w 1243785"/>
              <a:gd name="connsiteY15" fmla="*/ 571500 h 717387"/>
              <a:gd name="connsiteX16" fmla="*/ 691335 w 1243785"/>
              <a:gd name="connsiteY16" fmla="*/ 600075 h 717387"/>
              <a:gd name="connsiteX17" fmla="*/ 634185 w 1243785"/>
              <a:gd name="connsiteY17" fmla="*/ 609600 h 717387"/>
              <a:gd name="connsiteX18" fmla="*/ 577035 w 1243785"/>
              <a:gd name="connsiteY18" fmla="*/ 628650 h 717387"/>
              <a:gd name="connsiteX19" fmla="*/ 491310 w 1243785"/>
              <a:gd name="connsiteY19" fmla="*/ 647700 h 717387"/>
              <a:gd name="connsiteX20" fmla="*/ 434160 w 1243785"/>
              <a:gd name="connsiteY20" fmla="*/ 666750 h 717387"/>
              <a:gd name="connsiteX21" fmla="*/ 348435 w 1243785"/>
              <a:gd name="connsiteY21" fmla="*/ 676275 h 717387"/>
              <a:gd name="connsiteX22" fmla="*/ 272235 w 1243785"/>
              <a:gd name="connsiteY22" fmla="*/ 685800 h 717387"/>
              <a:gd name="connsiteX23" fmla="*/ 129360 w 1243785"/>
              <a:gd name="connsiteY23" fmla="*/ 695325 h 717387"/>
              <a:gd name="connsiteX24" fmla="*/ 62685 w 1243785"/>
              <a:gd name="connsiteY24" fmla="*/ 704850 h 717387"/>
              <a:gd name="connsiteX25" fmla="*/ 5535 w 1243785"/>
              <a:gd name="connsiteY25" fmla="*/ 714375 h 7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43785" h="717387">
                <a:moveTo>
                  <a:pt x="1243785" y="0"/>
                </a:moveTo>
                <a:cubicBezTo>
                  <a:pt x="1240610" y="9525"/>
                  <a:pt x="1240532" y="20735"/>
                  <a:pt x="1234260" y="28575"/>
                </a:cubicBezTo>
                <a:cubicBezTo>
                  <a:pt x="1227109" y="37514"/>
                  <a:pt x="1213780" y="39530"/>
                  <a:pt x="1205685" y="47625"/>
                </a:cubicBezTo>
                <a:cubicBezTo>
                  <a:pt x="1197590" y="55720"/>
                  <a:pt x="1192985" y="66675"/>
                  <a:pt x="1186635" y="76200"/>
                </a:cubicBezTo>
                <a:cubicBezTo>
                  <a:pt x="1183460" y="88900"/>
                  <a:pt x="1184372" y="103408"/>
                  <a:pt x="1177110" y="114300"/>
                </a:cubicBezTo>
                <a:cubicBezTo>
                  <a:pt x="1170760" y="123825"/>
                  <a:pt x="1156630" y="125255"/>
                  <a:pt x="1148535" y="133350"/>
                </a:cubicBezTo>
                <a:cubicBezTo>
                  <a:pt x="1140440" y="141445"/>
                  <a:pt x="1136814" y="153131"/>
                  <a:pt x="1129485" y="161925"/>
                </a:cubicBezTo>
                <a:cubicBezTo>
                  <a:pt x="1120861" y="172273"/>
                  <a:pt x="1109180" y="179867"/>
                  <a:pt x="1100910" y="190500"/>
                </a:cubicBezTo>
                <a:cubicBezTo>
                  <a:pt x="1086854" y="208572"/>
                  <a:pt x="1070050" y="225930"/>
                  <a:pt x="1062810" y="247650"/>
                </a:cubicBezTo>
                <a:cubicBezTo>
                  <a:pt x="1059635" y="257175"/>
                  <a:pt x="1058161" y="267448"/>
                  <a:pt x="1053285" y="276225"/>
                </a:cubicBezTo>
                <a:cubicBezTo>
                  <a:pt x="1042166" y="296239"/>
                  <a:pt x="1022425" y="311655"/>
                  <a:pt x="1015185" y="333375"/>
                </a:cubicBezTo>
                <a:cubicBezTo>
                  <a:pt x="1008835" y="352425"/>
                  <a:pt x="1010334" y="376326"/>
                  <a:pt x="996135" y="390525"/>
                </a:cubicBezTo>
                <a:cubicBezTo>
                  <a:pt x="930890" y="455770"/>
                  <a:pt x="961401" y="432731"/>
                  <a:pt x="910410" y="466725"/>
                </a:cubicBezTo>
                <a:cubicBezTo>
                  <a:pt x="897710" y="485775"/>
                  <a:pt x="894030" y="516635"/>
                  <a:pt x="872310" y="523875"/>
                </a:cubicBezTo>
                <a:cubicBezTo>
                  <a:pt x="862785" y="527050"/>
                  <a:pt x="852512" y="528524"/>
                  <a:pt x="843735" y="533400"/>
                </a:cubicBezTo>
                <a:cubicBezTo>
                  <a:pt x="823721" y="544519"/>
                  <a:pt x="808305" y="564260"/>
                  <a:pt x="786585" y="571500"/>
                </a:cubicBezTo>
                <a:cubicBezTo>
                  <a:pt x="750138" y="583649"/>
                  <a:pt x="727323" y="592877"/>
                  <a:pt x="691335" y="600075"/>
                </a:cubicBezTo>
                <a:cubicBezTo>
                  <a:pt x="672397" y="603863"/>
                  <a:pt x="652921" y="604916"/>
                  <a:pt x="634185" y="609600"/>
                </a:cubicBezTo>
                <a:cubicBezTo>
                  <a:pt x="614704" y="614470"/>
                  <a:pt x="596726" y="624712"/>
                  <a:pt x="577035" y="628650"/>
                </a:cubicBezTo>
                <a:cubicBezTo>
                  <a:pt x="549844" y="634088"/>
                  <a:pt x="518213" y="639629"/>
                  <a:pt x="491310" y="647700"/>
                </a:cubicBezTo>
                <a:cubicBezTo>
                  <a:pt x="472076" y="653470"/>
                  <a:pt x="454118" y="664532"/>
                  <a:pt x="434160" y="666750"/>
                </a:cubicBezTo>
                <a:lnTo>
                  <a:pt x="348435" y="676275"/>
                </a:lnTo>
                <a:cubicBezTo>
                  <a:pt x="323013" y="679266"/>
                  <a:pt x="297736" y="683582"/>
                  <a:pt x="272235" y="685800"/>
                </a:cubicBezTo>
                <a:cubicBezTo>
                  <a:pt x="224684" y="689935"/>
                  <a:pt x="176985" y="692150"/>
                  <a:pt x="129360" y="695325"/>
                </a:cubicBezTo>
                <a:cubicBezTo>
                  <a:pt x="107135" y="698500"/>
                  <a:pt x="84700" y="700447"/>
                  <a:pt x="62685" y="704850"/>
                </a:cubicBezTo>
                <a:cubicBezTo>
                  <a:pt x="0" y="717387"/>
                  <a:pt x="67938" y="714375"/>
                  <a:pt x="5535" y="714375"/>
                </a:cubicBezTo>
              </a:path>
            </a:pathLst>
          </a:cu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/>
          <p:cNvSpPr txBox="1"/>
          <p:nvPr/>
        </p:nvSpPr>
        <p:spPr>
          <a:xfrm rot="4125817">
            <a:off x="813199" y="5984264"/>
            <a:ext cx="369332" cy="8816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NL" sz="1200" b="1" dirty="0">
                <a:solidFill>
                  <a:srgbClr val="0000FF"/>
                </a:solidFill>
              </a:rPr>
              <a:t>Voorbeeld 2</a:t>
            </a:r>
          </a:p>
        </p:txBody>
      </p:sp>
      <p:sp>
        <p:nvSpPr>
          <p:cNvPr id="18" name="Tekstvak 17"/>
          <p:cNvSpPr txBox="1"/>
          <p:nvPr/>
        </p:nvSpPr>
        <p:spPr>
          <a:xfrm rot="492476">
            <a:off x="1533279" y="5899121"/>
            <a:ext cx="369332" cy="881673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nl-NL" sz="1200" b="1" dirty="0">
                <a:solidFill>
                  <a:srgbClr val="0000FF"/>
                </a:solidFill>
              </a:rPr>
              <a:t>Voorbeeld 3</a:t>
            </a:r>
          </a:p>
        </p:txBody>
      </p:sp>
      <p:sp>
        <p:nvSpPr>
          <p:cNvPr id="19" name="Tekstvak 18"/>
          <p:cNvSpPr txBox="1"/>
          <p:nvPr/>
        </p:nvSpPr>
        <p:spPr>
          <a:xfrm rot="10322275">
            <a:off x="1894980" y="5833095"/>
            <a:ext cx="369332" cy="8816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NL" sz="1200" b="1" dirty="0">
                <a:solidFill>
                  <a:srgbClr val="0000FF"/>
                </a:solidFill>
              </a:rPr>
              <a:t>Voorbeeld 4</a:t>
            </a:r>
          </a:p>
        </p:txBody>
      </p:sp>
      <p:sp>
        <p:nvSpPr>
          <p:cNvPr id="20" name="Tekstvak 19"/>
          <p:cNvSpPr txBox="1"/>
          <p:nvPr/>
        </p:nvSpPr>
        <p:spPr>
          <a:xfrm rot="9168516">
            <a:off x="2293437" y="5768923"/>
            <a:ext cx="369332" cy="8816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NL" sz="1200" b="1" dirty="0">
                <a:solidFill>
                  <a:srgbClr val="0000FF"/>
                </a:solidFill>
              </a:rPr>
              <a:t>Voorbeeld 5</a:t>
            </a:r>
          </a:p>
        </p:txBody>
      </p:sp>
      <p:sp>
        <p:nvSpPr>
          <p:cNvPr id="21" name="Tekstvak 20"/>
          <p:cNvSpPr txBox="1"/>
          <p:nvPr/>
        </p:nvSpPr>
        <p:spPr>
          <a:xfrm rot="6620061">
            <a:off x="3117711" y="5614143"/>
            <a:ext cx="369332" cy="8816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NL" sz="1200" b="1" dirty="0">
                <a:solidFill>
                  <a:srgbClr val="0000FF"/>
                </a:solidFill>
              </a:rPr>
              <a:t>Voorbeeld 6</a:t>
            </a:r>
          </a:p>
        </p:txBody>
      </p:sp>
      <p:sp>
        <p:nvSpPr>
          <p:cNvPr id="22" name="Tekstvak 21"/>
          <p:cNvSpPr txBox="1"/>
          <p:nvPr/>
        </p:nvSpPr>
        <p:spPr>
          <a:xfrm rot="4382290">
            <a:off x="589978" y="3579571"/>
            <a:ext cx="276999" cy="762248"/>
          </a:xfrm>
          <a:prstGeom prst="rect">
            <a:avLst/>
          </a:prstGeom>
          <a:noFill/>
        </p:spPr>
        <p:txBody>
          <a:bodyPr vert="vert270" wrap="square" lIns="0" rtlCol="0">
            <a:spAutoFit/>
          </a:bodyPr>
          <a:lstStyle/>
          <a:p>
            <a:r>
              <a:rPr lang="nl-NL" sz="1200" b="1" i="1" dirty="0">
                <a:solidFill>
                  <a:srgbClr val="0000FF"/>
                </a:solidFill>
              </a:rPr>
              <a:t>Vrucht 1</a:t>
            </a:r>
          </a:p>
        </p:txBody>
      </p:sp>
      <p:sp>
        <p:nvSpPr>
          <p:cNvPr id="24" name="Tekstvak 23"/>
          <p:cNvSpPr txBox="1"/>
          <p:nvPr/>
        </p:nvSpPr>
        <p:spPr>
          <a:xfrm rot="5400000">
            <a:off x="242624" y="2322280"/>
            <a:ext cx="276999" cy="762248"/>
          </a:xfrm>
          <a:prstGeom prst="rect">
            <a:avLst/>
          </a:prstGeom>
          <a:noFill/>
        </p:spPr>
        <p:txBody>
          <a:bodyPr vert="vert270" wrap="square" lIns="0" rtlCol="0">
            <a:spAutoFit/>
          </a:bodyPr>
          <a:lstStyle/>
          <a:p>
            <a:r>
              <a:rPr lang="nl-NL" sz="1200" b="1" i="1" dirty="0">
                <a:solidFill>
                  <a:srgbClr val="0000FF"/>
                </a:solidFill>
              </a:rPr>
              <a:t>Vrucht 2</a:t>
            </a:r>
          </a:p>
        </p:txBody>
      </p:sp>
      <p:sp>
        <p:nvSpPr>
          <p:cNvPr id="26" name="Tekstvak 25"/>
          <p:cNvSpPr txBox="1"/>
          <p:nvPr/>
        </p:nvSpPr>
        <p:spPr>
          <a:xfrm rot="3776488">
            <a:off x="263912" y="464269"/>
            <a:ext cx="276999" cy="762248"/>
          </a:xfrm>
          <a:prstGeom prst="rect">
            <a:avLst/>
          </a:prstGeom>
          <a:noFill/>
        </p:spPr>
        <p:txBody>
          <a:bodyPr vert="vert270" wrap="square" lIns="0" rtlCol="0">
            <a:spAutoFit/>
          </a:bodyPr>
          <a:lstStyle/>
          <a:p>
            <a:r>
              <a:rPr lang="nl-NL" sz="1200" b="1" i="1" dirty="0">
                <a:solidFill>
                  <a:srgbClr val="0000FF"/>
                </a:solidFill>
              </a:rPr>
              <a:t>Vrucht 3</a:t>
            </a:r>
          </a:p>
        </p:txBody>
      </p:sp>
      <p:sp>
        <p:nvSpPr>
          <p:cNvPr id="28" name="Tekstvak 27"/>
          <p:cNvSpPr txBox="1"/>
          <p:nvPr/>
        </p:nvSpPr>
        <p:spPr>
          <a:xfrm rot="6864353">
            <a:off x="2749563" y="451160"/>
            <a:ext cx="276999" cy="762248"/>
          </a:xfrm>
          <a:prstGeom prst="rect">
            <a:avLst/>
          </a:prstGeom>
          <a:noFill/>
        </p:spPr>
        <p:txBody>
          <a:bodyPr vert="vert270" wrap="square" lIns="0" rtlCol="0">
            <a:spAutoFit/>
          </a:bodyPr>
          <a:lstStyle/>
          <a:p>
            <a:r>
              <a:rPr lang="nl-NL" sz="1200" b="1" i="1" dirty="0">
                <a:solidFill>
                  <a:srgbClr val="0000FF"/>
                </a:solidFill>
              </a:rPr>
              <a:t>Vrucht 4</a:t>
            </a:r>
          </a:p>
        </p:txBody>
      </p:sp>
      <p:sp>
        <p:nvSpPr>
          <p:cNvPr id="29" name="Tekstvak 28"/>
          <p:cNvSpPr txBox="1"/>
          <p:nvPr/>
        </p:nvSpPr>
        <p:spPr>
          <a:xfrm rot="7365563">
            <a:off x="3741938" y="3674318"/>
            <a:ext cx="276999" cy="762248"/>
          </a:xfrm>
          <a:prstGeom prst="rect">
            <a:avLst/>
          </a:prstGeom>
          <a:noFill/>
        </p:spPr>
        <p:txBody>
          <a:bodyPr vert="vert270" wrap="square" lIns="0" rtlCol="0">
            <a:spAutoFit/>
          </a:bodyPr>
          <a:lstStyle/>
          <a:p>
            <a:r>
              <a:rPr lang="nl-NL" sz="1200" b="1" i="1" dirty="0">
                <a:solidFill>
                  <a:srgbClr val="0000FF"/>
                </a:solidFill>
              </a:rPr>
              <a:t>Vrucht 5</a:t>
            </a:r>
          </a:p>
        </p:txBody>
      </p:sp>
      <p:sp>
        <p:nvSpPr>
          <p:cNvPr id="30" name="Tijdelijke aanduiding voor inhoud 2"/>
          <p:cNvSpPr txBox="1">
            <a:spLocks/>
          </p:cNvSpPr>
          <p:nvPr/>
        </p:nvSpPr>
        <p:spPr>
          <a:xfrm>
            <a:off x="4716016" y="2660915"/>
            <a:ext cx="4042792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 Schrijf in de stam een overtuiging die je graag zou willen versterken, maar nog niet erg in geloofd</a:t>
            </a:r>
          </a:p>
        </p:txBody>
      </p:sp>
      <p:sp>
        <p:nvSpPr>
          <p:cNvPr id="31" name="Tijdelijke aanduiding voor inhoud 2"/>
          <p:cNvSpPr txBox="1">
            <a:spLocks/>
          </p:cNvSpPr>
          <p:nvPr/>
        </p:nvSpPr>
        <p:spPr>
          <a:xfrm>
            <a:off x="4716016" y="3693030"/>
            <a:ext cx="4042792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 Zoek voorbeelden van waar je deze overtuiging al liet zien en schrijf deze in de wortels</a:t>
            </a:r>
          </a:p>
        </p:txBody>
      </p:sp>
      <p:sp>
        <p:nvSpPr>
          <p:cNvPr id="32" name="Tijdelijke aanduiding voor inhoud 2"/>
          <p:cNvSpPr txBox="1">
            <a:spLocks/>
          </p:cNvSpPr>
          <p:nvPr/>
        </p:nvSpPr>
        <p:spPr>
          <a:xfrm>
            <a:off x="4716016" y="4725144"/>
            <a:ext cx="4042792" cy="1296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 Schrijf in de takken wat de overtuiging je gaat opleveren als je deze zeer sterk voelt, de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vruchten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van je overtuiging.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AD8181F2-8354-435E-AA8B-A3B611B0D740}"/>
              </a:ext>
            </a:extLst>
          </p:cNvPr>
          <p:cNvSpPr/>
          <p:nvPr/>
        </p:nvSpPr>
        <p:spPr>
          <a:xfrm>
            <a:off x="8694823" y="6487873"/>
            <a:ext cx="31611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endParaRPr lang="nl-NL" sz="1200" b="0" cap="none" spc="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  <p:bldP spid="17" grpId="0"/>
      <p:bldP spid="18" grpId="0" animBg="1"/>
      <p:bldP spid="19" grpId="0"/>
      <p:bldP spid="20" grpId="0"/>
      <p:bldP spid="21" grpId="0"/>
      <p:bldP spid="22" grpId="0"/>
      <p:bldP spid="24" grpId="0"/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Afbeelding 14" descr="appe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77166" flipH="1">
            <a:off x="2598098" y="1436817"/>
            <a:ext cx="615976" cy="585569"/>
          </a:xfrm>
          <a:prstGeom prst="rect">
            <a:avLst/>
          </a:prstGeom>
          <a:noFill/>
        </p:spPr>
      </p:pic>
      <p:pic>
        <p:nvPicPr>
          <p:cNvPr id="1036" name="Afbeelding 14" descr="appe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993489"/>
            <a:ext cx="678209" cy="627970"/>
          </a:xfrm>
          <a:prstGeom prst="rect">
            <a:avLst/>
          </a:prstGeom>
          <a:noFill/>
        </p:spPr>
      </p:pic>
      <p:pic>
        <p:nvPicPr>
          <p:cNvPr id="1035" name="Afbeelding 14" descr="app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5728" y="2204864"/>
            <a:ext cx="790608" cy="708479"/>
          </a:xfrm>
          <a:prstGeom prst="rect">
            <a:avLst/>
          </a:prstGeom>
          <a:noFill/>
        </p:spPr>
      </p:pic>
      <p:sp>
        <p:nvSpPr>
          <p:cNvPr id="1027" name="Text Box 3" descr="Grote confetti"/>
          <p:cNvSpPr txBox="1">
            <a:spLocks noChangeArrowheads="1"/>
          </p:cNvSpPr>
          <p:nvPr/>
        </p:nvSpPr>
        <p:spPr bwMode="auto">
          <a:xfrm>
            <a:off x="0" y="4869160"/>
            <a:ext cx="9143301" cy="1988840"/>
          </a:xfrm>
          <a:prstGeom prst="rect">
            <a:avLst/>
          </a:prstGeom>
          <a:pattFill prst="lgConfetti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4" name="Afbeelding 27" descr="wortel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94151" y="6453336"/>
            <a:ext cx="1476437" cy="404664"/>
          </a:xfrm>
          <a:prstGeom prst="rect">
            <a:avLst/>
          </a:prstGeom>
          <a:noFill/>
        </p:spPr>
      </p:pic>
      <p:pic>
        <p:nvPicPr>
          <p:cNvPr id="1029" name="Afbeelding 14" descr="appe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1568">
            <a:off x="7891026" y="528676"/>
            <a:ext cx="695989" cy="622603"/>
          </a:xfrm>
          <a:prstGeom prst="rect">
            <a:avLst/>
          </a:prstGeom>
          <a:noFill/>
        </p:spPr>
      </p:pic>
      <p:pic>
        <p:nvPicPr>
          <p:cNvPr id="1030" name="Afbeelding 21" descr="appel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57966">
            <a:off x="3554313" y="2493199"/>
            <a:ext cx="733456" cy="652123"/>
          </a:xfrm>
          <a:prstGeom prst="rect">
            <a:avLst/>
          </a:prstGeom>
          <a:noFill/>
        </p:spPr>
      </p:pic>
      <p:pic>
        <p:nvPicPr>
          <p:cNvPr id="1031" name="Afbeelding 14" descr="app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99058" flipH="1">
            <a:off x="2362410" y="573761"/>
            <a:ext cx="836965" cy="689693"/>
          </a:xfrm>
          <a:prstGeom prst="rect">
            <a:avLst/>
          </a:prstGeom>
          <a:noFill/>
        </p:spPr>
      </p:pic>
      <p:pic>
        <p:nvPicPr>
          <p:cNvPr id="1032" name="Afbeelding 21" descr="appel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98784" y="2557096"/>
            <a:ext cx="733456" cy="655880"/>
          </a:xfrm>
          <a:prstGeom prst="rect">
            <a:avLst/>
          </a:prstGeom>
          <a:noFill/>
        </p:spPr>
      </p:pic>
      <p:pic>
        <p:nvPicPr>
          <p:cNvPr id="1033" name="Afbeelding 14" descr="app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5159">
            <a:off x="7509375" y="1480292"/>
            <a:ext cx="797594" cy="713309"/>
          </a:xfrm>
          <a:prstGeom prst="rect">
            <a:avLst/>
          </a:prstGeom>
          <a:noFill/>
        </p:spPr>
      </p:pic>
      <p:sp>
        <p:nvSpPr>
          <p:cNvPr id="1034" name="Freeform 10"/>
          <p:cNvSpPr>
            <a:spLocks/>
          </p:cNvSpPr>
          <p:nvPr/>
        </p:nvSpPr>
        <p:spPr bwMode="auto">
          <a:xfrm>
            <a:off x="3001638" y="0"/>
            <a:ext cx="5026746" cy="2734621"/>
          </a:xfrm>
          <a:custGeom>
            <a:avLst/>
            <a:gdLst/>
            <a:ahLst/>
            <a:cxnLst>
              <a:cxn ang="0">
                <a:pos x="134" y="2425"/>
              </a:cxn>
              <a:cxn ang="0">
                <a:pos x="419" y="2635"/>
              </a:cxn>
              <a:cxn ang="0">
                <a:pos x="449" y="3085"/>
              </a:cxn>
              <a:cxn ang="0">
                <a:pos x="809" y="3445"/>
              </a:cxn>
              <a:cxn ang="0">
                <a:pos x="1229" y="4105"/>
              </a:cxn>
              <a:cxn ang="0">
                <a:pos x="2069" y="4255"/>
              </a:cxn>
              <a:cxn ang="0">
                <a:pos x="2159" y="4135"/>
              </a:cxn>
              <a:cxn ang="0">
                <a:pos x="2429" y="4585"/>
              </a:cxn>
              <a:cxn ang="0">
                <a:pos x="2699" y="4690"/>
              </a:cxn>
              <a:cxn ang="0">
                <a:pos x="3479" y="4585"/>
              </a:cxn>
              <a:cxn ang="0">
                <a:pos x="4484" y="4540"/>
              </a:cxn>
              <a:cxn ang="0">
                <a:pos x="5879" y="4600"/>
              </a:cxn>
              <a:cxn ang="0">
                <a:pos x="6149" y="4750"/>
              </a:cxn>
              <a:cxn ang="0">
                <a:pos x="6704" y="4630"/>
              </a:cxn>
              <a:cxn ang="0">
                <a:pos x="6899" y="4525"/>
              </a:cxn>
              <a:cxn ang="0">
                <a:pos x="7079" y="4315"/>
              </a:cxn>
              <a:cxn ang="0">
                <a:pos x="7634" y="4435"/>
              </a:cxn>
              <a:cxn ang="0">
                <a:pos x="7994" y="4150"/>
              </a:cxn>
              <a:cxn ang="0">
                <a:pos x="8189" y="3820"/>
              </a:cxn>
              <a:cxn ang="0">
                <a:pos x="8489" y="3820"/>
              </a:cxn>
              <a:cxn ang="0">
                <a:pos x="9224" y="3595"/>
              </a:cxn>
              <a:cxn ang="0">
                <a:pos x="9704" y="3235"/>
              </a:cxn>
              <a:cxn ang="0">
                <a:pos x="9914" y="2695"/>
              </a:cxn>
              <a:cxn ang="0">
                <a:pos x="10124" y="2605"/>
              </a:cxn>
              <a:cxn ang="0">
                <a:pos x="10454" y="2215"/>
              </a:cxn>
              <a:cxn ang="0">
                <a:pos x="10394" y="1120"/>
              </a:cxn>
              <a:cxn ang="0">
                <a:pos x="10244" y="685"/>
              </a:cxn>
              <a:cxn ang="0">
                <a:pos x="9179" y="505"/>
              </a:cxn>
              <a:cxn ang="0">
                <a:pos x="9059" y="415"/>
              </a:cxn>
              <a:cxn ang="0">
                <a:pos x="8084" y="175"/>
              </a:cxn>
              <a:cxn ang="0">
                <a:pos x="7259" y="400"/>
              </a:cxn>
              <a:cxn ang="0">
                <a:pos x="7034" y="265"/>
              </a:cxn>
              <a:cxn ang="0">
                <a:pos x="5324" y="430"/>
              </a:cxn>
              <a:cxn ang="0">
                <a:pos x="5174" y="370"/>
              </a:cxn>
              <a:cxn ang="0">
                <a:pos x="3974" y="250"/>
              </a:cxn>
              <a:cxn ang="0">
                <a:pos x="3809" y="385"/>
              </a:cxn>
              <a:cxn ang="0">
                <a:pos x="3584" y="370"/>
              </a:cxn>
              <a:cxn ang="0">
                <a:pos x="2399" y="250"/>
              </a:cxn>
              <a:cxn ang="0">
                <a:pos x="2069" y="385"/>
              </a:cxn>
              <a:cxn ang="0">
                <a:pos x="1904" y="610"/>
              </a:cxn>
              <a:cxn ang="0">
                <a:pos x="1829" y="535"/>
              </a:cxn>
              <a:cxn ang="0">
                <a:pos x="584" y="325"/>
              </a:cxn>
              <a:cxn ang="0">
                <a:pos x="359" y="550"/>
              </a:cxn>
              <a:cxn ang="0">
                <a:pos x="344" y="1225"/>
              </a:cxn>
              <a:cxn ang="0">
                <a:pos x="164" y="1375"/>
              </a:cxn>
            </a:cxnLst>
            <a:rect l="0" t="0" r="r" b="b"/>
            <a:pathLst>
              <a:path w="10652" h="4750">
                <a:moveTo>
                  <a:pt x="104" y="1510"/>
                </a:moveTo>
                <a:cubicBezTo>
                  <a:pt x="86" y="1650"/>
                  <a:pt x="82" y="1791"/>
                  <a:pt x="59" y="1930"/>
                </a:cubicBezTo>
                <a:cubicBezTo>
                  <a:pt x="67" y="2149"/>
                  <a:pt x="0" y="2291"/>
                  <a:pt x="134" y="2425"/>
                </a:cubicBezTo>
                <a:cubicBezTo>
                  <a:pt x="159" y="2499"/>
                  <a:pt x="131" y="2448"/>
                  <a:pt x="194" y="2500"/>
                </a:cubicBezTo>
                <a:cubicBezTo>
                  <a:pt x="273" y="2566"/>
                  <a:pt x="268" y="2570"/>
                  <a:pt x="374" y="2605"/>
                </a:cubicBezTo>
                <a:cubicBezTo>
                  <a:pt x="391" y="2611"/>
                  <a:pt x="403" y="2628"/>
                  <a:pt x="419" y="2635"/>
                </a:cubicBezTo>
                <a:cubicBezTo>
                  <a:pt x="448" y="2648"/>
                  <a:pt x="509" y="2665"/>
                  <a:pt x="509" y="2665"/>
                </a:cubicBezTo>
                <a:cubicBezTo>
                  <a:pt x="438" y="2772"/>
                  <a:pt x="458" y="2720"/>
                  <a:pt x="434" y="2815"/>
                </a:cubicBezTo>
                <a:cubicBezTo>
                  <a:pt x="439" y="2905"/>
                  <a:pt x="436" y="2996"/>
                  <a:pt x="449" y="3085"/>
                </a:cubicBezTo>
                <a:cubicBezTo>
                  <a:pt x="452" y="3103"/>
                  <a:pt x="471" y="3114"/>
                  <a:pt x="479" y="3130"/>
                </a:cubicBezTo>
                <a:cubicBezTo>
                  <a:pt x="514" y="3201"/>
                  <a:pt x="532" y="3253"/>
                  <a:pt x="614" y="3280"/>
                </a:cubicBezTo>
                <a:cubicBezTo>
                  <a:pt x="667" y="3350"/>
                  <a:pt x="730" y="3406"/>
                  <a:pt x="809" y="3445"/>
                </a:cubicBezTo>
                <a:cubicBezTo>
                  <a:pt x="887" y="3563"/>
                  <a:pt x="1087" y="3564"/>
                  <a:pt x="1214" y="3580"/>
                </a:cubicBezTo>
                <a:cubicBezTo>
                  <a:pt x="1154" y="3759"/>
                  <a:pt x="1188" y="3641"/>
                  <a:pt x="1214" y="4060"/>
                </a:cubicBezTo>
                <a:cubicBezTo>
                  <a:pt x="1215" y="4076"/>
                  <a:pt x="1218" y="4094"/>
                  <a:pt x="1229" y="4105"/>
                </a:cubicBezTo>
                <a:cubicBezTo>
                  <a:pt x="1254" y="4130"/>
                  <a:pt x="1289" y="4145"/>
                  <a:pt x="1319" y="4165"/>
                </a:cubicBezTo>
                <a:cubicBezTo>
                  <a:pt x="1465" y="4262"/>
                  <a:pt x="1610" y="4308"/>
                  <a:pt x="1784" y="4330"/>
                </a:cubicBezTo>
                <a:cubicBezTo>
                  <a:pt x="1895" y="4319"/>
                  <a:pt x="1978" y="4316"/>
                  <a:pt x="2069" y="4255"/>
                </a:cubicBezTo>
                <a:cubicBezTo>
                  <a:pt x="2079" y="4240"/>
                  <a:pt x="2086" y="4223"/>
                  <a:pt x="2099" y="4210"/>
                </a:cubicBezTo>
                <a:cubicBezTo>
                  <a:pt x="2112" y="4197"/>
                  <a:pt x="2133" y="4194"/>
                  <a:pt x="2144" y="4180"/>
                </a:cubicBezTo>
                <a:cubicBezTo>
                  <a:pt x="2154" y="4168"/>
                  <a:pt x="2175" y="4135"/>
                  <a:pt x="2159" y="4135"/>
                </a:cubicBezTo>
                <a:cubicBezTo>
                  <a:pt x="2141" y="4135"/>
                  <a:pt x="2139" y="4165"/>
                  <a:pt x="2129" y="4180"/>
                </a:cubicBezTo>
                <a:cubicBezTo>
                  <a:pt x="2198" y="4284"/>
                  <a:pt x="2197" y="4421"/>
                  <a:pt x="2309" y="4495"/>
                </a:cubicBezTo>
                <a:cubicBezTo>
                  <a:pt x="2358" y="4568"/>
                  <a:pt x="2367" y="4533"/>
                  <a:pt x="2429" y="4585"/>
                </a:cubicBezTo>
                <a:cubicBezTo>
                  <a:pt x="2485" y="4631"/>
                  <a:pt x="2454" y="4631"/>
                  <a:pt x="2519" y="4645"/>
                </a:cubicBezTo>
                <a:cubicBezTo>
                  <a:pt x="2549" y="4652"/>
                  <a:pt x="2579" y="4653"/>
                  <a:pt x="2609" y="4660"/>
                </a:cubicBezTo>
                <a:cubicBezTo>
                  <a:pt x="2640" y="4668"/>
                  <a:pt x="2699" y="4690"/>
                  <a:pt x="2699" y="4690"/>
                </a:cubicBezTo>
                <a:cubicBezTo>
                  <a:pt x="2839" y="4685"/>
                  <a:pt x="2979" y="4684"/>
                  <a:pt x="3119" y="4675"/>
                </a:cubicBezTo>
                <a:cubicBezTo>
                  <a:pt x="3135" y="4674"/>
                  <a:pt x="3149" y="4663"/>
                  <a:pt x="3164" y="4660"/>
                </a:cubicBezTo>
                <a:cubicBezTo>
                  <a:pt x="3270" y="4637"/>
                  <a:pt x="3375" y="4616"/>
                  <a:pt x="3479" y="4585"/>
                </a:cubicBezTo>
                <a:cubicBezTo>
                  <a:pt x="3524" y="4571"/>
                  <a:pt x="3575" y="4566"/>
                  <a:pt x="3614" y="4540"/>
                </a:cubicBezTo>
                <a:cubicBezTo>
                  <a:pt x="3672" y="4501"/>
                  <a:pt x="3642" y="4516"/>
                  <a:pt x="3704" y="4495"/>
                </a:cubicBezTo>
                <a:cubicBezTo>
                  <a:pt x="3987" y="4503"/>
                  <a:pt x="4215" y="4516"/>
                  <a:pt x="4484" y="4540"/>
                </a:cubicBezTo>
                <a:cubicBezTo>
                  <a:pt x="4801" y="4646"/>
                  <a:pt x="5159" y="4558"/>
                  <a:pt x="5489" y="4525"/>
                </a:cubicBezTo>
                <a:cubicBezTo>
                  <a:pt x="5609" y="4535"/>
                  <a:pt x="5731" y="4532"/>
                  <a:pt x="5849" y="4555"/>
                </a:cubicBezTo>
                <a:cubicBezTo>
                  <a:pt x="5867" y="4558"/>
                  <a:pt x="5867" y="4586"/>
                  <a:pt x="5879" y="4600"/>
                </a:cubicBezTo>
                <a:cubicBezTo>
                  <a:pt x="5893" y="4616"/>
                  <a:pt x="5907" y="4632"/>
                  <a:pt x="5924" y="4645"/>
                </a:cubicBezTo>
                <a:cubicBezTo>
                  <a:pt x="6011" y="4713"/>
                  <a:pt x="6005" y="4702"/>
                  <a:pt x="6104" y="4735"/>
                </a:cubicBezTo>
                <a:cubicBezTo>
                  <a:pt x="6119" y="4740"/>
                  <a:pt x="6149" y="4750"/>
                  <a:pt x="6149" y="4750"/>
                </a:cubicBezTo>
                <a:cubicBezTo>
                  <a:pt x="6269" y="4745"/>
                  <a:pt x="6389" y="4747"/>
                  <a:pt x="6509" y="4735"/>
                </a:cubicBezTo>
                <a:cubicBezTo>
                  <a:pt x="6540" y="4732"/>
                  <a:pt x="6599" y="4705"/>
                  <a:pt x="6599" y="4705"/>
                </a:cubicBezTo>
                <a:cubicBezTo>
                  <a:pt x="6607" y="4699"/>
                  <a:pt x="6686" y="4638"/>
                  <a:pt x="6704" y="4630"/>
                </a:cubicBezTo>
                <a:cubicBezTo>
                  <a:pt x="6733" y="4617"/>
                  <a:pt x="6794" y="4600"/>
                  <a:pt x="6794" y="4600"/>
                </a:cubicBezTo>
                <a:cubicBezTo>
                  <a:pt x="6809" y="4585"/>
                  <a:pt x="6822" y="4567"/>
                  <a:pt x="6839" y="4555"/>
                </a:cubicBezTo>
                <a:cubicBezTo>
                  <a:pt x="6857" y="4542"/>
                  <a:pt x="6882" y="4539"/>
                  <a:pt x="6899" y="4525"/>
                </a:cubicBezTo>
                <a:cubicBezTo>
                  <a:pt x="6913" y="4513"/>
                  <a:pt x="6917" y="4494"/>
                  <a:pt x="6929" y="4480"/>
                </a:cubicBezTo>
                <a:cubicBezTo>
                  <a:pt x="6965" y="4437"/>
                  <a:pt x="6975" y="4434"/>
                  <a:pt x="7019" y="4405"/>
                </a:cubicBezTo>
                <a:cubicBezTo>
                  <a:pt x="7039" y="4375"/>
                  <a:pt x="7045" y="4304"/>
                  <a:pt x="7079" y="4315"/>
                </a:cubicBezTo>
                <a:cubicBezTo>
                  <a:pt x="7148" y="4338"/>
                  <a:pt x="7197" y="4399"/>
                  <a:pt x="7259" y="4420"/>
                </a:cubicBezTo>
                <a:cubicBezTo>
                  <a:pt x="7289" y="4430"/>
                  <a:pt x="7349" y="4450"/>
                  <a:pt x="7349" y="4450"/>
                </a:cubicBezTo>
                <a:cubicBezTo>
                  <a:pt x="7444" y="4445"/>
                  <a:pt x="7539" y="4444"/>
                  <a:pt x="7634" y="4435"/>
                </a:cubicBezTo>
                <a:cubicBezTo>
                  <a:pt x="7680" y="4431"/>
                  <a:pt x="7742" y="4378"/>
                  <a:pt x="7769" y="4360"/>
                </a:cubicBezTo>
                <a:cubicBezTo>
                  <a:pt x="7795" y="4343"/>
                  <a:pt x="7855" y="4304"/>
                  <a:pt x="7874" y="4285"/>
                </a:cubicBezTo>
                <a:cubicBezTo>
                  <a:pt x="7923" y="4236"/>
                  <a:pt x="7935" y="4189"/>
                  <a:pt x="7994" y="4150"/>
                </a:cubicBezTo>
                <a:cubicBezTo>
                  <a:pt x="8011" y="4116"/>
                  <a:pt x="8018" y="4077"/>
                  <a:pt x="8039" y="4045"/>
                </a:cubicBezTo>
                <a:cubicBezTo>
                  <a:pt x="8062" y="4011"/>
                  <a:pt x="8129" y="3940"/>
                  <a:pt x="8159" y="3910"/>
                </a:cubicBezTo>
                <a:cubicBezTo>
                  <a:pt x="8169" y="3880"/>
                  <a:pt x="8171" y="3846"/>
                  <a:pt x="8189" y="3820"/>
                </a:cubicBezTo>
                <a:cubicBezTo>
                  <a:pt x="8209" y="3790"/>
                  <a:pt x="8249" y="3730"/>
                  <a:pt x="8249" y="3730"/>
                </a:cubicBezTo>
                <a:cubicBezTo>
                  <a:pt x="8316" y="3752"/>
                  <a:pt x="8377" y="3783"/>
                  <a:pt x="8444" y="3805"/>
                </a:cubicBezTo>
                <a:cubicBezTo>
                  <a:pt x="8459" y="3810"/>
                  <a:pt x="8489" y="3820"/>
                  <a:pt x="8489" y="3820"/>
                </a:cubicBezTo>
                <a:cubicBezTo>
                  <a:pt x="8604" y="3815"/>
                  <a:pt x="8719" y="3814"/>
                  <a:pt x="8834" y="3805"/>
                </a:cubicBezTo>
                <a:cubicBezTo>
                  <a:pt x="8925" y="3798"/>
                  <a:pt x="9007" y="3733"/>
                  <a:pt x="9089" y="3700"/>
                </a:cubicBezTo>
                <a:cubicBezTo>
                  <a:pt x="9153" y="3615"/>
                  <a:pt x="9143" y="3640"/>
                  <a:pt x="9224" y="3595"/>
                </a:cubicBezTo>
                <a:cubicBezTo>
                  <a:pt x="9294" y="3556"/>
                  <a:pt x="9344" y="3500"/>
                  <a:pt x="9419" y="3475"/>
                </a:cubicBezTo>
                <a:cubicBezTo>
                  <a:pt x="9479" y="3415"/>
                  <a:pt x="9549" y="3364"/>
                  <a:pt x="9614" y="3310"/>
                </a:cubicBezTo>
                <a:cubicBezTo>
                  <a:pt x="9678" y="3256"/>
                  <a:pt x="9644" y="3307"/>
                  <a:pt x="9704" y="3235"/>
                </a:cubicBezTo>
                <a:cubicBezTo>
                  <a:pt x="9770" y="3156"/>
                  <a:pt x="9813" y="3064"/>
                  <a:pt x="9869" y="2980"/>
                </a:cubicBezTo>
                <a:cubicBezTo>
                  <a:pt x="9877" y="2930"/>
                  <a:pt x="9891" y="2880"/>
                  <a:pt x="9899" y="2830"/>
                </a:cubicBezTo>
                <a:cubicBezTo>
                  <a:pt x="9906" y="2785"/>
                  <a:pt x="9897" y="2737"/>
                  <a:pt x="9914" y="2695"/>
                </a:cubicBezTo>
                <a:cubicBezTo>
                  <a:pt x="9920" y="2680"/>
                  <a:pt x="9944" y="2684"/>
                  <a:pt x="9959" y="2680"/>
                </a:cubicBezTo>
                <a:cubicBezTo>
                  <a:pt x="9979" y="2674"/>
                  <a:pt x="9999" y="2670"/>
                  <a:pt x="10019" y="2665"/>
                </a:cubicBezTo>
                <a:cubicBezTo>
                  <a:pt x="10053" y="2643"/>
                  <a:pt x="10091" y="2628"/>
                  <a:pt x="10124" y="2605"/>
                </a:cubicBezTo>
                <a:cubicBezTo>
                  <a:pt x="10222" y="2535"/>
                  <a:pt x="10117" y="2577"/>
                  <a:pt x="10214" y="2545"/>
                </a:cubicBezTo>
                <a:cubicBezTo>
                  <a:pt x="10244" y="2515"/>
                  <a:pt x="10280" y="2490"/>
                  <a:pt x="10304" y="2455"/>
                </a:cubicBezTo>
                <a:cubicBezTo>
                  <a:pt x="10355" y="2378"/>
                  <a:pt x="10400" y="2287"/>
                  <a:pt x="10454" y="2215"/>
                </a:cubicBezTo>
                <a:cubicBezTo>
                  <a:pt x="10475" y="2152"/>
                  <a:pt x="10501" y="2102"/>
                  <a:pt x="10514" y="2035"/>
                </a:cubicBezTo>
                <a:cubicBezTo>
                  <a:pt x="10512" y="1945"/>
                  <a:pt x="10652" y="1327"/>
                  <a:pt x="10409" y="1165"/>
                </a:cubicBezTo>
                <a:cubicBezTo>
                  <a:pt x="10404" y="1150"/>
                  <a:pt x="10401" y="1134"/>
                  <a:pt x="10394" y="1120"/>
                </a:cubicBezTo>
                <a:cubicBezTo>
                  <a:pt x="10386" y="1104"/>
                  <a:pt x="10367" y="1093"/>
                  <a:pt x="10364" y="1075"/>
                </a:cubicBezTo>
                <a:cubicBezTo>
                  <a:pt x="10361" y="1059"/>
                  <a:pt x="10374" y="1045"/>
                  <a:pt x="10379" y="1030"/>
                </a:cubicBezTo>
                <a:cubicBezTo>
                  <a:pt x="10367" y="884"/>
                  <a:pt x="10372" y="770"/>
                  <a:pt x="10244" y="685"/>
                </a:cubicBezTo>
                <a:cubicBezTo>
                  <a:pt x="10144" y="535"/>
                  <a:pt x="9915" y="493"/>
                  <a:pt x="9749" y="460"/>
                </a:cubicBezTo>
                <a:cubicBezTo>
                  <a:pt x="9599" y="465"/>
                  <a:pt x="9449" y="463"/>
                  <a:pt x="9299" y="475"/>
                </a:cubicBezTo>
                <a:cubicBezTo>
                  <a:pt x="9258" y="478"/>
                  <a:pt x="9179" y="505"/>
                  <a:pt x="9179" y="505"/>
                </a:cubicBezTo>
                <a:cubicBezTo>
                  <a:pt x="9169" y="520"/>
                  <a:pt x="9167" y="550"/>
                  <a:pt x="9149" y="550"/>
                </a:cubicBezTo>
                <a:cubicBezTo>
                  <a:pt x="9133" y="550"/>
                  <a:pt x="9140" y="520"/>
                  <a:pt x="9134" y="505"/>
                </a:cubicBezTo>
                <a:cubicBezTo>
                  <a:pt x="9104" y="434"/>
                  <a:pt x="9116" y="453"/>
                  <a:pt x="9059" y="415"/>
                </a:cubicBezTo>
                <a:cubicBezTo>
                  <a:pt x="9016" y="350"/>
                  <a:pt x="8901" y="245"/>
                  <a:pt x="8819" y="235"/>
                </a:cubicBezTo>
                <a:cubicBezTo>
                  <a:pt x="8754" y="227"/>
                  <a:pt x="8689" y="225"/>
                  <a:pt x="8624" y="220"/>
                </a:cubicBezTo>
                <a:cubicBezTo>
                  <a:pt x="8470" y="169"/>
                  <a:pt x="8231" y="182"/>
                  <a:pt x="8084" y="175"/>
                </a:cubicBezTo>
                <a:cubicBezTo>
                  <a:pt x="7849" y="136"/>
                  <a:pt x="7595" y="112"/>
                  <a:pt x="7379" y="220"/>
                </a:cubicBezTo>
                <a:cubicBezTo>
                  <a:pt x="7346" y="269"/>
                  <a:pt x="7307" y="291"/>
                  <a:pt x="7274" y="340"/>
                </a:cubicBezTo>
                <a:cubicBezTo>
                  <a:pt x="7269" y="360"/>
                  <a:pt x="7275" y="388"/>
                  <a:pt x="7259" y="400"/>
                </a:cubicBezTo>
                <a:cubicBezTo>
                  <a:pt x="7234" y="419"/>
                  <a:pt x="7172" y="342"/>
                  <a:pt x="7169" y="340"/>
                </a:cubicBezTo>
                <a:cubicBezTo>
                  <a:pt x="7156" y="331"/>
                  <a:pt x="7138" y="333"/>
                  <a:pt x="7124" y="325"/>
                </a:cubicBezTo>
                <a:cubicBezTo>
                  <a:pt x="7092" y="307"/>
                  <a:pt x="7069" y="272"/>
                  <a:pt x="7034" y="265"/>
                </a:cubicBezTo>
                <a:cubicBezTo>
                  <a:pt x="6939" y="246"/>
                  <a:pt x="6984" y="256"/>
                  <a:pt x="6899" y="235"/>
                </a:cubicBezTo>
                <a:cubicBezTo>
                  <a:pt x="6629" y="238"/>
                  <a:pt x="5709" y="0"/>
                  <a:pt x="5339" y="370"/>
                </a:cubicBezTo>
                <a:cubicBezTo>
                  <a:pt x="5334" y="390"/>
                  <a:pt x="5330" y="410"/>
                  <a:pt x="5324" y="430"/>
                </a:cubicBezTo>
                <a:cubicBezTo>
                  <a:pt x="5320" y="445"/>
                  <a:pt x="5324" y="471"/>
                  <a:pt x="5309" y="475"/>
                </a:cubicBezTo>
                <a:cubicBezTo>
                  <a:pt x="5292" y="479"/>
                  <a:pt x="5277" y="458"/>
                  <a:pt x="5264" y="445"/>
                </a:cubicBezTo>
                <a:cubicBezTo>
                  <a:pt x="5182" y="363"/>
                  <a:pt x="5260" y="399"/>
                  <a:pt x="5174" y="370"/>
                </a:cubicBezTo>
                <a:cubicBezTo>
                  <a:pt x="5105" y="267"/>
                  <a:pt x="5020" y="219"/>
                  <a:pt x="4904" y="190"/>
                </a:cubicBezTo>
                <a:cubicBezTo>
                  <a:pt x="4684" y="195"/>
                  <a:pt x="4464" y="197"/>
                  <a:pt x="4244" y="205"/>
                </a:cubicBezTo>
                <a:cubicBezTo>
                  <a:pt x="4066" y="211"/>
                  <a:pt x="4103" y="207"/>
                  <a:pt x="3974" y="250"/>
                </a:cubicBezTo>
                <a:cubicBezTo>
                  <a:pt x="3940" y="261"/>
                  <a:pt x="3884" y="310"/>
                  <a:pt x="3884" y="310"/>
                </a:cubicBezTo>
                <a:cubicBezTo>
                  <a:pt x="3874" y="325"/>
                  <a:pt x="3867" y="342"/>
                  <a:pt x="3854" y="355"/>
                </a:cubicBezTo>
                <a:cubicBezTo>
                  <a:pt x="3841" y="368"/>
                  <a:pt x="3821" y="371"/>
                  <a:pt x="3809" y="385"/>
                </a:cubicBezTo>
                <a:cubicBezTo>
                  <a:pt x="3753" y="448"/>
                  <a:pt x="3755" y="458"/>
                  <a:pt x="3734" y="520"/>
                </a:cubicBezTo>
                <a:cubicBezTo>
                  <a:pt x="3659" y="470"/>
                  <a:pt x="3699" y="505"/>
                  <a:pt x="3629" y="400"/>
                </a:cubicBezTo>
                <a:cubicBezTo>
                  <a:pt x="3619" y="385"/>
                  <a:pt x="3598" y="382"/>
                  <a:pt x="3584" y="370"/>
                </a:cubicBezTo>
                <a:cubicBezTo>
                  <a:pt x="3568" y="356"/>
                  <a:pt x="3555" y="339"/>
                  <a:pt x="3539" y="325"/>
                </a:cubicBezTo>
                <a:cubicBezTo>
                  <a:pt x="3468" y="265"/>
                  <a:pt x="3375" y="256"/>
                  <a:pt x="3299" y="205"/>
                </a:cubicBezTo>
                <a:cubicBezTo>
                  <a:pt x="2805" y="215"/>
                  <a:pt x="2739" y="208"/>
                  <a:pt x="2399" y="250"/>
                </a:cubicBezTo>
                <a:cubicBezTo>
                  <a:pt x="2363" y="268"/>
                  <a:pt x="2332" y="296"/>
                  <a:pt x="2294" y="310"/>
                </a:cubicBezTo>
                <a:cubicBezTo>
                  <a:pt x="2255" y="324"/>
                  <a:pt x="2214" y="330"/>
                  <a:pt x="2174" y="340"/>
                </a:cubicBezTo>
                <a:cubicBezTo>
                  <a:pt x="2137" y="349"/>
                  <a:pt x="2105" y="373"/>
                  <a:pt x="2069" y="385"/>
                </a:cubicBezTo>
                <a:cubicBezTo>
                  <a:pt x="1989" y="505"/>
                  <a:pt x="2094" y="360"/>
                  <a:pt x="1994" y="460"/>
                </a:cubicBezTo>
                <a:cubicBezTo>
                  <a:pt x="1894" y="560"/>
                  <a:pt x="2039" y="455"/>
                  <a:pt x="1919" y="535"/>
                </a:cubicBezTo>
                <a:cubicBezTo>
                  <a:pt x="1914" y="560"/>
                  <a:pt x="1910" y="585"/>
                  <a:pt x="1904" y="610"/>
                </a:cubicBezTo>
                <a:cubicBezTo>
                  <a:pt x="1900" y="625"/>
                  <a:pt x="1900" y="666"/>
                  <a:pt x="1889" y="655"/>
                </a:cubicBezTo>
                <a:cubicBezTo>
                  <a:pt x="1871" y="637"/>
                  <a:pt x="1885" y="603"/>
                  <a:pt x="1874" y="580"/>
                </a:cubicBezTo>
                <a:cubicBezTo>
                  <a:pt x="1865" y="561"/>
                  <a:pt x="1843" y="551"/>
                  <a:pt x="1829" y="535"/>
                </a:cubicBezTo>
                <a:cubicBezTo>
                  <a:pt x="1788" y="486"/>
                  <a:pt x="1773" y="451"/>
                  <a:pt x="1709" y="430"/>
                </a:cubicBezTo>
                <a:cubicBezTo>
                  <a:pt x="1604" y="325"/>
                  <a:pt x="1428" y="323"/>
                  <a:pt x="1289" y="310"/>
                </a:cubicBezTo>
                <a:cubicBezTo>
                  <a:pt x="1054" y="315"/>
                  <a:pt x="819" y="316"/>
                  <a:pt x="584" y="325"/>
                </a:cubicBezTo>
                <a:cubicBezTo>
                  <a:pt x="563" y="326"/>
                  <a:pt x="541" y="329"/>
                  <a:pt x="524" y="340"/>
                </a:cubicBezTo>
                <a:cubicBezTo>
                  <a:pt x="495" y="360"/>
                  <a:pt x="478" y="395"/>
                  <a:pt x="449" y="415"/>
                </a:cubicBezTo>
                <a:cubicBezTo>
                  <a:pt x="419" y="460"/>
                  <a:pt x="389" y="505"/>
                  <a:pt x="359" y="550"/>
                </a:cubicBezTo>
                <a:cubicBezTo>
                  <a:pt x="327" y="597"/>
                  <a:pt x="328" y="660"/>
                  <a:pt x="314" y="715"/>
                </a:cubicBezTo>
                <a:cubicBezTo>
                  <a:pt x="291" y="806"/>
                  <a:pt x="268" y="875"/>
                  <a:pt x="254" y="970"/>
                </a:cubicBezTo>
                <a:cubicBezTo>
                  <a:pt x="263" y="1092"/>
                  <a:pt x="228" y="1186"/>
                  <a:pt x="344" y="1225"/>
                </a:cubicBezTo>
                <a:cubicBezTo>
                  <a:pt x="424" y="1345"/>
                  <a:pt x="319" y="1200"/>
                  <a:pt x="419" y="1300"/>
                </a:cubicBezTo>
                <a:cubicBezTo>
                  <a:pt x="487" y="1368"/>
                  <a:pt x="406" y="1331"/>
                  <a:pt x="494" y="1360"/>
                </a:cubicBezTo>
                <a:cubicBezTo>
                  <a:pt x="384" y="1365"/>
                  <a:pt x="270" y="1344"/>
                  <a:pt x="164" y="1375"/>
                </a:cubicBezTo>
                <a:cubicBezTo>
                  <a:pt x="153" y="1378"/>
                  <a:pt x="119" y="1555"/>
                  <a:pt x="89" y="1555"/>
                </a:cubicBezTo>
                <a:cubicBezTo>
                  <a:pt x="73" y="1555"/>
                  <a:pt x="99" y="1525"/>
                  <a:pt x="104" y="1510"/>
                </a:cubicBezTo>
                <a:close/>
              </a:path>
            </a:pathLst>
          </a:custGeom>
          <a:solidFill>
            <a:srgbClr val="00DA6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 rot="1328931">
            <a:off x="2104521" y="5174634"/>
            <a:ext cx="2629011" cy="367845"/>
            <a:chOff x="780" y="9888"/>
            <a:chExt cx="4710" cy="922"/>
          </a:xfrm>
        </p:grpSpPr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 rot="2835050">
              <a:off x="2887" y="7781"/>
              <a:ext cx="495" cy="4710"/>
            </a:xfrm>
            <a:prstGeom prst="rect">
              <a:avLst/>
            </a:prstGeom>
            <a:solidFill>
              <a:srgbClr val="F78D3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WordArt 16"/>
            <p:cNvSpPr>
              <a:spLocks noChangeArrowheads="1" noChangeShapeType="1" noTextEdit="1"/>
            </p:cNvSpPr>
            <p:nvPr/>
          </p:nvSpPr>
          <p:spPr bwMode="auto">
            <a:xfrm rot="19251069">
              <a:off x="970" y="9995"/>
              <a:ext cx="3893" cy="815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nl-NL" sz="1800" kern="10" spc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Voorbeeld 1 </a:t>
              </a:r>
              <a:r>
                <a:rPr lang="nl-NL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Ik had een goed gesprek met mijn partner gisteren</a:t>
              </a:r>
              <a:r>
                <a:rPr lang="nl-NL" sz="1800" kern="10" spc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 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231876" y="5386083"/>
            <a:ext cx="2204220" cy="501837"/>
            <a:chOff x="1697" y="10893"/>
            <a:chExt cx="4240" cy="935"/>
          </a:xfrm>
        </p:grpSpPr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 rot="2835050">
              <a:off x="3569" y="9068"/>
              <a:ext cx="495" cy="4240"/>
            </a:xfrm>
            <a:prstGeom prst="rect">
              <a:avLst/>
            </a:prstGeom>
            <a:solidFill>
              <a:srgbClr val="F78D3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WordArt 19"/>
            <p:cNvSpPr>
              <a:spLocks noChangeArrowheads="1" noChangeShapeType="1" noTextEdit="1"/>
            </p:cNvSpPr>
            <p:nvPr/>
          </p:nvSpPr>
          <p:spPr bwMode="auto">
            <a:xfrm rot="19380000">
              <a:off x="1879" y="10893"/>
              <a:ext cx="3937" cy="935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nl-NL" sz="1800" kern="10" spc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Voorbeeld 2 </a:t>
              </a:r>
              <a:r>
                <a:rPr lang="nl-NL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Wat ik tegen X zei kwam goed over</a:t>
              </a:r>
            </a:p>
            <a:p>
              <a:pPr algn="ctr" rtl="0"/>
              <a:r>
                <a:rPr lang="nl-NL" sz="1800" kern="10" spc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 . 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 rot="19625608">
            <a:off x="4359047" y="5517939"/>
            <a:ext cx="1717073" cy="487348"/>
            <a:chOff x="2849" y="11733"/>
            <a:chExt cx="2332" cy="908"/>
          </a:xfrm>
        </p:grpSpPr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 rot="2835050">
              <a:off x="3767" y="10891"/>
              <a:ext cx="495" cy="2332"/>
            </a:xfrm>
            <a:prstGeom prst="rect">
              <a:avLst/>
            </a:prstGeom>
            <a:solidFill>
              <a:srgbClr val="F78D3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WordArt 22"/>
            <p:cNvSpPr>
              <a:spLocks noChangeArrowheads="1" noChangeShapeType="1" noTextEdit="1"/>
            </p:cNvSpPr>
            <p:nvPr/>
          </p:nvSpPr>
          <p:spPr bwMode="auto">
            <a:xfrm rot="19538372">
              <a:off x="2973" y="11733"/>
              <a:ext cx="2167" cy="90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3886"/>
                </a:avLst>
              </a:prstTxWarp>
            </a:bodyPr>
            <a:lstStyle/>
            <a:p>
              <a:pPr algn="ctr"/>
              <a:r>
                <a:rPr lang="nl-NL" sz="1800" kern="10" spc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Voorbeeld 3 </a:t>
              </a:r>
              <a:r>
                <a:rPr lang="nl-NL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Wat </a:t>
              </a:r>
              <a:r>
                <a:rPr lang="nl-NL" sz="16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ik</a:t>
              </a:r>
              <a:r>
                <a:rPr lang="nl-NL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zei tegen </a:t>
              </a:r>
            </a:p>
            <a:p>
              <a:pPr algn="ctr"/>
              <a:r>
                <a:rPr lang="nl-NL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mezelf zei gaf me K+</a:t>
              </a:r>
            </a:p>
            <a:p>
              <a:pPr algn="ctr" rtl="0"/>
              <a:r>
                <a:rPr lang="nl-NL" sz="1800" kern="10" spc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  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 rot="21446262">
            <a:off x="6257372" y="4493267"/>
            <a:ext cx="364505" cy="2527983"/>
            <a:chOff x="7175" y="8158"/>
            <a:chExt cx="574" cy="4710"/>
          </a:xfrm>
        </p:grpSpPr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 rot="8235050">
              <a:off x="7175" y="8158"/>
              <a:ext cx="495" cy="4710"/>
            </a:xfrm>
            <a:prstGeom prst="rect">
              <a:avLst/>
            </a:prstGeom>
            <a:solidFill>
              <a:srgbClr val="F78D3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WordArt 25"/>
            <p:cNvSpPr>
              <a:spLocks noChangeArrowheads="1" noChangeShapeType="1" noTextEdit="1"/>
            </p:cNvSpPr>
            <p:nvPr/>
          </p:nvSpPr>
          <p:spPr bwMode="auto">
            <a:xfrm rot="3102159">
              <a:off x="5335" y="10377"/>
              <a:ext cx="4352" cy="47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47932"/>
                </a:avLst>
              </a:prstTxWarp>
            </a:bodyPr>
            <a:lstStyle/>
            <a:p>
              <a:pPr algn="ctr"/>
              <a:r>
                <a:rPr lang="nl-NL" sz="1800" kern="10" spc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Voorbeeld 4</a:t>
              </a:r>
              <a:r>
                <a:rPr lang="nl-NL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Wat </a:t>
              </a:r>
              <a:r>
                <a:rPr lang="nl-NL" sz="16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ik</a:t>
              </a:r>
              <a:r>
                <a:rPr lang="nl-NL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zei tegen haar gaf me moed</a:t>
              </a:r>
              <a:r>
                <a:rPr lang="nl-NL" sz="1800" kern="10" spc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 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5811947" y="5113824"/>
            <a:ext cx="2990976" cy="338674"/>
            <a:chOff x="6404" y="13708"/>
            <a:chExt cx="4710" cy="631"/>
          </a:xfrm>
        </p:grpSpPr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 rot="17478040">
              <a:off x="8511" y="11605"/>
              <a:ext cx="495" cy="4710"/>
            </a:xfrm>
            <a:prstGeom prst="rect">
              <a:avLst/>
            </a:prstGeom>
            <a:solidFill>
              <a:srgbClr val="F78D3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WordArt 28"/>
            <p:cNvSpPr>
              <a:spLocks noChangeArrowheads="1" noChangeShapeType="1" noTextEdit="1"/>
            </p:cNvSpPr>
            <p:nvPr/>
          </p:nvSpPr>
          <p:spPr bwMode="auto">
            <a:xfrm rot="1513690">
              <a:off x="6771" y="13708"/>
              <a:ext cx="4056" cy="631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nl-NL" sz="1800" kern="10" spc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Voorbeeld 5 </a:t>
              </a:r>
              <a:r>
                <a:rPr lang="nl-NL" b="1" dirty="0">
                  <a:solidFill>
                    <a:srgbClr val="0000FF"/>
                  </a:solidFill>
                  <a:latin typeface="Calibri" pitchFamily="34" charset="0"/>
                  <a:cs typeface="Arial" pitchFamily="34" charset="0"/>
                </a:rPr>
                <a:t> De onderhandelingen gisteren verliepen goed</a:t>
              </a:r>
              <a:endParaRPr lang="nl-NL" sz="4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53" name="Afbeelding 13" descr="http://i.istockimg.com/file_thumbview_approve/22533657/3/stock-illustration-22533657-little-tree-illustration-with-roots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331719">
            <a:off x="8531915" y="5946952"/>
            <a:ext cx="990642" cy="565173"/>
          </a:xfrm>
          <a:prstGeom prst="rect">
            <a:avLst/>
          </a:prstGeom>
          <a:noFill/>
        </p:spPr>
      </p:pic>
      <p:pic>
        <p:nvPicPr>
          <p:cNvPr id="1055" name="Afbeelding 28" descr="wortel4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4839" y="6309320"/>
            <a:ext cx="759529" cy="548680"/>
          </a:xfrm>
          <a:prstGeom prst="rect">
            <a:avLst/>
          </a:prstGeom>
          <a:noFill/>
        </p:spPr>
      </p:pic>
      <p:pic>
        <p:nvPicPr>
          <p:cNvPr id="1056" name="Afbeelding 29" descr="wortel5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140017">
            <a:off x="1646462" y="5897736"/>
            <a:ext cx="942401" cy="592330"/>
          </a:xfrm>
          <a:prstGeom prst="rect">
            <a:avLst/>
          </a:prstGeom>
          <a:noFill/>
        </p:spPr>
      </p:pic>
      <p:pic>
        <p:nvPicPr>
          <p:cNvPr id="1057" name="Afbeelding 28" descr="wortel4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07435">
            <a:off x="7263647" y="6455582"/>
            <a:ext cx="1375028" cy="469087"/>
          </a:xfrm>
          <a:prstGeom prst="rect">
            <a:avLst/>
          </a:prstGeom>
          <a:noFill/>
        </p:spPr>
      </p:pic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4638253" y="2538334"/>
            <a:ext cx="1373907" cy="2330826"/>
          </a:xfrm>
          <a:prstGeom prst="rect">
            <a:avLst/>
          </a:prstGeom>
          <a:solidFill>
            <a:srgbClr val="F6791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6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</a:t>
            </a: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ersterkende</a:t>
            </a: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overtuiging</a:t>
            </a: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:</a:t>
            </a:r>
            <a:endParaRPr kumimoji="0" 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cs typeface="Arial" pitchFamily="34" charset="0"/>
              </a:rPr>
              <a:t>‘Ik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cs typeface="Arial" pitchFamily="34" charset="0"/>
              </a:rPr>
              <a:t>kan goed communiceren’</a:t>
            </a:r>
            <a:endParaRPr kumimoji="0" lang="nl-NL" sz="1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3673823" y="230344"/>
            <a:ext cx="3104647" cy="42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l-NL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Vruchten: Wat levert je deze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versterkende overtuiging op?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	</a:t>
            </a:r>
            <a:endParaRPr kumimoji="0" lang="nl-N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2483768" y="692696"/>
            <a:ext cx="295287" cy="40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auto">
          <a:xfrm>
            <a:off x="3131840" y="2132856"/>
            <a:ext cx="295287" cy="40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2" name="Text Box 38"/>
          <p:cNvSpPr txBox="1">
            <a:spLocks noChangeArrowheads="1"/>
          </p:cNvSpPr>
          <p:nvPr/>
        </p:nvSpPr>
        <p:spPr bwMode="auto">
          <a:xfrm>
            <a:off x="3702130" y="2666415"/>
            <a:ext cx="295287" cy="40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3" name="Text Box 39"/>
          <p:cNvSpPr txBox="1">
            <a:spLocks noChangeArrowheads="1"/>
          </p:cNvSpPr>
          <p:nvPr/>
        </p:nvSpPr>
        <p:spPr bwMode="auto">
          <a:xfrm>
            <a:off x="6237554" y="2734017"/>
            <a:ext cx="295287" cy="40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4" name="Text Box 40"/>
          <p:cNvSpPr txBox="1">
            <a:spLocks noChangeArrowheads="1"/>
          </p:cNvSpPr>
          <p:nvPr/>
        </p:nvSpPr>
        <p:spPr bwMode="auto">
          <a:xfrm>
            <a:off x="7054024" y="2430289"/>
            <a:ext cx="295287" cy="40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6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5" name="Text Box 41"/>
          <p:cNvSpPr txBox="1">
            <a:spLocks noChangeArrowheads="1"/>
          </p:cNvSpPr>
          <p:nvPr/>
        </p:nvSpPr>
        <p:spPr bwMode="auto">
          <a:xfrm>
            <a:off x="7764656" y="1744361"/>
            <a:ext cx="295287" cy="40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7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6" name="Text Box 42"/>
          <p:cNvSpPr txBox="1">
            <a:spLocks noChangeArrowheads="1"/>
          </p:cNvSpPr>
          <p:nvPr/>
        </p:nvSpPr>
        <p:spPr bwMode="auto">
          <a:xfrm>
            <a:off x="8098045" y="721897"/>
            <a:ext cx="295287" cy="40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8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7" name="Text Box 43"/>
          <p:cNvSpPr txBox="1">
            <a:spLocks noChangeArrowheads="1"/>
          </p:cNvSpPr>
          <p:nvPr/>
        </p:nvSpPr>
        <p:spPr bwMode="auto">
          <a:xfrm>
            <a:off x="2765110" y="1559190"/>
            <a:ext cx="295287" cy="40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kstvak 41"/>
          <p:cNvSpPr txBox="1">
            <a:spLocks noChangeArrowheads="1"/>
          </p:cNvSpPr>
          <p:nvPr/>
        </p:nvSpPr>
        <p:spPr bwMode="auto">
          <a:xfrm>
            <a:off x="17060" y="2418"/>
            <a:ext cx="282814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Voorbeeld</a:t>
            </a:r>
          </a:p>
          <a:p>
            <a:r>
              <a:rPr lang="nl-NL" sz="3600" b="1" dirty="0">
                <a:solidFill>
                  <a:srgbClr val="FF0000"/>
                </a:solidFill>
              </a:rPr>
              <a:t>van een </a:t>
            </a:r>
          </a:p>
          <a:p>
            <a:r>
              <a:rPr lang="nl-NL" sz="3600" b="1" dirty="0">
                <a:solidFill>
                  <a:srgbClr val="FF0000"/>
                </a:solidFill>
              </a:rPr>
              <a:t>Versterkende </a:t>
            </a:r>
          </a:p>
          <a:p>
            <a:r>
              <a:rPr lang="nl-NL" sz="3600" b="1" dirty="0">
                <a:solidFill>
                  <a:srgbClr val="FF0000"/>
                </a:solidFill>
              </a:rPr>
              <a:t>Overtuiging </a:t>
            </a:r>
          </a:p>
          <a:p>
            <a:r>
              <a:rPr lang="nl-NL" sz="3600" b="1" dirty="0">
                <a:solidFill>
                  <a:srgbClr val="FF0000"/>
                </a:solidFill>
              </a:rPr>
              <a:t>opbouwen:</a:t>
            </a:r>
          </a:p>
        </p:txBody>
      </p:sp>
      <p:sp>
        <p:nvSpPr>
          <p:cNvPr id="43" name="Text Box 35"/>
          <p:cNvSpPr txBox="1">
            <a:spLocks noChangeArrowheads="1"/>
          </p:cNvSpPr>
          <p:nvPr/>
        </p:nvSpPr>
        <p:spPr bwMode="auto">
          <a:xfrm>
            <a:off x="3177152" y="705438"/>
            <a:ext cx="2763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1 ik kan makkelijker contact</a:t>
            </a:r>
            <a:r>
              <a:rPr kumimoji="0" lang="nl-NL" sz="16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   maken met collega’s</a:t>
            </a:r>
            <a:endParaRPr kumimoji="0" lang="nl-NL" sz="1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44" name="Text Box 35"/>
          <p:cNvSpPr txBox="1">
            <a:spLocks noChangeArrowheads="1"/>
          </p:cNvSpPr>
          <p:nvPr/>
        </p:nvSpPr>
        <p:spPr bwMode="auto">
          <a:xfrm>
            <a:off x="3275856" y="1400389"/>
            <a:ext cx="31683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2 ik ben succesvoller in mijn werk</a:t>
            </a: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	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35"/>
          <p:cNvSpPr txBox="1">
            <a:spLocks noChangeArrowheads="1"/>
          </p:cNvSpPr>
          <p:nvPr/>
        </p:nvSpPr>
        <p:spPr bwMode="auto">
          <a:xfrm>
            <a:off x="3419872" y="1805579"/>
            <a:ext cx="3744416" cy="32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3 ik kan makkelijker voor mezelf opkomen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BB93802C-3502-4CCC-8DA0-7C170E7538FB}"/>
              </a:ext>
            </a:extLst>
          </p:cNvPr>
          <p:cNvSpPr/>
          <p:nvPr/>
        </p:nvSpPr>
        <p:spPr>
          <a:xfrm>
            <a:off x="8694823" y="6487873"/>
            <a:ext cx="31611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47" name="Text Box 35">
            <a:extLst>
              <a:ext uri="{FF2B5EF4-FFF2-40B4-BE49-F238E27FC236}">
                <a16:creationId xmlns:a16="http://schemas.microsoft.com/office/drawing/2014/main" id="{BBD05DA6-49C9-4899-AC34-A2EC752BA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162" y="2204864"/>
            <a:ext cx="21980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6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4</a:t>
            </a: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 ik </a:t>
            </a:r>
            <a:r>
              <a:rPr lang="nl-NL" sz="16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heb meer vrienden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animBg="1"/>
      <p:bldP spid="1058" grpId="0" animBg="1"/>
      <p:bldP spid="1059" grpId="0"/>
      <p:bldP spid="1060" grpId="0"/>
      <p:bldP spid="1061" grpId="0"/>
      <p:bldP spid="1062" grpId="0"/>
      <p:bldP spid="1063" grpId="0"/>
      <p:bldP spid="1064" grpId="0"/>
      <p:bldP spid="1065" grpId="0"/>
      <p:bldP spid="1066" grpId="0"/>
      <p:bldP spid="1067" grpId="0"/>
      <p:bldP spid="43" grpId="0"/>
      <p:bldP spid="44" grpId="0"/>
      <p:bldP spid="45" grpId="0"/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Afbeelding 14" descr="appe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9735" y="2296974"/>
            <a:ext cx="678209" cy="627970"/>
          </a:xfrm>
          <a:prstGeom prst="rect">
            <a:avLst/>
          </a:prstGeom>
          <a:noFill/>
        </p:spPr>
      </p:pic>
      <p:pic>
        <p:nvPicPr>
          <p:cNvPr id="1037" name="Afbeelding 14" descr="appe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77166" flipH="1">
            <a:off x="3092196" y="1589614"/>
            <a:ext cx="615976" cy="585569"/>
          </a:xfrm>
          <a:prstGeom prst="rect">
            <a:avLst/>
          </a:prstGeom>
          <a:noFill/>
        </p:spPr>
      </p:pic>
      <p:pic>
        <p:nvPicPr>
          <p:cNvPr id="1029" name="Afbeelding 14" descr="appe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26539">
            <a:off x="8126286" y="596056"/>
            <a:ext cx="695989" cy="622603"/>
          </a:xfrm>
          <a:prstGeom prst="rect">
            <a:avLst/>
          </a:prstGeom>
          <a:noFill/>
        </p:spPr>
      </p:pic>
      <p:pic>
        <p:nvPicPr>
          <p:cNvPr id="1035" name="Afbeelding 14" descr="app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1792" y="2288473"/>
            <a:ext cx="790608" cy="708479"/>
          </a:xfrm>
          <a:prstGeom prst="rect">
            <a:avLst/>
          </a:prstGeom>
          <a:noFill/>
        </p:spPr>
      </p:pic>
      <p:sp>
        <p:nvSpPr>
          <p:cNvPr id="1027" name="Text Box 3" descr="Grote confetti"/>
          <p:cNvSpPr txBox="1">
            <a:spLocks noChangeArrowheads="1"/>
          </p:cNvSpPr>
          <p:nvPr/>
        </p:nvSpPr>
        <p:spPr bwMode="auto">
          <a:xfrm>
            <a:off x="36194" y="4869161"/>
            <a:ext cx="9107805" cy="1988840"/>
          </a:xfrm>
          <a:prstGeom prst="rect">
            <a:avLst/>
          </a:prstGeom>
          <a:pattFill prst="lgConfetti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Afbeelding 21" descr="appel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57966">
            <a:off x="3992135" y="2781231"/>
            <a:ext cx="733456" cy="652123"/>
          </a:xfrm>
          <a:prstGeom prst="rect">
            <a:avLst/>
          </a:prstGeom>
          <a:noFill/>
        </p:spPr>
      </p:pic>
      <p:pic>
        <p:nvPicPr>
          <p:cNvPr id="1031" name="Afbeelding 14" descr="app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41817" flipH="1">
            <a:off x="2799820" y="711856"/>
            <a:ext cx="836965" cy="689693"/>
          </a:xfrm>
          <a:prstGeom prst="rect">
            <a:avLst/>
          </a:prstGeom>
          <a:noFill/>
        </p:spPr>
      </p:pic>
      <p:pic>
        <p:nvPicPr>
          <p:cNvPr id="1032" name="Afbeelding 21" descr="appel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4848" y="2773120"/>
            <a:ext cx="733456" cy="655880"/>
          </a:xfrm>
          <a:prstGeom prst="rect">
            <a:avLst/>
          </a:prstGeom>
          <a:noFill/>
        </p:spPr>
      </p:pic>
      <p:pic>
        <p:nvPicPr>
          <p:cNvPr id="1033" name="Afbeelding 14" descr="app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25159">
            <a:off x="7936515" y="1480292"/>
            <a:ext cx="797594" cy="713309"/>
          </a:xfrm>
          <a:prstGeom prst="rect">
            <a:avLst/>
          </a:prstGeom>
          <a:noFill/>
        </p:spPr>
      </p:pic>
      <p:sp>
        <p:nvSpPr>
          <p:cNvPr id="1034" name="Freeform 10"/>
          <p:cNvSpPr>
            <a:spLocks/>
          </p:cNvSpPr>
          <p:nvPr/>
        </p:nvSpPr>
        <p:spPr bwMode="auto">
          <a:xfrm>
            <a:off x="3495737" y="-71162"/>
            <a:ext cx="4676663" cy="3140968"/>
          </a:xfrm>
          <a:custGeom>
            <a:avLst/>
            <a:gdLst/>
            <a:ahLst/>
            <a:cxnLst>
              <a:cxn ang="0">
                <a:pos x="134" y="2425"/>
              </a:cxn>
              <a:cxn ang="0">
                <a:pos x="419" y="2635"/>
              </a:cxn>
              <a:cxn ang="0">
                <a:pos x="449" y="3085"/>
              </a:cxn>
              <a:cxn ang="0">
                <a:pos x="809" y="3445"/>
              </a:cxn>
              <a:cxn ang="0">
                <a:pos x="1229" y="4105"/>
              </a:cxn>
              <a:cxn ang="0">
                <a:pos x="2069" y="4255"/>
              </a:cxn>
              <a:cxn ang="0">
                <a:pos x="2159" y="4135"/>
              </a:cxn>
              <a:cxn ang="0">
                <a:pos x="2429" y="4585"/>
              </a:cxn>
              <a:cxn ang="0">
                <a:pos x="2699" y="4690"/>
              </a:cxn>
              <a:cxn ang="0">
                <a:pos x="3479" y="4585"/>
              </a:cxn>
              <a:cxn ang="0">
                <a:pos x="4484" y="4540"/>
              </a:cxn>
              <a:cxn ang="0">
                <a:pos x="5879" y="4600"/>
              </a:cxn>
              <a:cxn ang="0">
                <a:pos x="6149" y="4750"/>
              </a:cxn>
              <a:cxn ang="0">
                <a:pos x="6704" y="4630"/>
              </a:cxn>
              <a:cxn ang="0">
                <a:pos x="6899" y="4525"/>
              </a:cxn>
              <a:cxn ang="0">
                <a:pos x="7079" y="4315"/>
              </a:cxn>
              <a:cxn ang="0">
                <a:pos x="7634" y="4435"/>
              </a:cxn>
              <a:cxn ang="0">
                <a:pos x="7994" y="4150"/>
              </a:cxn>
              <a:cxn ang="0">
                <a:pos x="8189" y="3820"/>
              </a:cxn>
              <a:cxn ang="0">
                <a:pos x="8489" y="3820"/>
              </a:cxn>
              <a:cxn ang="0">
                <a:pos x="9224" y="3595"/>
              </a:cxn>
              <a:cxn ang="0">
                <a:pos x="9704" y="3235"/>
              </a:cxn>
              <a:cxn ang="0">
                <a:pos x="9914" y="2695"/>
              </a:cxn>
              <a:cxn ang="0">
                <a:pos x="10124" y="2605"/>
              </a:cxn>
              <a:cxn ang="0">
                <a:pos x="10454" y="2215"/>
              </a:cxn>
              <a:cxn ang="0">
                <a:pos x="10394" y="1120"/>
              </a:cxn>
              <a:cxn ang="0">
                <a:pos x="10244" y="685"/>
              </a:cxn>
              <a:cxn ang="0">
                <a:pos x="9179" y="505"/>
              </a:cxn>
              <a:cxn ang="0">
                <a:pos x="9059" y="415"/>
              </a:cxn>
              <a:cxn ang="0">
                <a:pos x="8084" y="175"/>
              </a:cxn>
              <a:cxn ang="0">
                <a:pos x="7259" y="400"/>
              </a:cxn>
              <a:cxn ang="0">
                <a:pos x="7034" y="265"/>
              </a:cxn>
              <a:cxn ang="0">
                <a:pos x="5324" y="430"/>
              </a:cxn>
              <a:cxn ang="0">
                <a:pos x="5174" y="370"/>
              </a:cxn>
              <a:cxn ang="0">
                <a:pos x="3974" y="250"/>
              </a:cxn>
              <a:cxn ang="0">
                <a:pos x="3809" y="385"/>
              </a:cxn>
              <a:cxn ang="0">
                <a:pos x="3584" y="370"/>
              </a:cxn>
              <a:cxn ang="0">
                <a:pos x="2399" y="250"/>
              </a:cxn>
              <a:cxn ang="0">
                <a:pos x="2069" y="385"/>
              </a:cxn>
              <a:cxn ang="0">
                <a:pos x="1904" y="610"/>
              </a:cxn>
              <a:cxn ang="0">
                <a:pos x="1829" y="535"/>
              </a:cxn>
              <a:cxn ang="0">
                <a:pos x="584" y="325"/>
              </a:cxn>
              <a:cxn ang="0">
                <a:pos x="359" y="550"/>
              </a:cxn>
              <a:cxn ang="0">
                <a:pos x="344" y="1225"/>
              </a:cxn>
              <a:cxn ang="0">
                <a:pos x="164" y="1375"/>
              </a:cxn>
            </a:cxnLst>
            <a:rect l="0" t="0" r="r" b="b"/>
            <a:pathLst>
              <a:path w="10652" h="4750">
                <a:moveTo>
                  <a:pt x="104" y="1510"/>
                </a:moveTo>
                <a:cubicBezTo>
                  <a:pt x="86" y="1650"/>
                  <a:pt x="82" y="1791"/>
                  <a:pt x="59" y="1930"/>
                </a:cubicBezTo>
                <a:cubicBezTo>
                  <a:pt x="67" y="2149"/>
                  <a:pt x="0" y="2291"/>
                  <a:pt x="134" y="2425"/>
                </a:cubicBezTo>
                <a:cubicBezTo>
                  <a:pt x="159" y="2499"/>
                  <a:pt x="131" y="2448"/>
                  <a:pt x="194" y="2500"/>
                </a:cubicBezTo>
                <a:cubicBezTo>
                  <a:pt x="273" y="2566"/>
                  <a:pt x="268" y="2570"/>
                  <a:pt x="374" y="2605"/>
                </a:cubicBezTo>
                <a:cubicBezTo>
                  <a:pt x="391" y="2611"/>
                  <a:pt x="403" y="2628"/>
                  <a:pt x="419" y="2635"/>
                </a:cubicBezTo>
                <a:cubicBezTo>
                  <a:pt x="448" y="2648"/>
                  <a:pt x="509" y="2665"/>
                  <a:pt x="509" y="2665"/>
                </a:cubicBezTo>
                <a:cubicBezTo>
                  <a:pt x="438" y="2772"/>
                  <a:pt x="458" y="2720"/>
                  <a:pt x="434" y="2815"/>
                </a:cubicBezTo>
                <a:cubicBezTo>
                  <a:pt x="439" y="2905"/>
                  <a:pt x="436" y="2996"/>
                  <a:pt x="449" y="3085"/>
                </a:cubicBezTo>
                <a:cubicBezTo>
                  <a:pt x="452" y="3103"/>
                  <a:pt x="471" y="3114"/>
                  <a:pt x="479" y="3130"/>
                </a:cubicBezTo>
                <a:cubicBezTo>
                  <a:pt x="514" y="3201"/>
                  <a:pt x="532" y="3253"/>
                  <a:pt x="614" y="3280"/>
                </a:cubicBezTo>
                <a:cubicBezTo>
                  <a:pt x="667" y="3350"/>
                  <a:pt x="730" y="3406"/>
                  <a:pt x="809" y="3445"/>
                </a:cubicBezTo>
                <a:cubicBezTo>
                  <a:pt x="887" y="3563"/>
                  <a:pt x="1087" y="3564"/>
                  <a:pt x="1214" y="3580"/>
                </a:cubicBezTo>
                <a:cubicBezTo>
                  <a:pt x="1154" y="3759"/>
                  <a:pt x="1188" y="3641"/>
                  <a:pt x="1214" y="4060"/>
                </a:cubicBezTo>
                <a:cubicBezTo>
                  <a:pt x="1215" y="4076"/>
                  <a:pt x="1218" y="4094"/>
                  <a:pt x="1229" y="4105"/>
                </a:cubicBezTo>
                <a:cubicBezTo>
                  <a:pt x="1254" y="4130"/>
                  <a:pt x="1289" y="4145"/>
                  <a:pt x="1319" y="4165"/>
                </a:cubicBezTo>
                <a:cubicBezTo>
                  <a:pt x="1465" y="4262"/>
                  <a:pt x="1610" y="4308"/>
                  <a:pt x="1784" y="4330"/>
                </a:cubicBezTo>
                <a:cubicBezTo>
                  <a:pt x="1895" y="4319"/>
                  <a:pt x="1978" y="4316"/>
                  <a:pt x="2069" y="4255"/>
                </a:cubicBezTo>
                <a:cubicBezTo>
                  <a:pt x="2079" y="4240"/>
                  <a:pt x="2086" y="4223"/>
                  <a:pt x="2099" y="4210"/>
                </a:cubicBezTo>
                <a:cubicBezTo>
                  <a:pt x="2112" y="4197"/>
                  <a:pt x="2133" y="4194"/>
                  <a:pt x="2144" y="4180"/>
                </a:cubicBezTo>
                <a:cubicBezTo>
                  <a:pt x="2154" y="4168"/>
                  <a:pt x="2175" y="4135"/>
                  <a:pt x="2159" y="4135"/>
                </a:cubicBezTo>
                <a:cubicBezTo>
                  <a:pt x="2141" y="4135"/>
                  <a:pt x="2139" y="4165"/>
                  <a:pt x="2129" y="4180"/>
                </a:cubicBezTo>
                <a:cubicBezTo>
                  <a:pt x="2198" y="4284"/>
                  <a:pt x="2197" y="4421"/>
                  <a:pt x="2309" y="4495"/>
                </a:cubicBezTo>
                <a:cubicBezTo>
                  <a:pt x="2358" y="4568"/>
                  <a:pt x="2367" y="4533"/>
                  <a:pt x="2429" y="4585"/>
                </a:cubicBezTo>
                <a:cubicBezTo>
                  <a:pt x="2485" y="4631"/>
                  <a:pt x="2454" y="4631"/>
                  <a:pt x="2519" y="4645"/>
                </a:cubicBezTo>
                <a:cubicBezTo>
                  <a:pt x="2549" y="4652"/>
                  <a:pt x="2579" y="4653"/>
                  <a:pt x="2609" y="4660"/>
                </a:cubicBezTo>
                <a:cubicBezTo>
                  <a:pt x="2640" y="4668"/>
                  <a:pt x="2699" y="4690"/>
                  <a:pt x="2699" y="4690"/>
                </a:cubicBezTo>
                <a:cubicBezTo>
                  <a:pt x="2839" y="4685"/>
                  <a:pt x="2979" y="4684"/>
                  <a:pt x="3119" y="4675"/>
                </a:cubicBezTo>
                <a:cubicBezTo>
                  <a:pt x="3135" y="4674"/>
                  <a:pt x="3149" y="4663"/>
                  <a:pt x="3164" y="4660"/>
                </a:cubicBezTo>
                <a:cubicBezTo>
                  <a:pt x="3270" y="4637"/>
                  <a:pt x="3375" y="4616"/>
                  <a:pt x="3479" y="4585"/>
                </a:cubicBezTo>
                <a:cubicBezTo>
                  <a:pt x="3524" y="4571"/>
                  <a:pt x="3575" y="4566"/>
                  <a:pt x="3614" y="4540"/>
                </a:cubicBezTo>
                <a:cubicBezTo>
                  <a:pt x="3672" y="4501"/>
                  <a:pt x="3642" y="4516"/>
                  <a:pt x="3704" y="4495"/>
                </a:cubicBezTo>
                <a:cubicBezTo>
                  <a:pt x="3987" y="4503"/>
                  <a:pt x="4215" y="4516"/>
                  <a:pt x="4484" y="4540"/>
                </a:cubicBezTo>
                <a:cubicBezTo>
                  <a:pt x="4801" y="4646"/>
                  <a:pt x="5159" y="4558"/>
                  <a:pt x="5489" y="4525"/>
                </a:cubicBezTo>
                <a:cubicBezTo>
                  <a:pt x="5609" y="4535"/>
                  <a:pt x="5731" y="4532"/>
                  <a:pt x="5849" y="4555"/>
                </a:cubicBezTo>
                <a:cubicBezTo>
                  <a:pt x="5867" y="4558"/>
                  <a:pt x="5867" y="4586"/>
                  <a:pt x="5879" y="4600"/>
                </a:cubicBezTo>
                <a:cubicBezTo>
                  <a:pt x="5893" y="4616"/>
                  <a:pt x="5907" y="4632"/>
                  <a:pt x="5924" y="4645"/>
                </a:cubicBezTo>
                <a:cubicBezTo>
                  <a:pt x="6011" y="4713"/>
                  <a:pt x="6005" y="4702"/>
                  <a:pt x="6104" y="4735"/>
                </a:cubicBezTo>
                <a:cubicBezTo>
                  <a:pt x="6119" y="4740"/>
                  <a:pt x="6149" y="4750"/>
                  <a:pt x="6149" y="4750"/>
                </a:cubicBezTo>
                <a:cubicBezTo>
                  <a:pt x="6269" y="4745"/>
                  <a:pt x="6389" y="4747"/>
                  <a:pt x="6509" y="4735"/>
                </a:cubicBezTo>
                <a:cubicBezTo>
                  <a:pt x="6540" y="4732"/>
                  <a:pt x="6599" y="4705"/>
                  <a:pt x="6599" y="4705"/>
                </a:cubicBezTo>
                <a:cubicBezTo>
                  <a:pt x="6607" y="4699"/>
                  <a:pt x="6686" y="4638"/>
                  <a:pt x="6704" y="4630"/>
                </a:cubicBezTo>
                <a:cubicBezTo>
                  <a:pt x="6733" y="4617"/>
                  <a:pt x="6794" y="4600"/>
                  <a:pt x="6794" y="4600"/>
                </a:cubicBezTo>
                <a:cubicBezTo>
                  <a:pt x="6809" y="4585"/>
                  <a:pt x="6822" y="4567"/>
                  <a:pt x="6839" y="4555"/>
                </a:cubicBezTo>
                <a:cubicBezTo>
                  <a:pt x="6857" y="4542"/>
                  <a:pt x="6882" y="4539"/>
                  <a:pt x="6899" y="4525"/>
                </a:cubicBezTo>
                <a:cubicBezTo>
                  <a:pt x="6913" y="4513"/>
                  <a:pt x="6917" y="4494"/>
                  <a:pt x="6929" y="4480"/>
                </a:cubicBezTo>
                <a:cubicBezTo>
                  <a:pt x="6965" y="4437"/>
                  <a:pt x="6975" y="4434"/>
                  <a:pt x="7019" y="4405"/>
                </a:cubicBezTo>
                <a:cubicBezTo>
                  <a:pt x="7039" y="4375"/>
                  <a:pt x="7045" y="4304"/>
                  <a:pt x="7079" y="4315"/>
                </a:cubicBezTo>
                <a:cubicBezTo>
                  <a:pt x="7148" y="4338"/>
                  <a:pt x="7197" y="4399"/>
                  <a:pt x="7259" y="4420"/>
                </a:cubicBezTo>
                <a:cubicBezTo>
                  <a:pt x="7289" y="4430"/>
                  <a:pt x="7349" y="4450"/>
                  <a:pt x="7349" y="4450"/>
                </a:cubicBezTo>
                <a:cubicBezTo>
                  <a:pt x="7444" y="4445"/>
                  <a:pt x="7539" y="4444"/>
                  <a:pt x="7634" y="4435"/>
                </a:cubicBezTo>
                <a:cubicBezTo>
                  <a:pt x="7680" y="4431"/>
                  <a:pt x="7742" y="4378"/>
                  <a:pt x="7769" y="4360"/>
                </a:cubicBezTo>
                <a:cubicBezTo>
                  <a:pt x="7795" y="4343"/>
                  <a:pt x="7855" y="4304"/>
                  <a:pt x="7874" y="4285"/>
                </a:cubicBezTo>
                <a:cubicBezTo>
                  <a:pt x="7923" y="4236"/>
                  <a:pt x="7935" y="4189"/>
                  <a:pt x="7994" y="4150"/>
                </a:cubicBezTo>
                <a:cubicBezTo>
                  <a:pt x="8011" y="4116"/>
                  <a:pt x="8018" y="4077"/>
                  <a:pt x="8039" y="4045"/>
                </a:cubicBezTo>
                <a:cubicBezTo>
                  <a:pt x="8062" y="4011"/>
                  <a:pt x="8129" y="3940"/>
                  <a:pt x="8159" y="3910"/>
                </a:cubicBezTo>
                <a:cubicBezTo>
                  <a:pt x="8169" y="3880"/>
                  <a:pt x="8171" y="3846"/>
                  <a:pt x="8189" y="3820"/>
                </a:cubicBezTo>
                <a:cubicBezTo>
                  <a:pt x="8209" y="3790"/>
                  <a:pt x="8249" y="3730"/>
                  <a:pt x="8249" y="3730"/>
                </a:cubicBezTo>
                <a:cubicBezTo>
                  <a:pt x="8316" y="3752"/>
                  <a:pt x="8377" y="3783"/>
                  <a:pt x="8444" y="3805"/>
                </a:cubicBezTo>
                <a:cubicBezTo>
                  <a:pt x="8459" y="3810"/>
                  <a:pt x="8489" y="3820"/>
                  <a:pt x="8489" y="3820"/>
                </a:cubicBezTo>
                <a:cubicBezTo>
                  <a:pt x="8604" y="3815"/>
                  <a:pt x="8719" y="3814"/>
                  <a:pt x="8834" y="3805"/>
                </a:cubicBezTo>
                <a:cubicBezTo>
                  <a:pt x="8925" y="3798"/>
                  <a:pt x="9007" y="3733"/>
                  <a:pt x="9089" y="3700"/>
                </a:cubicBezTo>
                <a:cubicBezTo>
                  <a:pt x="9153" y="3615"/>
                  <a:pt x="9143" y="3640"/>
                  <a:pt x="9224" y="3595"/>
                </a:cubicBezTo>
                <a:cubicBezTo>
                  <a:pt x="9294" y="3556"/>
                  <a:pt x="9344" y="3500"/>
                  <a:pt x="9419" y="3475"/>
                </a:cubicBezTo>
                <a:cubicBezTo>
                  <a:pt x="9479" y="3415"/>
                  <a:pt x="9549" y="3364"/>
                  <a:pt x="9614" y="3310"/>
                </a:cubicBezTo>
                <a:cubicBezTo>
                  <a:pt x="9678" y="3256"/>
                  <a:pt x="9644" y="3307"/>
                  <a:pt x="9704" y="3235"/>
                </a:cubicBezTo>
                <a:cubicBezTo>
                  <a:pt x="9770" y="3156"/>
                  <a:pt x="9813" y="3064"/>
                  <a:pt x="9869" y="2980"/>
                </a:cubicBezTo>
                <a:cubicBezTo>
                  <a:pt x="9877" y="2930"/>
                  <a:pt x="9891" y="2880"/>
                  <a:pt x="9899" y="2830"/>
                </a:cubicBezTo>
                <a:cubicBezTo>
                  <a:pt x="9906" y="2785"/>
                  <a:pt x="9897" y="2737"/>
                  <a:pt x="9914" y="2695"/>
                </a:cubicBezTo>
                <a:cubicBezTo>
                  <a:pt x="9920" y="2680"/>
                  <a:pt x="9944" y="2684"/>
                  <a:pt x="9959" y="2680"/>
                </a:cubicBezTo>
                <a:cubicBezTo>
                  <a:pt x="9979" y="2674"/>
                  <a:pt x="9999" y="2670"/>
                  <a:pt x="10019" y="2665"/>
                </a:cubicBezTo>
                <a:cubicBezTo>
                  <a:pt x="10053" y="2643"/>
                  <a:pt x="10091" y="2628"/>
                  <a:pt x="10124" y="2605"/>
                </a:cubicBezTo>
                <a:cubicBezTo>
                  <a:pt x="10222" y="2535"/>
                  <a:pt x="10117" y="2577"/>
                  <a:pt x="10214" y="2545"/>
                </a:cubicBezTo>
                <a:cubicBezTo>
                  <a:pt x="10244" y="2515"/>
                  <a:pt x="10280" y="2490"/>
                  <a:pt x="10304" y="2455"/>
                </a:cubicBezTo>
                <a:cubicBezTo>
                  <a:pt x="10355" y="2378"/>
                  <a:pt x="10400" y="2287"/>
                  <a:pt x="10454" y="2215"/>
                </a:cubicBezTo>
                <a:cubicBezTo>
                  <a:pt x="10475" y="2152"/>
                  <a:pt x="10501" y="2102"/>
                  <a:pt x="10514" y="2035"/>
                </a:cubicBezTo>
                <a:cubicBezTo>
                  <a:pt x="10512" y="1945"/>
                  <a:pt x="10652" y="1327"/>
                  <a:pt x="10409" y="1165"/>
                </a:cubicBezTo>
                <a:cubicBezTo>
                  <a:pt x="10404" y="1150"/>
                  <a:pt x="10401" y="1134"/>
                  <a:pt x="10394" y="1120"/>
                </a:cubicBezTo>
                <a:cubicBezTo>
                  <a:pt x="10386" y="1104"/>
                  <a:pt x="10367" y="1093"/>
                  <a:pt x="10364" y="1075"/>
                </a:cubicBezTo>
                <a:cubicBezTo>
                  <a:pt x="10361" y="1059"/>
                  <a:pt x="10374" y="1045"/>
                  <a:pt x="10379" y="1030"/>
                </a:cubicBezTo>
                <a:cubicBezTo>
                  <a:pt x="10367" y="884"/>
                  <a:pt x="10372" y="770"/>
                  <a:pt x="10244" y="685"/>
                </a:cubicBezTo>
                <a:cubicBezTo>
                  <a:pt x="10144" y="535"/>
                  <a:pt x="9915" y="493"/>
                  <a:pt x="9749" y="460"/>
                </a:cubicBezTo>
                <a:cubicBezTo>
                  <a:pt x="9599" y="465"/>
                  <a:pt x="9449" y="463"/>
                  <a:pt x="9299" y="475"/>
                </a:cubicBezTo>
                <a:cubicBezTo>
                  <a:pt x="9258" y="478"/>
                  <a:pt x="9179" y="505"/>
                  <a:pt x="9179" y="505"/>
                </a:cubicBezTo>
                <a:cubicBezTo>
                  <a:pt x="9169" y="520"/>
                  <a:pt x="9167" y="550"/>
                  <a:pt x="9149" y="550"/>
                </a:cubicBezTo>
                <a:cubicBezTo>
                  <a:pt x="9133" y="550"/>
                  <a:pt x="9140" y="520"/>
                  <a:pt x="9134" y="505"/>
                </a:cubicBezTo>
                <a:cubicBezTo>
                  <a:pt x="9104" y="434"/>
                  <a:pt x="9116" y="453"/>
                  <a:pt x="9059" y="415"/>
                </a:cubicBezTo>
                <a:cubicBezTo>
                  <a:pt x="9016" y="350"/>
                  <a:pt x="8901" y="245"/>
                  <a:pt x="8819" y="235"/>
                </a:cubicBezTo>
                <a:cubicBezTo>
                  <a:pt x="8754" y="227"/>
                  <a:pt x="8689" y="225"/>
                  <a:pt x="8624" y="220"/>
                </a:cubicBezTo>
                <a:cubicBezTo>
                  <a:pt x="8470" y="169"/>
                  <a:pt x="8231" y="182"/>
                  <a:pt x="8084" y="175"/>
                </a:cubicBezTo>
                <a:cubicBezTo>
                  <a:pt x="7849" y="136"/>
                  <a:pt x="7595" y="112"/>
                  <a:pt x="7379" y="220"/>
                </a:cubicBezTo>
                <a:cubicBezTo>
                  <a:pt x="7346" y="269"/>
                  <a:pt x="7307" y="291"/>
                  <a:pt x="7274" y="340"/>
                </a:cubicBezTo>
                <a:cubicBezTo>
                  <a:pt x="7269" y="360"/>
                  <a:pt x="7275" y="388"/>
                  <a:pt x="7259" y="400"/>
                </a:cubicBezTo>
                <a:cubicBezTo>
                  <a:pt x="7234" y="419"/>
                  <a:pt x="7172" y="342"/>
                  <a:pt x="7169" y="340"/>
                </a:cubicBezTo>
                <a:cubicBezTo>
                  <a:pt x="7156" y="331"/>
                  <a:pt x="7138" y="333"/>
                  <a:pt x="7124" y="325"/>
                </a:cubicBezTo>
                <a:cubicBezTo>
                  <a:pt x="7092" y="307"/>
                  <a:pt x="7069" y="272"/>
                  <a:pt x="7034" y="265"/>
                </a:cubicBezTo>
                <a:cubicBezTo>
                  <a:pt x="6939" y="246"/>
                  <a:pt x="6984" y="256"/>
                  <a:pt x="6899" y="235"/>
                </a:cubicBezTo>
                <a:cubicBezTo>
                  <a:pt x="6629" y="238"/>
                  <a:pt x="5709" y="0"/>
                  <a:pt x="5339" y="370"/>
                </a:cubicBezTo>
                <a:cubicBezTo>
                  <a:pt x="5334" y="390"/>
                  <a:pt x="5330" y="410"/>
                  <a:pt x="5324" y="430"/>
                </a:cubicBezTo>
                <a:cubicBezTo>
                  <a:pt x="5320" y="445"/>
                  <a:pt x="5324" y="471"/>
                  <a:pt x="5309" y="475"/>
                </a:cubicBezTo>
                <a:cubicBezTo>
                  <a:pt x="5292" y="479"/>
                  <a:pt x="5277" y="458"/>
                  <a:pt x="5264" y="445"/>
                </a:cubicBezTo>
                <a:cubicBezTo>
                  <a:pt x="5182" y="363"/>
                  <a:pt x="5260" y="399"/>
                  <a:pt x="5174" y="370"/>
                </a:cubicBezTo>
                <a:cubicBezTo>
                  <a:pt x="5105" y="267"/>
                  <a:pt x="5020" y="219"/>
                  <a:pt x="4904" y="190"/>
                </a:cubicBezTo>
                <a:cubicBezTo>
                  <a:pt x="4684" y="195"/>
                  <a:pt x="4464" y="197"/>
                  <a:pt x="4244" y="205"/>
                </a:cubicBezTo>
                <a:cubicBezTo>
                  <a:pt x="4066" y="211"/>
                  <a:pt x="4103" y="207"/>
                  <a:pt x="3974" y="250"/>
                </a:cubicBezTo>
                <a:cubicBezTo>
                  <a:pt x="3940" y="261"/>
                  <a:pt x="3884" y="310"/>
                  <a:pt x="3884" y="310"/>
                </a:cubicBezTo>
                <a:cubicBezTo>
                  <a:pt x="3874" y="325"/>
                  <a:pt x="3867" y="342"/>
                  <a:pt x="3854" y="355"/>
                </a:cubicBezTo>
                <a:cubicBezTo>
                  <a:pt x="3841" y="368"/>
                  <a:pt x="3821" y="371"/>
                  <a:pt x="3809" y="385"/>
                </a:cubicBezTo>
                <a:cubicBezTo>
                  <a:pt x="3753" y="448"/>
                  <a:pt x="3755" y="458"/>
                  <a:pt x="3734" y="520"/>
                </a:cubicBezTo>
                <a:cubicBezTo>
                  <a:pt x="3659" y="470"/>
                  <a:pt x="3699" y="505"/>
                  <a:pt x="3629" y="400"/>
                </a:cubicBezTo>
                <a:cubicBezTo>
                  <a:pt x="3619" y="385"/>
                  <a:pt x="3598" y="382"/>
                  <a:pt x="3584" y="370"/>
                </a:cubicBezTo>
                <a:cubicBezTo>
                  <a:pt x="3568" y="356"/>
                  <a:pt x="3555" y="339"/>
                  <a:pt x="3539" y="325"/>
                </a:cubicBezTo>
                <a:cubicBezTo>
                  <a:pt x="3468" y="265"/>
                  <a:pt x="3375" y="256"/>
                  <a:pt x="3299" y="205"/>
                </a:cubicBezTo>
                <a:cubicBezTo>
                  <a:pt x="2805" y="215"/>
                  <a:pt x="2739" y="208"/>
                  <a:pt x="2399" y="250"/>
                </a:cubicBezTo>
                <a:cubicBezTo>
                  <a:pt x="2363" y="268"/>
                  <a:pt x="2332" y="296"/>
                  <a:pt x="2294" y="310"/>
                </a:cubicBezTo>
                <a:cubicBezTo>
                  <a:pt x="2255" y="324"/>
                  <a:pt x="2214" y="330"/>
                  <a:pt x="2174" y="340"/>
                </a:cubicBezTo>
                <a:cubicBezTo>
                  <a:pt x="2137" y="349"/>
                  <a:pt x="2105" y="373"/>
                  <a:pt x="2069" y="385"/>
                </a:cubicBezTo>
                <a:cubicBezTo>
                  <a:pt x="1989" y="505"/>
                  <a:pt x="2094" y="360"/>
                  <a:pt x="1994" y="460"/>
                </a:cubicBezTo>
                <a:cubicBezTo>
                  <a:pt x="1894" y="560"/>
                  <a:pt x="2039" y="455"/>
                  <a:pt x="1919" y="535"/>
                </a:cubicBezTo>
                <a:cubicBezTo>
                  <a:pt x="1914" y="560"/>
                  <a:pt x="1910" y="585"/>
                  <a:pt x="1904" y="610"/>
                </a:cubicBezTo>
                <a:cubicBezTo>
                  <a:pt x="1900" y="625"/>
                  <a:pt x="1900" y="666"/>
                  <a:pt x="1889" y="655"/>
                </a:cubicBezTo>
                <a:cubicBezTo>
                  <a:pt x="1871" y="637"/>
                  <a:pt x="1885" y="603"/>
                  <a:pt x="1874" y="580"/>
                </a:cubicBezTo>
                <a:cubicBezTo>
                  <a:pt x="1865" y="561"/>
                  <a:pt x="1843" y="551"/>
                  <a:pt x="1829" y="535"/>
                </a:cubicBezTo>
                <a:cubicBezTo>
                  <a:pt x="1788" y="486"/>
                  <a:pt x="1773" y="451"/>
                  <a:pt x="1709" y="430"/>
                </a:cubicBezTo>
                <a:cubicBezTo>
                  <a:pt x="1604" y="325"/>
                  <a:pt x="1428" y="323"/>
                  <a:pt x="1289" y="310"/>
                </a:cubicBezTo>
                <a:cubicBezTo>
                  <a:pt x="1054" y="315"/>
                  <a:pt x="819" y="316"/>
                  <a:pt x="584" y="325"/>
                </a:cubicBezTo>
                <a:cubicBezTo>
                  <a:pt x="563" y="326"/>
                  <a:pt x="541" y="329"/>
                  <a:pt x="524" y="340"/>
                </a:cubicBezTo>
                <a:cubicBezTo>
                  <a:pt x="495" y="360"/>
                  <a:pt x="478" y="395"/>
                  <a:pt x="449" y="415"/>
                </a:cubicBezTo>
                <a:cubicBezTo>
                  <a:pt x="419" y="460"/>
                  <a:pt x="389" y="505"/>
                  <a:pt x="359" y="550"/>
                </a:cubicBezTo>
                <a:cubicBezTo>
                  <a:pt x="327" y="597"/>
                  <a:pt x="328" y="660"/>
                  <a:pt x="314" y="715"/>
                </a:cubicBezTo>
                <a:cubicBezTo>
                  <a:pt x="291" y="806"/>
                  <a:pt x="268" y="875"/>
                  <a:pt x="254" y="970"/>
                </a:cubicBezTo>
                <a:cubicBezTo>
                  <a:pt x="263" y="1092"/>
                  <a:pt x="228" y="1186"/>
                  <a:pt x="344" y="1225"/>
                </a:cubicBezTo>
                <a:cubicBezTo>
                  <a:pt x="424" y="1345"/>
                  <a:pt x="319" y="1200"/>
                  <a:pt x="419" y="1300"/>
                </a:cubicBezTo>
                <a:cubicBezTo>
                  <a:pt x="487" y="1368"/>
                  <a:pt x="406" y="1331"/>
                  <a:pt x="494" y="1360"/>
                </a:cubicBezTo>
                <a:cubicBezTo>
                  <a:pt x="384" y="1365"/>
                  <a:pt x="270" y="1344"/>
                  <a:pt x="164" y="1375"/>
                </a:cubicBezTo>
                <a:cubicBezTo>
                  <a:pt x="153" y="1378"/>
                  <a:pt x="119" y="1555"/>
                  <a:pt x="89" y="1555"/>
                </a:cubicBezTo>
                <a:cubicBezTo>
                  <a:pt x="73" y="1555"/>
                  <a:pt x="99" y="1525"/>
                  <a:pt x="104" y="1510"/>
                </a:cubicBezTo>
                <a:close/>
              </a:path>
            </a:pathLst>
          </a:custGeom>
          <a:solidFill>
            <a:srgbClr val="00DA6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 rot="1328931">
            <a:off x="2558520" y="5177050"/>
            <a:ext cx="2629011" cy="305206"/>
            <a:chOff x="238" y="10197"/>
            <a:chExt cx="4710" cy="765"/>
          </a:xfrm>
        </p:grpSpPr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 rot="2835050">
              <a:off x="2345" y="8090"/>
              <a:ext cx="495" cy="4710"/>
            </a:xfrm>
            <a:prstGeom prst="rect">
              <a:avLst/>
            </a:prstGeom>
            <a:solidFill>
              <a:srgbClr val="F78D3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WordArt 16"/>
            <p:cNvSpPr>
              <a:spLocks noChangeArrowheads="1" noChangeShapeType="1" noTextEdit="1"/>
            </p:cNvSpPr>
            <p:nvPr/>
          </p:nvSpPr>
          <p:spPr bwMode="auto">
            <a:xfrm rot="19344557">
              <a:off x="640" y="10347"/>
              <a:ext cx="3660" cy="615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 rtl="0"/>
              <a:r>
                <a:rPr lang="nl-NL" sz="1800" kern="10" spc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/>
                  <a:latin typeface="Arial"/>
                  <a:cs typeface="Arial"/>
                </a:rPr>
                <a:t>Voorbeeld 1 . . . . . . . . . . 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560190" y="5343693"/>
            <a:ext cx="2091930" cy="330086"/>
            <a:chOff x="1884" y="10814"/>
            <a:chExt cx="4024" cy="615"/>
          </a:xfrm>
        </p:grpSpPr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 rot="2835050">
              <a:off x="3648" y="9105"/>
              <a:ext cx="495" cy="4024"/>
            </a:xfrm>
            <a:prstGeom prst="rect">
              <a:avLst/>
            </a:prstGeom>
            <a:solidFill>
              <a:srgbClr val="F78D3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WordArt 19"/>
            <p:cNvSpPr>
              <a:spLocks noChangeArrowheads="1" noChangeShapeType="1" noTextEdit="1"/>
            </p:cNvSpPr>
            <p:nvPr/>
          </p:nvSpPr>
          <p:spPr bwMode="auto">
            <a:xfrm rot="19344557">
              <a:off x="2064" y="10814"/>
              <a:ext cx="3662" cy="615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 rtl="0"/>
              <a:r>
                <a:rPr lang="nl-NL" sz="1800" kern="10" spc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/>
                  <a:latin typeface="Arial"/>
                  <a:cs typeface="Arial"/>
                </a:rPr>
                <a:t>Voorbeeld 2 . . . . . . . . . . 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 rot="19022467">
            <a:off x="4568035" y="5335174"/>
            <a:ext cx="1755214" cy="411669"/>
            <a:chOff x="2768" y="11520"/>
            <a:chExt cx="2764" cy="767"/>
          </a:xfrm>
        </p:grpSpPr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 rot="2835050">
              <a:off x="3768" y="10792"/>
              <a:ext cx="495" cy="2495"/>
            </a:xfrm>
            <a:prstGeom prst="rect">
              <a:avLst/>
            </a:prstGeom>
            <a:solidFill>
              <a:srgbClr val="F78D3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WordArt 22"/>
            <p:cNvSpPr>
              <a:spLocks noChangeArrowheads="1" noChangeShapeType="1" noTextEdit="1"/>
            </p:cNvSpPr>
            <p:nvPr/>
          </p:nvSpPr>
          <p:spPr bwMode="auto">
            <a:xfrm rot="19344557">
              <a:off x="2836" y="11520"/>
              <a:ext cx="2696" cy="64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3886"/>
                </a:avLst>
              </a:prstTxWarp>
            </a:bodyPr>
            <a:lstStyle/>
            <a:p>
              <a:pPr algn="ctr" rtl="0"/>
              <a:r>
                <a:rPr lang="nl-NL" sz="1800" kern="10" spc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/>
                  <a:latin typeface="Arial"/>
                  <a:cs typeface="Arial"/>
                </a:rPr>
                <a:t>Voorbeeld 3 . . . . . . . . . . 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6219922" y="4424239"/>
            <a:ext cx="334024" cy="2527983"/>
            <a:chOff x="7175" y="8158"/>
            <a:chExt cx="526" cy="4710"/>
          </a:xfrm>
        </p:grpSpPr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 rot="8235050">
              <a:off x="7175" y="8158"/>
              <a:ext cx="495" cy="4710"/>
            </a:xfrm>
            <a:prstGeom prst="rect">
              <a:avLst/>
            </a:prstGeom>
            <a:solidFill>
              <a:srgbClr val="F78D3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WordArt 25"/>
            <p:cNvSpPr>
              <a:spLocks noChangeArrowheads="1" noChangeShapeType="1" noTextEdit="1"/>
            </p:cNvSpPr>
            <p:nvPr/>
          </p:nvSpPr>
          <p:spPr bwMode="auto">
            <a:xfrm rot="2929572">
              <a:off x="5564" y="10383"/>
              <a:ext cx="3863" cy="41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 rtl="0"/>
              <a:r>
                <a:rPr lang="nl-NL" sz="700" i="1" kern="10" spc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/>
                  <a:latin typeface="Arial"/>
                  <a:cs typeface="Arial"/>
                </a:rPr>
                <a:t>Voorbeeld 4 . . . . . . . . . . 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5613472" y="5129976"/>
            <a:ext cx="2990976" cy="301642"/>
            <a:chOff x="5294" y="13738"/>
            <a:chExt cx="4710" cy="562"/>
          </a:xfrm>
        </p:grpSpPr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 rot="17478040">
              <a:off x="7401" y="11631"/>
              <a:ext cx="495" cy="4710"/>
            </a:xfrm>
            <a:prstGeom prst="rect">
              <a:avLst/>
            </a:prstGeom>
            <a:solidFill>
              <a:srgbClr val="F78D3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WordArt 28"/>
            <p:cNvSpPr>
              <a:spLocks noChangeArrowheads="1" noChangeShapeType="1" noTextEdit="1"/>
            </p:cNvSpPr>
            <p:nvPr/>
          </p:nvSpPr>
          <p:spPr bwMode="auto">
            <a:xfrm rot="1387836">
              <a:off x="6019" y="13815"/>
              <a:ext cx="3660" cy="485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 rtl="0"/>
              <a:r>
                <a:rPr lang="nl-NL" sz="1200" kern="10" spc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/>
                  <a:latin typeface="Arial"/>
                  <a:cs typeface="Arial"/>
                </a:rPr>
                <a:t>Voorbeeld 5 . . . . . . . . . . </a:t>
              </a:r>
            </a:p>
          </p:txBody>
        </p:sp>
      </p:grpSp>
      <p:pic>
        <p:nvPicPr>
          <p:cNvPr id="1053" name="Afbeelding 13" descr="http://i.istockimg.com/file_thumbview_approve/22533657/3/stock-illustration-22533657-little-tree-illustration-with-root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371194">
            <a:off x="8326031" y="5767688"/>
            <a:ext cx="990642" cy="565173"/>
          </a:xfrm>
          <a:prstGeom prst="rect">
            <a:avLst/>
          </a:prstGeom>
          <a:noFill/>
        </p:spPr>
      </p:pic>
      <p:pic>
        <p:nvPicPr>
          <p:cNvPr id="1054" name="Afbeelding 27" descr="wortel3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36446" y="6408712"/>
            <a:ext cx="1476437" cy="476672"/>
          </a:xfrm>
          <a:prstGeom prst="rect">
            <a:avLst/>
          </a:prstGeom>
          <a:noFill/>
        </p:spPr>
      </p:pic>
      <p:pic>
        <p:nvPicPr>
          <p:cNvPr id="1055" name="Afbeelding 28" descr="wortel4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35485" y="6226882"/>
            <a:ext cx="864096" cy="624219"/>
          </a:xfrm>
          <a:prstGeom prst="rect">
            <a:avLst/>
          </a:prstGeom>
          <a:noFill/>
        </p:spPr>
      </p:pic>
      <p:pic>
        <p:nvPicPr>
          <p:cNvPr id="1056" name="Afbeelding 29" descr="wortel5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140017">
            <a:off x="2006408" y="5901686"/>
            <a:ext cx="942401" cy="592330"/>
          </a:xfrm>
          <a:prstGeom prst="rect">
            <a:avLst/>
          </a:prstGeom>
          <a:noFill/>
        </p:spPr>
      </p:pic>
      <p:pic>
        <p:nvPicPr>
          <p:cNvPr id="1057" name="Afbeelding 28" descr="wortel4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05222">
            <a:off x="7180328" y="6366689"/>
            <a:ext cx="1375028" cy="469087"/>
          </a:xfrm>
          <a:prstGeom prst="rect">
            <a:avLst/>
          </a:prstGeom>
          <a:noFill/>
        </p:spPr>
      </p:pic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5064059" y="2943716"/>
            <a:ext cx="965838" cy="1925444"/>
          </a:xfrm>
          <a:prstGeom prst="rect">
            <a:avLst/>
          </a:prstGeom>
          <a:solidFill>
            <a:srgbClr val="F6791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Verster-kende</a:t>
            </a:r>
            <a:r>
              <a:rPr kumimoji="0" lang="nl-NL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overtui-ging</a:t>
            </a:r>
            <a:r>
              <a:rPr kumimoji="0" lang="nl-NL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:</a:t>
            </a:r>
            <a:r>
              <a:rPr lang="nl-NL" b="1" dirty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....................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3746000" y="267057"/>
            <a:ext cx="4354392" cy="64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Vruchten: Wat levert je deze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versterkende overtuiging op?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3052577" y="908720"/>
            <a:ext cx="295287" cy="40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auto">
          <a:xfrm>
            <a:off x="3556633" y="2378383"/>
            <a:ext cx="295287" cy="40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2" name="Text Box 38"/>
          <p:cNvSpPr txBox="1">
            <a:spLocks noChangeArrowheads="1"/>
          </p:cNvSpPr>
          <p:nvPr/>
        </p:nvSpPr>
        <p:spPr bwMode="auto">
          <a:xfrm>
            <a:off x="4216935" y="2929904"/>
            <a:ext cx="295287" cy="40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3" name="Text Box 39"/>
          <p:cNvSpPr txBox="1">
            <a:spLocks noChangeArrowheads="1"/>
          </p:cNvSpPr>
          <p:nvPr/>
        </p:nvSpPr>
        <p:spPr bwMode="auto">
          <a:xfrm>
            <a:off x="6813618" y="2924944"/>
            <a:ext cx="295287" cy="40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4" name="Text Box 40"/>
          <p:cNvSpPr txBox="1">
            <a:spLocks noChangeArrowheads="1"/>
          </p:cNvSpPr>
          <p:nvPr/>
        </p:nvSpPr>
        <p:spPr bwMode="auto">
          <a:xfrm>
            <a:off x="7630088" y="2513898"/>
            <a:ext cx="295287" cy="40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6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5" name="Text Box 41"/>
          <p:cNvSpPr txBox="1">
            <a:spLocks noChangeArrowheads="1"/>
          </p:cNvSpPr>
          <p:nvPr/>
        </p:nvSpPr>
        <p:spPr bwMode="auto">
          <a:xfrm>
            <a:off x="8191796" y="1700808"/>
            <a:ext cx="295287" cy="40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7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6" name="Text Box 42"/>
          <p:cNvSpPr txBox="1">
            <a:spLocks noChangeArrowheads="1"/>
          </p:cNvSpPr>
          <p:nvPr/>
        </p:nvSpPr>
        <p:spPr bwMode="auto">
          <a:xfrm>
            <a:off x="8301362" y="721897"/>
            <a:ext cx="295287" cy="40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8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7" name="Text Box 43"/>
          <p:cNvSpPr txBox="1">
            <a:spLocks noChangeArrowheads="1"/>
          </p:cNvSpPr>
          <p:nvPr/>
        </p:nvSpPr>
        <p:spPr bwMode="auto">
          <a:xfrm>
            <a:off x="3196593" y="1700808"/>
            <a:ext cx="295287" cy="40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29EE6C6C-DF25-4C7B-B9F8-F272C0E3499D}"/>
              </a:ext>
            </a:extLst>
          </p:cNvPr>
          <p:cNvSpPr/>
          <p:nvPr/>
        </p:nvSpPr>
        <p:spPr>
          <a:xfrm>
            <a:off x="8694823" y="6487873"/>
            <a:ext cx="31611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916F2287-1D24-4267-9FEE-58E4E2A9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0" y="2418"/>
            <a:ext cx="293022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Bouw jouw</a:t>
            </a:r>
          </a:p>
          <a:p>
            <a:r>
              <a:rPr lang="nl-NL" sz="3600" b="1" dirty="0">
                <a:solidFill>
                  <a:srgbClr val="FF0000"/>
                </a:solidFill>
              </a:rPr>
              <a:t>Versterkende </a:t>
            </a:r>
          </a:p>
          <a:p>
            <a:r>
              <a:rPr lang="nl-NL" sz="3600" b="1" dirty="0">
                <a:solidFill>
                  <a:srgbClr val="FF0000"/>
                </a:solidFill>
              </a:rPr>
              <a:t>Overtuiging </a:t>
            </a:r>
          </a:p>
          <a:p>
            <a:r>
              <a:rPr lang="nl-NL" sz="3600" b="1" dirty="0">
                <a:solidFill>
                  <a:srgbClr val="FF0000"/>
                </a:solidFill>
              </a:rPr>
              <a:t>op:</a:t>
            </a:r>
          </a:p>
        </p:txBody>
      </p:sp>
      <p:sp>
        <p:nvSpPr>
          <p:cNvPr id="44" name="Text Box 35">
            <a:extLst>
              <a:ext uri="{FF2B5EF4-FFF2-40B4-BE49-F238E27FC236}">
                <a16:creationId xmlns:a16="http://schemas.microsoft.com/office/drawing/2014/main" id="{D171101E-AF42-4DB5-BA56-9E5F7E0F6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000" y="742133"/>
            <a:ext cx="4354392" cy="41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1 .......................................................................</a:t>
            </a:r>
          </a:p>
        </p:txBody>
      </p:sp>
      <p:sp>
        <p:nvSpPr>
          <p:cNvPr id="45" name="Text Box 35">
            <a:extLst>
              <a:ext uri="{FF2B5EF4-FFF2-40B4-BE49-F238E27FC236}">
                <a16:creationId xmlns:a16="http://schemas.microsoft.com/office/drawing/2014/main" id="{BAD47868-7C35-44BF-BC65-6C96F3890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962" y="1377984"/>
            <a:ext cx="4354392" cy="41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2 .......................................................................</a:t>
            </a:r>
          </a:p>
        </p:txBody>
      </p:sp>
      <p:sp>
        <p:nvSpPr>
          <p:cNvPr id="46" name="Text Box 35">
            <a:extLst>
              <a:ext uri="{FF2B5EF4-FFF2-40B4-BE49-F238E27FC236}">
                <a16:creationId xmlns:a16="http://schemas.microsoft.com/office/drawing/2014/main" id="{01AEA921-15E6-4C92-BE8B-8BE368F3A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404" y="1941037"/>
            <a:ext cx="4354392" cy="41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3 ...............................................................</a:t>
            </a:r>
          </a:p>
        </p:txBody>
      </p:sp>
      <p:sp>
        <p:nvSpPr>
          <p:cNvPr id="47" name="Text Box 35">
            <a:extLst>
              <a:ext uri="{FF2B5EF4-FFF2-40B4-BE49-F238E27FC236}">
                <a16:creationId xmlns:a16="http://schemas.microsoft.com/office/drawing/2014/main" id="{0B21C816-471D-4DC0-8DE6-176DD4A9D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6459" y="2409871"/>
            <a:ext cx="2660969" cy="41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6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4</a:t>
            </a: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 ..........................................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animBg="1"/>
      <p:bldP spid="1058" grpId="0" animBg="1"/>
      <p:bldP spid="1059" grpId="0"/>
      <p:bldP spid="1060" grpId="0"/>
      <p:bldP spid="1061" grpId="0"/>
      <p:bldP spid="1062" grpId="0"/>
      <p:bldP spid="1063" grpId="0"/>
      <p:bldP spid="1064" grpId="0"/>
      <p:bldP spid="1065" grpId="0"/>
      <p:bldP spid="1066" grpId="0"/>
      <p:bldP spid="1067" grpId="0"/>
      <p:bldP spid="44" grpId="0"/>
      <p:bldP spid="45" grpId="0"/>
      <p:bldP spid="46" grpId="0"/>
      <p:bldP spid="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07504" y="764704"/>
            <a:ext cx="889248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MS Mincho" pitchFamily="49" charset="-128"/>
                <a:cs typeface="Tahoma" pitchFamily="34" charset="0"/>
              </a:rPr>
              <a:t>loslaten</a:t>
            </a:r>
            <a:r>
              <a:rPr kumimoji="0" lang="nl-NL" sz="1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MS Mincho" pitchFamily="49" charset="-128"/>
                <a:cs typeface="Tahoma" pitchFamily="34" charset="0"/>
              </a:rPr>
              <a:t> is doorgaan met liefhebben, </a:t>
            </a:r>
            <a:endParaRPr kumimoji="0" lang="nl-NL" sz="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MS Mincho" pitchFamily="49" charset="-128"/>
                <a:cs typeface="Tahoma" pitchFamily="34" charset="0"/>
              </a:rPr>
              <a:t>het is herkennen, dat een ander het zelf moet doen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MS Mincho" pitchFamily="49" charset="-128"/>
                <a:cs typeface="Tahoma" pitchFamily="34" charset="0"/>
              </a:rPr>
              <a:t>loslaten</a:t>
            </a:r>
            <a:r>
              <a:rPr kumimoji="0" lang="nl-NL" sz="1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MS Mincho" pitchFamily="49" charset="-128"/>
                <a:cs typeface="Tahoma" pitchFamily="34" charset="0"/>
              </a:rPr>
              <a:t> is mezelf open opstellen,</a:t>
            </a:r>
            <a:endParaRPr kumimoji="0" lang="nl-NL" sz="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MS Mincho" pitchFamily="49" charset="-128"/>
                <a:cs typeface="Tahoma" pitchFamily="34" charset="0"/>
              </a:rPr>
              <a:t>het is me realiseren, dat ik een ander in zijn volle waarde laat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MS Mincho" pitchFamily="49" charset="-128"/>
                <a:cs typeface="Tahoma" pitchFamily="34" charset="0"/>
              </a:rPr>
              <a:t>loslaten</a:t>
            </a:r>
            <a:r>
              <a:rPr kumimoji="0" lang="nl-NL" sz="1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MS Mincho" pitchFamily="49" charset="-128"/>
                <a:cs typeface="Tahoma" pitchFamily="34" charset="0"/>
              </a:rPr>
              <a:t> is ruimte geven, toestaan</a:t>
            </a:r>
            <a:endParaRPr kumimoji="0" lang="nl-NL" sz="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MS Mincho" pitchFamily="49" charset="-128"/>
                <a:cs typeface="Tahoma" pitchFamily="34" charset="0"/>
              </a:rPr>
              <a:t>dat de dingen gaan zoals ze gaan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MS Mincho" pitchFamily="49" charset="-128"/>
                <a:cs typeface="Tahoma" pitchFamily="34" charset="0"/>
              </a:rPr>
              <a:t>loslaten</a:t>
            </a:r>
            <a:r>
              <a:rPr kumimoji="0" lang="nl-NL" sz="1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MS Mincho" pitchFamily="49" charset="-128"/>
                <a:cs typeface="Tahoma" pitchFamily="34" charset="0"/>
              </a:rPr>
              <a:t> is machteloosheid ruilen voor acceptatie,</a:t>
            </a:r>
            <a:endParaRPr kumimoji="0" lang="nl-NL" sz="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MS Mincho" pitchFamily="49" charset="-128"/>
                <a:cs typeface="Tahoma" pitchFamily="34" charset="0"/>
              </a:rPr>
              <a:t>de uitkomst laten zijn zoals die komt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MS Mincho" pitchFamily="49" charset="-128"/>
                <a:cs typeface="Tahoma" pitchFamily="34" charset="0"/>
              </a:rPr>
              <a:t>loslaten</a:t>
            </a:r>
            <a:r>
              <a:rPr kumimoji="0" lang="nl-NL" sz="1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MS Mincho" pitchFamily="49" charset="-128"/>
                <a:cs typeface="Tahoma" pitchFamily="34" charset="0"/>
              </a:rPr>
              <a:t> is niet een ander willen veranderen,</a:t>
            </a:r>
            <a:endParaRPr kumimoji="0" lang="nl-NL" sz="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MS Mincho" pitchFamily="49" charset="-128"/>
                <a:cs typeface="Tahoma" pitchFamily="34" charset="0"/>
              </a:rPr>
              <a:t>maar nagaan hoe ik mijzelf anders zou kunnen opstellen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MS Mincho" pitchFamily="49" charset="-128"/>
                <a:cs typeface="Tahoma" pitchFamily="34" charset="0"/>
              </a:rPr>
              <a:t>om het beste aan een ander te geven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MS Mincho" pitchFamily="49" charset="-128"/>
                <a:cs typeface="Tahoma" pitchFamily="34" charset="0"/>
              </a:rPr>
              <a:t>loslate</a:t>
            </a:r>
            <a:r>
              <a:rPr kumimoji="0" lang="nl-NL" sz="1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MS Mincho" pitchFamily="49" charset="-128"/>
                <a:cs typeface="Tahoma" pitchFamily="34" charset="0"/>
              </a:rPr>
              <a:t>n is niet zorgen voor, maar geven om een ander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MS Mincho" pitchFamily="49" charset="-128"/>
                <a:cs typeface="Tahoma" pitchFamily="34" charset="0"/>
              </a:rPr>
              <a:t>loslaten</a:t>
            </a:r>
            <a:r>
              <a:rPr kumimoji="0" lang="nl-NL" sz="1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MS Mincho" pitchFamily="49" charset="-128"/>
                <a:cs typeface="Tahoma" pitchFamily="34" charset="0"/>
              </a:rPr>
              <a:t> is niet uit handen nemen, maar ondersteunen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MS Mincho" pitchFamily="49" charset="-128"/>
                <a:cs typeface="Tahoma" pitchFamily="34" charset="0"/>
              </a:rPr>
              <a:t>l</a:t>
            </a:r>
            <a:r>
              <a:rPr kumimoji="0" lang="nl-NL" sz="1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MS Mincho" pitchFamily="49" charset="-128"/>
                <a:cs typeface="Tahoma" pitchFamily="34" charset="0"/>
              </a:rPr>
              <a:t>oslaten</a:t>
            </a:r>
            <a:r>
              <a:rPr kumimoji="0" lang="nl-NL" sz="1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MS Mincho" pitchFamily="49" charset="-128"/>
                <a:cs typeface="Tahoma" pitchFamily="34" charset="0"/>
              </a:rPr>
              <a:t> is niet oordelen,</a:t>
            </a:r>
            <a:endParaRPr kumimoji="0" lang="nl-NL" sz="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MS Mincho" pitchFamily="49" charset="-128"/>
                <a:cs typeface="Tahoma" pitchFamily="34" charset="0"/>
              </a:rPr>
              <a:t>maar toestaan, dat de ander ook een bijzonder mens is (net als ikzelf),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MS Mincho" pitchFamily="49" charset="-128"/>
                <a:cs typeface="Tahoma" pitchFamily="34" charset="0"/>
              </a:rPr>
              <a:t>allebei met een eigen model van de wereld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MS Mincho" pitchFamily="49" charset="-128"/>
                <a:cs typeface="Tahoma" pitchFamily="34" charset="0"/>
              </a:rPr>
              <a:t>loslaten</a:t>
            </a:r>
            <a:r>
              <a:rPr kumimoji="0" lang="nl-NL" sz="1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MS Mincho" pitchFamily="49" charset="-128"/>
                <a:cs typeface="Tahoma" pitchFamily="34" charset="0"/>
              </a:rPr>
              <a:t> is niet proberen de uitkomst te regelen,</a:t>
            </a:r>
            <a:endParaRPr kumimoji="0" lang="nl-NL" sz="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MS Mincho" pitchFamily="49" charset="-128"/>
                <a:cs typeface="Tahoma" pitchFamily="34" charset="0"/>
              </a:rPr>
              <a:t>maar accepteren, dat de ander zijn eigen weg gaat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MS Mincho" pitchFamily="49" charset="-128"/>
                <a:cs typeface="Tahoma" pitchFamily="34" charset="0"/>
              </a:rPr>
              <a:t>loslaten</a:t>
            </a:r>
            <a:r>
              <a:rPr kumimoji="0" lang="nl-NL" sz="1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MS Mincho" pitchFamily="49" charset="-128"/>
                <a:cs typeface="Tahoma" pitchFamily="34" charset="0"/>
              </a:rPr>
              <a:t> is niet beschermen,</a:t>
            </a:r>
            <a:endParaRPr kumimoji="0" lang="nl-NL" sz="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MS Mincho" pitchFamily="49" charset="-128"/>
                <a:cs typeface="Tahoma" pitchFamily="34" charset="0"/>
              </a:rPr>
              <a:t>maar toestaan, dat de ander zijn eigen realiteit onder ogen ziet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MS Mincho" pitchFamily="49" charset="-128"/>
                <a:cs typeface="Tahoma" pitchFamily="34" charset="0"/>
              </a:rPr>
              <a:t>loslaten</a:t>
            </a:r>
            <a:r>
              <a:rPr kumimoji="0" lang="nl-NL" sz="1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MS Mincho" pitchFamily="49" charset="-128"/>
                <a:cs typeface="Tahoma" pitchFamily="34" charset="0"/>
              </a:rPr>
              <a:t> is inzien, dat de ander zich niet laat controleren,</a:t>
            </a:r>
            <a:endParaRPr kumimoji="0" lang="nl-NL" sz="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MS Mincho" pitchFamily="49" charset="-128"/>
                <a:cs typeface="Tahoma" pitchFamily="34" charset="0"/>
              </a:rPr>
              <a:t>maar dat ik alleen zelf kan streven naar degene die ik droom te zijn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44624"/>
            <a:ext cx="471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0000FF"/>
                </a:solidFill>
              </a:rPr>
              <a:t>Loslaten is ……..</a:t>
            </a:r>
            <a:endParaRPr lang="nl-NL" sz="4800" dirty="0">
              <a:solidFill>
                <a:srgbClr val="0000FF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347592" y="692696"/>
            <a:ext cx="4796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solidFill>
                  <a:srgbClr val="0000FF"/>
                </a:solidFill>
              </a:rPr>
              <a:t>(K+Overtuigingen)</a:t>
            </a:r>
            <a:endParaRPr lang="nl-NL" sz="4800" dirty="0">
              <a:solidFill>
                <a:srgbClr val="0000FF"/>
              </a:solidFill>
            </a:endParaRPr>
          </a:p>
        </p:txBody>
      </p:sp>
      <p:pic>
        <p:nvPicPr>
          <p:cNvPr id="5" name="Picture 8" descr="persoonlijke effectivite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492896"/>
            <a:ext cx="3275856" cy="4365105"/>
          </a:xfrm>
          <a:prstGeom prst="rect">
            <a:avLst/>
          </a:prstGeom>
          <a:noFill/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BE3BABAC-6EDE-4C6F-9F94-61F7434E694F}"/>
              </a:ext>
            </a:extLst>
          </p:cNvPr>
          <p:cNvSpPr/>
          <p:nvPr/>
        </p:nvSpPr>
        <p:spPr>
          <a:xfrm>
            <a:off x="8725279" y="6487873"/>
            <a:ext cx="25519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nl-NL" sz="1200" b="0" cap="none" spc="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0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0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0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0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0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0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0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0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00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300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00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00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00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00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00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00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300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300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300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300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300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300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300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300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3009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3009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3009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3009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3009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3009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3009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3009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 build="p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0"/>
            <a:ext cx="5076056" cy="6858000"/>
          </a:xfrm>
          <a:prstGeom prst="rect">
            <a:avLst/>
          </a:prstGeom>
          <a:noFill/>
        </p:spPr>
      </p:pic>
      <p:pic>
        <p:nvPicPr>
          <p:cNvPr id="2" name="Picture 6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67944" cy="6858000"/>
          </a:xfrm>
          <a:prstGeom prst="rect">
            <a:avLst/>
          </a:prstGeom>
          <a:noFill/>
        </p:spPr>
      </p:pic>
      <p:sp>
        <p:nvSpPr>
          <p:cNvPr id="13" name="Tekstvak 12"/>
          <p:cNvSpPr txBox="1"/>
          <p:nvPr/>
        </p:nvSpPr>
        <p:spPr>
          <a:xfrm>
            <a:off x="4139952" y="44624"/>
            <a:ext cx="50040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“As I walked out the door toward the gate,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that would lead to my freedom, </a:t>
            </a:r>
          </a:p>
          <a:p>
            <a:endParaRPr lang="en-US" sz="1200" b="1" dirty="0">
              <a:solidFill>
                <a:srgbClr val="0000FF"/>
              </a:solidFill>
            </a:endParaRPr>
          </a:p>
          <a:p>
            <a:r>
              <a:rPr lang="en-US" sz="2800" b="1" dirty="0">
                <a:solidFill>
                  <a:srgbClr val="0000FF"/>
                </a:solidFill>
              </a:rPr>
              <a:t>I knew if I didn’t leave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my bitterness and hatred behind, </a:t>
            </a:r>
          </a:p>
          <a:p>
            <a:endParaRPr lang="en-US" sz="1200" b="1" dirty="0">
              <a:solidFill>
                <a:srgbClr val="0000FF"/>
              </a:solidFill>
            </a:endParaRPr>
          </a:p>
          <a:p>
            <a:r>
              <a:rPr lang="en-US" sz="2800" b="1" dirty="0">
                <a:solidFill>
                  <a:srgbClr val="0000FF"/>
                </a:solidFill>
              </a:rPr>
              <a:t>I’d still be in prison.”</a:t>
            </a:r>
          </a:p>
          <a:p>
            <a:endParaRPr lang="en-US" sz="1200" b="1" dirty="0">
              <a:solidFill>
                <a:srgbClr val="0000FF"/>
              </a:solidFill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</a:rPr>
              <a:t>Nelson Mandela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283968" y="4149080"/>
            <a:ext cx="48600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i="1" dirty="0">
                <a:solidFill>
                  <a:srgbClr val="0000FF"/>
                </a:solidFill>
              </a:rPr>
              <a:t>“Toen ik de deur van mijn gevangenis uitliep richting de poort, </a:t>
            </a:r>
          </a:p>
          <a:p>
            <a:r>
              <a:rPr lang="nl-NL" sz="2000" i="1" dirty="0">
                <a:solidFill>
                  <a:srgbClr val="0000FF"/>
                </a:solidFill>
              </a:rPr>
              <a:t>die tot mijn vrijheid zou leiden, </a:t>
            </a:r>
          </a:p>
          <a:p>
            <a:r>
              <a:rPr lang="nl-NL" sz="2000" i="1" dirty="0">
                <a:solidFill>
                  <a:srgbClr val="0000FF"/>
                </a:solidFill>
              </a:rPr>
              <a:t>Wist ik dat als ik mijn bitterheid en haat niet achter zou laten, </a:t>
            </a:r>
          </a:p>
          <a:p>
            <a:r>
              <a:rPr lang="nl-NL" sz="2000" i="1" dirty="0">
                <a:solidFill>
                  <a:srgbClr val="0000FF"/>
                </a:solidFill>
              </a:rPr>
              <a:t>Ik nog steeds in de gevangenis zou zitten.”</a:t>
            </a:r>
          </a:p>
          <a:p>
            <a:r>
              <a:rPr lang="nl-NL" sz="2000" i="1" dirty="0">
                <a:solidFill>
                  <a:srgbClr val="0000FF"/>
                </a:solidFill>
              </a:rPr>
              <a:t>- Nelson Mandela</a:t>
            </a:r>
            <a:endParaRPr lang="nl-NL" sz="2400" i="1" dirty="0">
              <a:solidFill>
                <a:srgbClr val="0000FF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923928" y="645333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>
                <a:solidFill>
                  <a:srgbClr val="FF0000"/>
                </a:solidFill>
              </a:rPr>
              <a:t>Wat is de beperkende overtuiging , die hij achterliet?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9F3BF87-2254-4822-A493-6CB8F8BCD222}"/>
              </a:ext>
            </a:extLst>
          </p:cNvPr>
          <p:cNvSpPr/>
          <p:nvPr/>
        </p:nvSpPr>
        <p:spPr>
          <a:xfrm>
            <a:off x="8799073" y="6257349"/>
            <a:ext cx="25519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nl-NL" sz="1200" b="0" cap="none" spc="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5" grpId="0" build="p"/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 Box 1"/>
          <p:cNvSpPr txBox="1">
            <a:spLocks noChangeArrowheads="1"/>
          </p:cNvSpPr>
          <p:nvPr/>
        </p:nvSpPr>
        <p:spPr bwMode="auto">
          <a:xfrm>
            <a:off x="1619672" y="332656"/>
            <a:ext cx="5919788" cy="17281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4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Het centrale zenuwstelsel is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611560" y="4293096"/>
            <a:ext cx="30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Denk niet aan dit roze olifantje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11560" y="4787860"/>
            <a:ext cx="367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srgbClr val="0000FF"/>
                </a:solidFill>
              </a:rPr>
              <a:t>Denk niet aan wat je bij het ontbijt at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11560" y="5219908"/>
            <a:ext cx="3593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Denk niet aan hoe je  naar huis gaat </a:t>
            </a:r>
          </a:p>
          <a:p>
            <a:r>
              <a:rPr lang="nl-NL" dirty="0">
                <a:solidFill>
                  <a:srgbClr val="0000FF"/>
                </a:solidFill>
              </a:rPr>
              <a:t>na deze cursusavond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83568" y="6211669"/>
            <a:ext cx="285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Denk aan het  grijze olifantje</a:t>
            </a: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1331640" y="2204864"/>
            <a:ext cx="5919788" cy="1647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48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k</a:t>
            </a:r>
            <a:r>
              <a:rPr kumimoji="0" lang="nl-NL" sz="4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an geen ontkenning vast houden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052E980-EB64-4BB7-AF92-DEFC26B32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4176235"/>
            <a:ext cx="3324225" cy="2733675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72E3CC32-C3A4-48A9-A379-EA92B50DB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995" y="4176234"/>
            <a:ext cx="3324225" cy="273367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E3EA1133-2214-46D7-8217-B8CCCDE3206B}"/>
              </a:ext>
            </a:extLst>
          </p:cNvPr>
          <p:cNvSpPr/>
          <p:nvPr/>
        </p:nvSpPr>
        <p:spPr>
          <a:xfrm>
            <a:off x="8694823" y="6487873"/>
            <a:ext cx="31611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endParaRPr lang="nl-NL" sz="1200" b="0" cap="none" spc="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34490" y="44624"/>
            <a:ext cx="75007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rgbClr val="0000FF"/>
                </a:solidFill>
              </a:rPr>
              <a:t>Leer om complimentjes te geven </a:t>
            </a:r>
          </a:p>
          <a:p>
            <a:r>
              <a:rPr lang="nl-NL" sz="4000" b="1" dirty="0">
                <a:solidFill>
                  <a:srgbClr val="0000FF"/>
                </a:solidFill>
              </a:rPr>
              <a:t>met het sandwich feedback model</a:t>
            </a:r>
          </a:p>
        </p:txBody>
      </p:sp>
      <p:sp>
        <p:nvSpPr>
          <p:cNvPr id="4" name="Vrije vorm 3"/>
          <p:cNvSpPr/>
          <p:nvPr/>
        </p:nvSpPr>
        <p:spPr>
          <a:xfrm>
            <a:off x="675289" y="1484784"/>
            <a:ext cx="7538545" cy="1584176"/>
          </a:xfrm>
          <a:custGeom>
            <a:avLst/>
            <a:gdLst>
              <a:gd name="connsiteX0" fmla="*/ 65690 w 7538545"/>
              <a:gd name="connsiteY0" fmla="*/ 1510862 h 1510862"/>
              <a:gd name="connsiteX1" fmla="*/ 1011621 w 7538545"/>
              <a:gd name="connsiteY1" fmla="*/ 296917 h 1510862"/>
              <a:gd name="connsiteX2" fmla="*/ 6135414 w 7538545"/>
              <a:gd name="connsiteY2" fmla="*/ 202324 h 1510862"/>
              <a:gd name="connsiteX3" fmla="*/ 7538545 w 7538545"/>
              <a:gd name="connsiteY3" fmla="*/ 1510862 h 1510862"/>
              <a:gd name="connsiteX4" fmla="*/ 7538545 w 7538545"/>
              <a:gd name="connsiteY4" fmla="*/ 1510862 h 151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8545" h="1510862">
                <a:moveTo>
                  <a:pt x="65690" y="1510862"/>
                </a:moveTo>
                <a:cubicBezTo>
                  <a:pt x="32845" y="1012934"/>
                  <a:pt x="0" y="515007"/>
                  <a:pt x="1011621" y="296917"/>
                </a:cubicBezTo>
                <a:cubicBezTo>
                  <a:pt x="2023242" y="78827"/>
                  <a:pt x="5047593" y="0"/>
                  <a:pt x="6135414" y="202324"/>
                </a:cubicBezTo>
                <a:cubicBezTo>
                  <a:pt x="7223235" y="404648"/>
                  <a:pt x="7538545" y="1510862"/>
                  <a:pt x="7538545" y="1510862"/>
                </a:cubicBezTo>
                <a:lnTo>
                  <a:pt x="7538545" y="1510862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Vrije vorm 5"/>
          <p:cNvSpPr/>
          <p:nvPr/>
        </p:nvSpPr>
        <p:spPr>
          <a:xfrm>
            <a:off x="740979" y="3501008"/>
            <a:ext cx="7504387" cy="15765"/>
          </a:xfrm>
          <a:custGeom>
            <a:avLst/>
            <a:gdLst>
              <a:gd name="connsiteX0" fmla="*/ 0 w 7504387"/>
              <a:gd name="connsiteY0" fmla="*/ 0 h 15765"/>
              <a:gd name="connsiteX1" fmla="*/ 7504387 w 7504387"/>
              <a:gd name="connsiteY1" fmla="*/ 15765 h 1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04387" h="15765">
                <a:moveTo>
                  <a:pt x="0" y="0"/>
                </a:moveTo>
                <a:lnTo>
                  <a:pt x="7504387" y="15765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Vrije vorm 6"/>
          <p:cNvSpPr/>
          <p:nvPr/>
        </p:nvSpPr>
        <p:spPr>
          <a:xfrm>
            <a:off x="755576" y="4365104"/>
            <a:ext cx="7504387" cy="45719"/>
          </a:xfrm>
          <a:custGeom>
            <a:avLst/>
            <a:gdLst>
              <a:gd name="connsiteX0" fmla="*/ 0 w 7504387"/>
              <a:gd name="connsiteY0" fmla="*/ 0 h 15765"/>
              <a:gd name="connsiteX1" fmla="*/ 7504387 w 7504387"/>
              <a:gd name="connsiteY1" fmla="*/ 15765 h 1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04387" h="15765">
                <a:moveTo>
                  <a:pt x="0" y="0"/>
                </a:moveTo>
                <a:lnTo>
                  <a:pt x="7504387" y="15765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Vrije vorm 7"/>
          <p:cNvSpPr/>
          <p:nvPr/>
        </p:nvSpPr>
        <p:spPr>
          <a:xfrm flipV="1">
            <a:off x="683568" y="4365104"/>
            <a:ext cx="7538545" cy="1440160"/>
          </a:xfrm>
          <a:custGeom>
            <a:avLst/>
            <a:gdLst>
              <a:gd name="connsiteX0" fmla="*/ 65690 w 7538545"/>
              <a:gd name="connsiteY0" fmla="*/ 1510862 h 1510862"/>
              <a:gd name="connsiteX1" fmla="*/ 1011621 w 7538545"/>
              <a:gd name="connsiteY1" fmla="*/ 296917 h 1510862"/>
              <a:gd name="connsiteX2" fmla="*/ 6135414 w 7538545"/>
              <a:gd name="connsiteY2" fmla="*/ 202324 h 1510862"/>
              <a:gd name="connsiteX3" fmla="*/ 7538545 w 7538545"/>
              <a:gd name="connsiteY3" fmla="*/ 1510862 h 1510862"/>
              <a:gd name="connsiteX4" fmla="*/ 7538545 w 7538545"/>
              <a:gd name="connsiteY4" fmla="*/ 1510862 h 151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8545" h="1510862">
                <a:moveTo>
                  <a:pt x="65690" y="1510862"/>
                </a:moveTo>
                <a:cubicBezTo>
                  <a:pt x="32845" y="1012934"/>
                  <a:pt x="0" y="515007"/>
                  <a:pt x="1011621" y="296917"/>
                </a:cubicBezTo>
                <a:cubicBezTo>
                  <a:pt x="2023242" y="78827"/>
                  <a:pt x="5047593" y="0"/>
                  <a:pt x="6135414" y="202324"/>
                </a:cubicBezTo>
                <a:cubicBezTo>
                  <a:pt x="7223235" y="404648"/>
                  <a:pt x="7538545" y="1510862"/>
                  <a:pt x="7538545" y="1510862"/>
                </a:cubicBezTo>
                <a:lnTo>
                  <a:pt x="7538545" y="1510862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 8"/>
          <p:cNvSpPr/>
          <p:nvPr/>
        </p:nvSpPr>
        <p:spPr>
          <a:xfrm>
            <a:off x="251520" y="3068960"/>
            <a:ext cx="576064" cy="1296144"/>
          </a:xfrm>
          <a:custGeom>
            <a:avLst/>
            <a:gdLst>
              <a:gd name="connsiteX0" fmla="*/ 420414 w 483476"/>
              <a:gd name="connsiteY0" fmla="*/ 0 h 1371600"/>
              <a:gd name="connsiteX1" fmla="*/ 10510 w 483476"/>
              <a:gd name="connsiteY1" fmla="*/ 646387 h 1371600"/>
              <a:gd name="connsiteX2" fmla="*/ 483476 w 483476"/>
              <a:gd name="connsiteY2" fmla="*/ 1371600 h 1371600"/>
              <a:gd name="connsiteX3" fmla="*/ 483476 w 483476"/>
              <a:gd name="connsiteY3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476" h="1371600">
                <a:moveTo>
                  <a:pt x="420414" y="0"/>
                </a:moveTo>
                <a:cubicBezTo>
                  <a:pt x="210207" y="208893"/>
                  <a:pt x="0" y="417787"/>
                  <a:pt x="10510" y="646387"/>
                </a:cubicBezTo>
                <a:cubicBezTo>
                  <a:pt x="21020" y="874987"/>
                  <a:pt x="483476" y="1371600"/>
                  <a:pt x="483476" y="1371600"/>
                </a:cubicBezTo>
                <a:lnTo>
                  <a:pt x="483476" y="1371600"/>
                </a:lnTo>
              </a:path>
            </a:pathLst>
          </a:custGeom>
          <a:solidFill>
            <a:srgbClr val="FD4945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 9"/>
          <p:cNvSpPr/>
          <p:nvPr/>
        </p:nvSpPr>
        <p:spPr>
          <a:xfrm rot="21444804" flipH="1">
            <a:off x="8121516" y="3068960"/>
            <a:ext cx="670050" cy="1296144"/>
          </a:xfrm>
          <a:custGeom>
            <a:avLst/>
            <a:gdLst>
              <a:gd name="connsiteX0" fmla="*/ 420414 w 483476"/>
              <a:gd name="connsiteY0" fmla="*/ 0 h 1371600"/>
              <a:gd name="connsiteX1" fmla="*/ 10510 w 483476"/>
              <a:gd name="connsiteY1" fmla="*/ 646387 h 1371600"/>
              <a:gd name="connsiteX2" fmla="*/ 483476 w 483476"/>
              <a:gd name="connsiteY2" fmla="*/ 1371600 h 1371600"/>
              <a:gd name="connsiteX3" fmla="*/ 483476 w 483476"/>
              <a:gd name="connsiteY3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476" h="1371600">
                <a:moveTo>
                  <a:pt x="420414" y="0"/>
                </a:moveTo>
                <a:cubicBezTo>
                  <a:pt x="210207" y="208893"/>
                  <a:pt x="0" y="417787"/>
                  <a:pt x="10510" y="646387"/>
                </a:cubicBezTo>
                <a:cubicBezTo>
                  <a:pt x="21020" y="874987"/>
                  <a:pt x="483476" y="1371600"/>
                  <a:pt x="483476" y="1371600"/>
                </a:cubicBezTo>
                <a:lnTo>
                  <a:pt x="483476" y="1371600"/>
                </a:lnTo>
              </a:path>
            </a:pathLst>
          </a:custGeom>
          <a:solidFill>
            <a:srgbClr val="FD4945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755576" y="3068960"/>
            <a:ext cx="7488832" cy="1296144"/>
          </a:xfrm>
          <a:prstGeom prst="rect">
            <a:avLst/>
          </a:prstGeom>
          <a:solidFill>
            <a:srgbClr val="FD4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2483768" y="1988840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Wat ik specifiek goed vind van wat je deed ….(over het gedrag)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483768" y="3284984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Wat je wellicht nog beter zou kunnen doen in de toekomst……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2483768" y="4509120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</a:rPr>
              <a:t>Wat ik goed vind, hoe je </a:t>
            </a:r>
            <a:r>
              <a:rPr lang="nl-NL" sz="2800" b="1" dirty="0" err="1">
                <a:solidFill>
                  <a:srgbClr val="0000FF"/>
                </a:solidFill>
              </a:rPr>
              <a:t>je</a:t>
            </a:r>
            <a:r>
              <a:rPr lang="nl-NL" sz="2800" b="1" dirty="0">
                <a:solidFill>
                  <a:srgbClr val="0000FF"/>
                </a:solidFill>
              </a:rPr>
              <a:t> hiervoor hebt ingespannen.</a:t>
            </a:r>
          </a:p>
        </p:txBody>
      </p:sp>
      <p:pic>
        <p:nvPicPr>
          <p:cNvPr id="15" name="Afbeelding 24" descr="http://www.marikenstraat.nl/wp-content/uploads/2012/04/Sandwic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83268"/>
            <a:ext cx="9144000" cy="5373216"/>
          </a:xfrm>
          <a:prstGeom prst="rect">
            <a:avLst/>
          </a:prstGeom>
          <a:noFill/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FC3DC8EE-EEA2-43D7-8C62-108981DE3984}"/>
              </a:ext>
            </a:extLst>
          </p:cNvPr>
          <p:cNvSpPr/>
          <p:nvPr/>
        </p:nvSpPr>
        <p:spPr>
          <a:xfrm>
            <a:off x="8725279" y="6487873"/>
            <a:ext cx="25519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nl-NL" sz="1200" b="0" cap="none" spc="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lson Mandela, 93 ans, hospitalisé">
            <a:extLst>
              <a:ext uri="{FF2B5EF4-FFF2-40B4-BE49-F238E27FC236}">
                <a16:creationId xmlns:a16="http://schemas.microsoft.com/office/drawing/2014/main" id="{13DFBEEA-A6E8-7BD0-D153-C334688AF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0" y="44624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650419D-E56E-85FA-7088-57541C21E322}"/>
              </a:ext>
            </a:extLst>
          </p:cNvPr>
          <p:cNvSpPr txBox="1"/>
          <p:nvPr/>
        </p:nvSpPr>
        <p:spPr>
          <a:xfrm>
            <a:off x="1403648" y="5720506"/>
            <a:ext cx="7219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solidFill>
                  <a:srgbClr val="0000FF"/>
                </a:solidFill>
              </a:rPr>
              <a:t>Welke versterkende overtuiging </a:t>
            </a:r>
          </a:p>
          <a:p>
            <a:pPr algn="ctr"/>
            <a:r>
              <a:rPr lang="nl-NL" sz="3200" dirty="0">
                <a:solidFill>
                  <a:srgbClr val="0000FF"/>
                </a:solidFill>
              </a:rPr>
              <a:t>neem je mee voor de komende week?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DF0077-4A91-4E19-126F-30F39FD3B4A1}"/>
              </a:ext>
            </a:extLst>
          </p:cNvPr>
          <p:cNvSpPr txBox="1"/>
          <p:nvPr/>
        </p:nvSpPr>
        <p:spPr>
          <a:xfrm>
            <a:off x="6948264" y="479923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00FF"/>
                </a:solidFill>
              </a:rPr>
              <a:t>Mandela 93 jaar</a:t>
            </a:r>
          </a:p>
        </p:txBody>
      </p:sp>
    </p:spTree>
    <p:extLst>
      <p:ext uri="{BB962C8B-B14F-4D97-AF65-F5344CB8AC3E}">
        <p14:creationId xmlns:p14="http://schemas.microsoft.com/office/powerpoint/2010/main" val="5910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149"/>
            <a:ext cx="9144000" cy="688279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581528" cy="782960"/>
          </a:xfrm>
        </p:spPr>
        <p:txBody>
          <a:bodyPr/>
          <a:lstStyle/>
          <a:p>
            <a:r>
              <a:rPr lang="en-US" b="1" dirty="0">
                <a:solidFill>
                  <a:srgbClr val="3333CC"/>
                </a:solidFill>
              </a:rPr>
              <a:t>Open Frame</a:t>
            </a:r>
            <a:endParaRPr lang="nl-NL" b="1" dirty="0">
              <a:solidFill>
                <a:srgbClr val="3333CC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600201"/>
            <a:ext cx="3744416" cy="2980927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3333CC"/>
                </a:solidFill>
              </a:rPr>
              <a:t>Vragen</a:t>
            </a:r>
          </a:p>
          <a:p>
            <a:r>
              <a:rPr lang="nl-NL" dirty="0">
                <a:solidFill>
                  <a:srgbClr val="3333CC"/>
                </a:solidFill>
              </a:rPr>
              <a:t>Gebeurtenissen</a:t>
            </a:r>
          </a:p>
          <a:p>
            <a:r>
              <a:rPr lang="nl-NL" dirty="0">
                <a:solidFill>
                  <a:srgbClr val="3333CC"/>
                </a:solidFill>
              </a:rPr>
              <a:t>Korte verhalen</a:t>
            </a:r>
          </a:p>
          <a:p>
            <a:pPr marL="0" indent="0"/>
            <a:r>
              <a:rPr lang="nl-NL" dirty="0">
                <a:solidFill>
                  <a:srgbClr val="3333CC"/>
                </a:solidFill>
              </a:rPr>
              <a:t>   Levenservaringen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899592" y="4149079"/>
            <a:ext cx="4248472" cy="1108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b="1" i="1" dirty="0">
                <a:solidFill>
                  <a:srgbClr val="3333CC"/>
                </a:solidFill>
              </a:rPr>
              <a:t>Doel</a:t>
            </a:r>
            <a:r>
              <a:rPr kumimoji="0" lang="nl-NL" sz="3200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toepassen van NLP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jouw eigen werkelijkheid.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E50CC4C9-4215-499F-8814-9CBC51C106A7}"/>
              </a:ext>
            </a:extLst>
          </p:cNvPr>
          <p:cNvSpPr txBox="1">
            <a:spLocks/>
          </p:cNvSpPr>
          <p:nvPr/>
        </p:nvSpPr>
        <p:spPr>
          <a:xfrm>
            <a:off x="4644008" y="1600201"/>
            <a:ext cx="3600400" cy="2324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3333CC"/>
                </a:solidFill>
              </a:rPr>
              <a:t>Verheldering</a:t>
            </a:r>
          </a:p>
          <a:p>
            <a:r>
              <a:rPr lang="nl-NL" dirty="0">
                <a:solidFill>
                  <a:srgbClr val="3333CC"/>
                </a:solidFill>
              </a:rPr>
              <a:t>Anekdotes</a:t>
            </a:r>
          </a:p>
          <a:p>
            <a:r>
              <a:rPr lang="nl-NL" dirty="0">
                <a:solidFill>
                  <a:srgbClr val="3333CC"/>
                </a:solidFill>
              </a:rPr>
              <a:t>Leuke belevenissen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160387" y="764318"/>
            <a:ext cx="338437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sz="2600" b="1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 Staps Leer Proces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32850" y="5733256"/>
            <a:ext cx="4699825" cy="5040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4</a:t>
            </a:r>
            <a:r>
              <a:rPr kumimoji="0" lang="nl-NL" sz="2800" b="1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.</a:t>
            </a:r>
            <a:r>
              <a:rPr kumimoji="0" lang="nl-NL" sz="2800" b="1" i="0" u="none" strike="noStrike" cap="none" normalizeH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nl-NL" sz="2800" b="1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Onbewust bekwaam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85586" y="1345812"/>
            <a:ext cx="4699825" cy="6480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1</a:t>
            </a:r>
            <a:r>
              <a:rPr kumimoji="0" lang="nl-NL" sz="2800" b="1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.</a:t>
            </a:r>
            <a:r>
              <a:rPr kumimoji="0" lang="nl-NL" sz="2800" b="1" i="0" u="none" strike="noStrike" cap="none" normalizeH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nl-NL" sz="2800" b="1" dirty="0" bmk="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O</a:t>
            </a:r>
            <a:r>
              <a:rPr kumimoji="0" lang="nl-NL" sz="2800" b="1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nbewust </a:t>
            </a:r>
            <a:r>
              <a:rPr lang="nl-NL" sz="2800" b="1" dirty="0" bmk="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o</a:t>
            </a:r>
            <a:r>
              <a:rPr kumimoji="0" lang="nl-NL" sz="2800" b="1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nbekwaam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85586" y="2934393"/>
            <a:ext cx="4699825" cy="6255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2</a:t>
            </a:r>
            <a:r>
              <a:rPr kumimoji="0" lang="nl-NL" sz="2800" b="1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.</a:t>
            </a:r>
            <a:r>
              <a:rPr kumimoji="0" lang="nl-NL" sz="2800" b="1" i="0" u="none" strike="noStrike" cap="none" normalizeH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nl-NL" sz="2800" b="1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Bewust onbekwaam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32215" y="4373084"/>
            <a:ext cx="4699825" cy="5680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3</a:t>
            </a:r>
            <a:r>
              <a:rPr kumimoji="0" lang="nl-NL" sz="2800" b="1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.</a:t>
            </a:r>
            <a:r>
              <a:rPr kumimoji="0" lang="nl-NL" sz="2800" b="1" i="0" u="none" strike="noStrike" cap="none" normalizeH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nl-NL" sz="2800" b="1" dirty="0" bmk="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Bewust bekwaam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85586" y="2582359"/>
            <a:ext cx="2148092" cy="3071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14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Bewust worden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32215" y="4026264"/>
            <a:ext cx="1257234" cy="3071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14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Oefenen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76193" y="5426139"/>
            <a:ext cx="1600116" cy="3071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1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Routineren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23528" y="6309320"/>
            <a:ext cx="3885996" cy="495350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14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Afleren</a:t>
            </a:r>
            <a:r>
              <a:rPr kumimoji="0" lang="nl-NL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: van stap 4 naar 2 en weer naar 4</a:t>
            </a:r>
            <a:endParaRPr kumimoji="0" lang="nl-NL" sz="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14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Opnieuw</a:t>
            </a:r>
            <a:r>
              <a:rPr kumimoji="0" lang="nl-NL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leren: van 2 naar 4.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br>
              <a:rPr kumimoji="0" lang="en-GB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</a:b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images.slideplayer.nl/8/2197953/slides/slide_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84163" y="1195967"/>
            <a:ext cx="1872208" cy="1224136"/>
          </a:xfrm>
          <a:prstGeom prst="rect">
            <a:avLst/>
          </a:prstGeom>
          <a:noFill/>
        </p:spPr>
      </p:pic>
      <p:pic>
        <p:nvPicPr>
          <p:cNvPr id="16" name="Picture 2" descr="http://images.slideplayer.nl/8/2197953/slides/slide_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6104" y="2733360"/>
            <a:ext cx="1794126" cy="1085250"/>
          </a:xfrm>
          <a:prstGeom prst="rect">
            <a:avLst/>
          </a:prstGeom>
          <a:noFill/>
        </p:spPr>
      </p:pic>
      <p:pic>
        <p:nvPicPr>
          <p:cNvPr id="17" name="Picture 2" descr="http://images.slideplayer.nl/8/2197953/slides/slide_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7440" y="4098378"/>
            <a:ext cx="2016224" cy="1296144"/>
          </a:xfrm>
          <a:prstGeom prst="rect">
            <a:avLst/>
          </a:prstGeom>
          <a:noFill/>
        </p:spPr>
      </p:pic>
      <p:pic>
        <p:nvPicPr>
          <p:cNvPr id="18" name="Picture 2" descr="http://images.slideplayer.nl/8/2197953/slides/slide_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21441" y="5661248"/>
            <a:ext cx="2016224" cy="1224136"/>
          </a:xfrm>
          <a:prstGeom prst="rect">
            <a:avLst/>
          </a:prstGeom>
          <a:noFill/>
        </p:spPr>
      </p:pic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1619671" y="2078463"/>
            <a:ext cx="1633769" cy="76556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1619671" y="3626468"/>
            <a:ext cx="1633769" cy="72008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1619672" y="5004271"/>
            <a:ext cx="1633769" cy="65697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4B42286-0CEE-451F-9EF1-567AE97D7CFC}"/>
              </a:ext>
            </a:extLst>
          </p:cNvPr>
          <p:cNvSpPr/>
          <p:nvPr/>
        </p:nvSpPr>
        <p:spPr>
          <a:xfrm>
            <a:off x="6020267" y="615044"/>
            <a:ext cx="23694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Hoe voel je je?</a:t>
            </a:r>
            <a:endParaRPr lang="nl-NL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Pijl: omlaag 3">
            <a:extLst>
              <a:ext uri="{FF2B5EF4-FFF2-40B4-BE49-F238E27FC236}">
                <a16:creationId xmlns:a16="http://schemas.microsoft.com/office/drawing/2014/main" id="{9FD19873-A81E-4D07-8C55-5E9A5A2C1721}"/>
              </a:ext>
            </a:extLst>
          </p:cNvPr>
          <p:cNvSpPr/>
          <p:nvPr/>
        </p:nvSpPr>
        <p:spPr>
          <a:xfrm>
            <a:off x="7939043" y="1926272"/>
            <a:ext cx="269361" cy="360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Pijl: omlaag 23">
            <a:extLst>
              <a:ext uri="{FF2B5EF4-FFF2-40B4-BE49-F238E27FC236}">
                <a16:creationId xmlns:a16="http://schemas.microsoft.com/office/drawing/2014/main" id="{04244901-6EB4-4F94-8539-F0437EF035D3}"/>
              </a:ext>
            </a:extLst>
          </p:cNvPr>
          <p:cNvSpPr/>
          <p:nvPr/>
        </p:nvSpPr>
        <p:spPr>
          <a:xfrm>
            <a:off x="7991449" y="3449290"/>
            <a:ext cx="269361" cy="48731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Pijl: omlaag 24">
            <a:extLst>
              <a:ext uri="{FF2B5EF4-FFF2-40B4-BE49-F238E27FC236}">
                <a16:creationId xmlns:a16="http://schemas.microsoft.com/office/drawing/2014/main" id="{6209B509-109A-4AE3-8D93-1236AF3CB73F}"/>
              </a:ext>
            </a:extLst>
          </p:cNvPr>
          <p:cNvSpPr/>
          <p:nvPr/>
        </p:nvSpPr>
        <p:spPr>
          <a:xfrm>
            <a:off x="8017675" y="5074942"/>
            <a:ext cx="269361" cy="54956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71B8ABCD-0219-4929-A38A-7CC2CD8252B2}"/>
              </a:ext>
            </a:extLst>
          </p:cNvPr>
          <p:cNvSpPr txBox="1"/>
          <p:nvPr/>
        </p:nvSpPr>
        <p:spPr>
          <a:xfrm>
            <a:off x="7341315" y="1436107"/>
            <a:ext cx="126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1 neutraal</a:t>
            </a:r>
            <a:endParaRPr lang="nl-NL" sz="1100" b="1" dirty="0">
              <a:solidFill>
                <a:srgbClr val="0000FF"/>
              </a:solidFill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7B065000-C54B-4F81-8580-0E64547CF617}"/>
              </a:ext>
            </a:extLst>
          </p:cNvPr>
          <p:cNvSpPr txBox="1"/>
          <p:nvPr/>
        </p:nvSpPr>
        <p:spPr>
          <a:xfrm>
            <a:off x="7349231" y="2915551"/>
            <a:ext cx="1504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2b uitdaging</a:t>
            </a:r>
            <a:endParaRPr lang="nl-NL" sz="1100" b="1" dirty="0">
              <a:solidFill>
                <a:srgbClr val="0000FF"/>
              </a:solidFill>
            </a:endParaRP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AEEDAA92-D32A-40AB-BEDD-D7E25BC1CA0E}"/>
              </a:ext>
            </a:extLst>
          </p:cNvPr>
          <p:cNvSpPr txBox="1"/>
          <p:nvPr/>
        </p:nvSpPr>
        <p:spPr>
          <a:xfrm>
            <a:off x="7447000" y="2528600"/>
            <a:ext cx="1430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2a angst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AC0EDF0A-92AA-45B6-B113-7EA6F591A0C2}"/>
              </a:ext>
            </a:extLst>
          </p:cNvPr>
          <p:cNvSpPr txBox="1"/>
          <p:nvPr/>
        </p:nvSpPr>
        <p:spPr>
          <a:xfrm>
            <a:off x="7248155" y="4494721"/>
            <a:ext cx="1699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3 beter gevoel</a:t>
            </a:r>
            <a:endParaRPr lang="nl-NL" sz="1100" b="1" dirty="0">
              <a:solidFill>
                <a:srgbClr val="0000FF"/>
              </a:solidFill>
            </a:endParaRP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FCC3DFD7-DE7F-40D2-A3BC-2E16AB263F9E}"/>
              </a:ext>
            </a:extLst>
          </p:cNvPr>
          <p:cNvSpPr txBox="1"/>
          <p:nvPr/>
        </p:nvSpPr>
        <p:spPr>
          <a:xfrm>
            <a:off x="7101695" y="6053226"/>
            <a:ext cx="1999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4 succes ervaring</a:t>
            </a:r>
            <a:endParaRPr lang="nl-NL" sz="1100" b="1" dirty="0">
              <a:solidFill>
                <a:srgbClr val="0000FF"/>
              </a:solidFill>
            </a:endParaRP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D93F5A65-9DDC-455E-BC7F-4ABD57133EF5}"/>
              </a:ext>
            </a:extLst>
          </p:cNvPr>
          <p:cNvSpPr/>
          <p:nvPr/>
        </p:nvSpPr>
        <p:spPr>
          <a:xfrm>
            <a:off x="8694822" y="6487873"/>
            <a:ext cx="31611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b="0" cap="none" spc="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E811A66-D587-2A11-2748-81FCB8188A8D}"/>
              </a:ext>
            </a:extLst>
          </p:cNvPr>
          <p:cNvSpPr txBox="1"/>
          <p:nvPr/>
        </p:nvSpPr>
        <p:spPr>
          <a:xfrm>
            <a:off x="184672" y="8993"/>
            <a:ext cx="741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i="1" dirty="0">
                <a:solidFill>
                  <a:srgbClr val="FF0000"/>
                </a:solidFill>
              </a:rPr>
              <a:t>Wat heb je geleerd deze week?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animBg="1"/>
      <p:bldP spid="4107" grpId="0" animBg="1"/>
      <p:bldP spid="4106" grpId="0" animBg="1"/>
      <p:bldP spid="4105" grpId="0" animBg="1"/>
      <p:bldP spid="4101" grpId="0" animBg="1"/>
      <p:bldP spid="4100" grpId="0" animBg="1"/>
      <p:bldP spid="4099" grpId="0" animBg="1"/>
      <p:bldP spid="4098" grpId="0" build="p" animBg="1"/>
      <p:bldP spid="4104" grpId="0" animBg="1"/>
      <p:bldP spid="4103" grpId="0" animBg="1"/>
      <p:bldP spid="4102" grpId="0" animBg="1"/>
      <p:bldP spid="3" grpId="0"/>
      <p:bldP spid="4" grpId="0" animBg="1"/>
      <p:bldP spid="24" grpId="0" animBg="1"/>
      <p:bldP spid="25" grpId="0" animBg="1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1560" y="116632"/>
            <a:ext cx="55783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dirty="0">
                <a:solidFill>
                  <a:srgbClr val="0000FF"/>
                </a:solidFill>
              </a:rPr>
              <a:t>Oefening Leermeesters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95536" y="907924"/>
            <a:ext cx="7057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00FF"/>
                </a:solidFill>
              </a:rPr>
              <a:t>A vertelt aan B van welke mensen je het meest hebt geleerd (leermeesters). </a:t>
            </a:r>
          </a:p>
          <a:p>
            <a:r>
              <a:rPr lang="nl-NL" sz="2000" dirty="0">
                <a:solidFill>
                  <a:srgbClr val="0000FF"/>
                </a:solidFill>
              </a:rPr>
              <a:t>A beantwoordt de volgende vragen:</a:t>
            </a:r>
          </a:p>
          <a:p>
            <a:r>
              <a:rPr lang="nl-NL" sz="2000" dirty="0">
                <a:solidFill>
                  <a:srgbClr val="0000FF"/>
                </a:solidFill>
              </a:rPr>
              <a:t>Welke kwaliteiten hadden zij waardoor je van hen leerde?</a:t>
            </a:r>
          </a:p>
          <a:p>
            <a:r>
              <a:rPr lang="nl-NL" sz="2000" dirty="0">
                <a:solidFill>
                  <a:srgbClr val="0000FF"/>
                </a:solidFill>
              </a:rPr>
              <a:t>Welke context (voorwaarden) creëerden, zodat jij kon leren? </a:t>
            </a:r>
          </a:p>
          <a:p>
            <a:r>
              <a:rPr lang="nl-NL" sz="2000" dirty="0">
                <a:solidFill>
                  <a:srgbClr val="0000FF"/>
                </a:solidFill>
              </a:rPr>
              <a:t>Hoe motiveerden zij jou?</a:t>
            </a:r>
          </a:p>
          <a:p>
            <a:r>
              <a:rPr lang="nl-NL" sz="2000" dirty="0">
                <a:solidFill>
                  <a:srgbClr val="0000FF"/>
                </a:solidFill>
              </a:rPr>
              <a:t>Als je je leermeesters nu zou kunnen </a:t>
            </a:r>
          </a:p>
          <a:p>
            <a:r>
              <a:rPr lang="nl-NL" sz="2000" dirty="0">
                <a:solidFill>
                  <a:srgbClr val="0000FF"/>
                </a:solidFill>
              </a:rPr>
              <a:t>spreken, wat zou je ze laten weten?</a:t>
            </a:r>
          </a:p>
          <a:p>
            <a:r>
              <a:rPr lang="nl-NL" sz="2000" dirty="0">
                <a:solidFill>
                  <a:srgbClr val="0000FF"/>
                </a:solidFill>
              </a:rPr>
              <a:t>B doet hetzelfde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865C5A1A-29B9-FFDD-337F-E2EDE8A1E3C5}"/>
              </a:ext>
            </a:extLst>
          </p:cNvPr>
          <p:cNvGrpSpPr/>
          <p:nvPr/>
        </p:nvGrpSpPr>
        <p:grpSpPr>
          <a:xfrm>
            <a:off x="7673640" y="15489"/>
            <a:ext cx="1665326" cy="2375866"/>
            <a:chOff x="7537505" y="15489"/>
            <a:chExt cx="1665326" cy="2375866"/>
          </a:xfrm>
        </p:grpSpPr>
        <p:pic>
          <p:nvPicPr>
            <p:cNvPr id="4" name="Afbeelding 3"/>
            <p:cNvPicPr/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96336" y="15489"/>
              <a:ext cx="1547664" cy="2045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AF910AFD-FCAA-4329-817B-82471514F0FB}"/>
                </a:ext>
              </a:extLst>
            </p:cNvPr>
            <p:cNvSpPr txBox="1"/>
            <p:nvPr/>
          </p:nvSpPr>
          <p:spPr>
            <a:xfrm>
              <a:off x="7537505" y="2083578"/>
              <a:ext cx="16653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>
                  <a:solidFill>
                    <a:srgbClr val="034EBD"/>
                  </a:solidFill>
                </a:rPr>
                <a:t>Dai La Lama</a:t>
              </a:r>
            </a:p>
          </p:txBody>
        </p:sp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7D2FCB93-D8B6-A179-ACEE-6A5DFF8D4CC5}"/>
              </a:ext>
            </a:extLst>
          </p:cNvPr>
          <p:cNvGrpSpPr/>
          <p:nvPr/>
        </p:nvGrpSpPr>
        <p:grpSpPr>
          <a:xfrm>
            <a:off x="5882223" y="4423180"/>
            <a:ext cx="1509063" cy="2423177"/>
            <a:chOff x="5745905" y="4372472"/>
            <a:chExt cx="1509063" cy="2423177"/>
          </a:xfrm>
        </p:grpSpPr>
        <p:pic>
          <p:nvPicPr>
            <p:cNvPr id="5122" name="Picture 2" descr="Leonardo da Vinci - Wikipedia, kamusi elezo huru">
              <a:extLst>
                <a:ext uri="{FF2B5EF4-FFF2-40B4-BE49-F238E27FC236}">
                  <a16:creationId xmlns:a16="http://schemas.microsoft.com/office/drawing/2014/main" id="{8F5F9DCB-F013-4207-B6BD-F36682F5F9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7327" y="4372472"/>
              <a:ext cx="1367641" cy="2070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45786431-F3D9-4470-B187-13B70DFDD76C}"/>
                </a:ext>
              </a:extLst>
            </p:cNvPr>
            <p:cNvSpPr txBox="1"/>
            <p:nvPr/>
          </p:nvSpPr>
          <p:spPr>
            <a:xfrm>
              <a:off x="5745905" y="6487872"/>
              <a:ext cx="15090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>
                  <a:solidFill>
                    <a:srgbClr val="034EBD"/>
                  </a:solidFill>
                </a:rPr>
                <a:t>Leonardo da Vinci</a:t>
              </a:r>
            </a:p>
          </p:txBody>
        </p:sp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5B2D6D18-56F6-DA4F-6E2C-998A3E3289C0}"/>
              </a:ext>
            </a:extLst>
          </p:cNvPr>
          <p:cNvGrpSpPr/>
          <p:nvPr/>
        </p:nvGrpSpPr>
        <p:grpSpPr>
          <a:xfrm>
            <a:off x="305687" y="4427025"/>
            <a:ext cx="1881479" cy="2368625"/>
            <a:chOff x="169552" y="4427025"/>
            <a:chExt cx="1881479" cy="2368625"/>
          </a:xfrm>
        </p:grpSpPr>
        <p:pic>
          <p:nvPicPr>
            <p:cNvPr id="5124" name="Picture 4" descr="MAVENISE: Marco Polo (Venise 1254-Venise 1324) suite">
              <a:extLst>
                <a:ext uri="{FF2B5EF4-FFF2-40B4-BE49-F238E27FC236}">
                  <a16:creationId xmlns:a16="http://schemas.microsoft.com/office/drawing/2014/main" id="{4C6B14FF-FEF8-48F3-8392-508FA551A8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53" y="4427025"/>
              <a:ext cx="1881478" cy="2060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4D71E0F7-8EA1-42E4-890D-2EC59C563954}"/>
                </a:ext>
              </a:extLst>
            </p:cNvPr>
            <p:cNvSpPr txBox="1"/>
            <p:nvPr/>
          </p:nvSpPr>
          <p:spPr>
            <a:xfrm>
              <a:off x="169552" y="6487873"/>
              <a:ext cx="1881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>
                  <a:solidFill>
                    <a:srgbClr val="034EBD"/>
                  </a:solidFill>
                </a:rPr>
                <a:t>Marco Polo</a:t>
              </a:r>
            </a:p>
          </p:txBody>
        </p:sp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6DAD9BA3-5701-134E-65DD-7C6F76E0EBE0}"/>
              </a:ext>
            </a:extLst>
          </p:cNvPr>
          <p:cNvGrpSpPr/>
          <p:nvPr/>
        </p:nvGrpSpPr>
        <p:grpSpPr>
          <a:xfrm>
            <a:off x="2466799" y="4427025"/>
            <a:ext cx="1674360" cy="2353235"/>
            <a:chOff x="2330664" y="4427025"/>
            <a:chExt cx="1674360" cy="2353235"/>
          </a:xfrm>
        </p:grpSpPr>
        <p:pic>
          <p:nvPicPr>
            <p:cNvPr id="5126" name="Picture 6" descr="Beatrix der Nederlanden - Wikipedia">
              <a:extLst>
                <a:ext uri="{FF2B5EF4-FFF2-40B4-BE49-F238E27FC236}">
                  <a16:creationId xmlns:a16="http://schemas.microsoft.com/office/drawing/2014/main" id="{53D78FEF-A384-41B5-BBC4-3144DEBCB4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30664" y="4427025"/>
              <a:ext cx="1674360" cy="2060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0F04A557-8FF2-4387-A278-25EB3F6FAAE2}"/>
                </a:ext>
              </a:extLst>
            </p:cNvPr>
            <p:cNvSpPr txBox="1"/>
            <p:nvPr/>
          </p:nvSpPr>
          <p:spPr>
            <a:xfrm>
              <a:off x="2330664" y="6472483"/>
              <a:ext cx="1593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>
                  <a:solidFill>
                    <a:srgbClr val="034EBD"/>
                  </a:solidFill>
                </a:rPr>
                <a:t>Princes Beatrix</a:t>
              </a:r>
            </a:p>
          </p:txBody>
        </p:sp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id="{2A65100C-BCF5-D22A-3905-65B0FD0E45DF}"/>
              </a:ext>
            </a:extLst>
          </p:cNvPr>
          <p:cNvGrpSpPr/>
          <p:nvPr/>
        </p:nvGrpSpPr>
        <p:grpSpPr>
          <a:xfrm>
            <a:off x="4196664" y="4416359"/>
            <a:ext cx="1593264" cy="2379290"/>
            <a:chOff x="4119360" y="4416359"/>
            <a:chExt cx="1593264" cy="2379290"/>
          </a:xfrm>
        </p:grpSpPr>
        <p:pic>
          <p:nvPicPr>
            <p:cNvPr id="5128" name="Picture 8" descr="File:Charles Darwin photograph by Herbert Rose Barraud ...">
              <a:extLst>
                <a:ext uri="{FF2B5EF4-FFF2-40B4-BE49-F238E27FC236}">
                  <a16:creationId xmlns:a16="http://schemas.microsoft.com/office/drawing/2014/main" id="{1AC59BBA-9040-48F0-A71F-3D80AC444F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561" y="4416359"/>
              <a:ext cx="1509063" cy="2061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22E15923-A846-49A9-B808-9CC9130CC93F}"/>
                </a:ext>
              </a:extLst>
            </p:cNvPr>
            <p:cNvSpPr txBox="1"/>
            <p:nvPr/>
          </p:nvSpPr>
          <p:spPr>
            <a:xfrm>
              <a:off x="4119360" y="6487872"/>
              <a:ext cx="1593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>
                  <a:solidFill>
                    <a:srgbClr val="034EBD"/>
                  </a:solidFill>
                </a:rPr>
                <a:t>Charles Darwin</a:t>
              </a:r>
            </a:p>
          </p:txBody>
        </p:sp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id="{A811135C-4DF5-53D6-3EBE-A32E13F5D0AB}"/>
              </a:ext>
            </a:extLst>
          </p:cNvPr>
          <p:cNvGrpSpPr/>
          <p:nvPr/>
        </p:nvGrpSpPr>
        <p:grpSpPr>
          <a:xfrm>
            <a:off x="7414236" y="4416359"/>
            <a:ext cx="1562224" cy="2368624"/>
            <a:chOff x="7271872" y="4427025"/>
            <a:chExt cx="1562224" cy="2368624"/>
          </a:xfrm>
        </p:grpSpPr>
        <p:pic>
          <p:nvPicPr>
            <p:cNvPr id="5130" name="Picture 10" descr="“Growth below zero”: in memory of Sicco Mansholt">
              <a:extLst>
                <a:ext uri="{FF2B5EF4-FFF2-40B4-BE49-F238E27FC236}">
                  <a16:creationId xmlns:a16="http://schemas.microsoft.com/office/drawing/2014/main" id="{92D9D146-63B7-4DD2-BF4E-8ED497D2CC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167" y="4427025"/>
              <a:ext cx="1469929" cy="2055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3B20AB20-634D-4F73-B81F-446964AED317}"/>
                </a:ext>
              </a:extLst>
            </p:cNvPr>
            <p:cNvSpPr txBox="1"/>
            <p:nvPr/>
          </p:nvSpPr>
          <p:spPr>
            <a:xfrm>
              <a:off x="7271872" y="6487872"/>
              <a:ext cx="15090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 err="1">
                  <a:solidFill>
                    <a:srgbClr val="034EBD"/>
                  </a:solidFill>
                </a:rPr>
                <a:t>Sicco</a:t>
              </a:r>
              <a:r>
                <a:rPr lang="nl-NL" sz="1400" dirty="0">
                  <a:solidFill>
                    <a:srgbClr val="034EBD"/>
                  </a:solidFill>
                </a:rPr>
                <a:t> Mansholt</a:t>
              </a:r>
            </a:p>
          </p:txBody>
        </p:sp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E1195F7E-8FF8-AE91-B369-64C5E8C24155}"/>
              </a:ext>
            </a:extLst>
          </p:cNvPr>
          <p:cNvGrpSpPr/>
          <p:nvPr/>
        </p:nvGrpSpPr>
        <p:grpSpPr>
          <a:xfrm>
            <a:off x="7618676" y="2391356"/>
            <a:ext cx="1690973" cy="1981116"/>
            <a:chOff x="7482541" y="2391356"/>
            <a:chExt cx="1690973" cy="1981116"/>
          </a:xfrm>
        </p:grpSpPr>
        <p:pic>
          <p:nvPicPr>
            <p:cNvPr id="5132" name="Picture 12">
              <a:extLst>
                <a:ext uri="{FF2B5EF4-FFF2-40B4-BE49-F238E27FC236}">
                  <a16:creationId xmlns:a16="http://schemas.microsoft.com/office/drawing/2014/main" id="{1096242E-E8C0-4468-A176-8534100E34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8187" y="2391356"/>
              <a:ext cx="1665327" cy="1719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301ACA90-835D-4F11-9EAC-7DB7ACF32CB8}"/>
                </a:ext>
              </a:extLst>
            </p:cNvPr>
            <p:cNvSpPr txBox="1"/>
            <p:nvPr/>
          </p:nvSpPr>
          <p:spPr>
            <a:xfrm>
              <a:off x="7482541" y="4064695"/>
              <a:ext cx="16653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>
                  <a:solidFill>
                    <a:srgbClr val="034EBD"/>
                  </a:solidFill>
                </a:rPr>
                <a:t>Jezus van Nazareth</a:t>
              </a:r>
            </a:p>
          </p:txBody>
        </p:sp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F6FC3DA7-EF62-29FB-6F32-85BDDFA3BD03}"/>
              </a:ext>
            </a:extLst>
          </p:cNvPr>
          <p:cNvGrpSpPr/>
          <p:nvPr/>
        </p:nvGrpSpPr>
        <p:grpSpPr>
          <a:xfrm>
            <a:off x="5094227" y="2507471"/>
            <a:ext cx="2339752" cy="1865001"/>
            <a:chOff x="4958092" y="2507471"/>
            <a:chExt cx="2339752" cy="1865001"/>
          </a:xfrm>
        </p:grpSpPr>
        <p:pic>
          <p:nvPicPr>
            <p:cNvPr id="1026" name="Picture 2" descr="What Would Nelson Mandela Do? Reading Madiba in the Age of Trump">
              <a:extLst>
                <a:ext uri="{FF2B5EF4-FFF2-40B4-BE49-F238E27FC236}">
                  <a16:creationId xmlns:a16="http://schemas.microsoft.com/office/drawing/2014/main" id="{B0140EA1-0FB7-CB78-5227-ADC9A8CB7C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092" y="2507471"/>
              <a:ext cx="2339752" cy="1585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05BBC53F-3CCB-DC8A-1058-52A38EF82E81}"/>
                </a:ext>
              </a:extLst>
            </p:cNvPr>
            <p:cNvSpPr txBox="1"/>
            <p:nvPr/>
          </p:nvSpPr>
          <p:spPr>
            <a:xfrm>
              <a:off x="5295305" y="4064695"/>
              <a:ext cx="16653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>
                  <a:solidFill>
                    <a:srgbClr val="034EBD"/>
                  </a:solidFill>
                </a:rPr>
                <a:t>Nelson Mandela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3995936" cy="504056"/>
          </a:xfrm>
          <a:prstGeom prst="rect">
            <a:avLst/>
          </a:prstGeom>
          <a:noFill/>
        </p:spPr>
      </p:pic>
      <p:pic>
        <p:nvPicPr>
          <p:cNvPr id="5" name="Afbeelding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3995936" cy="576064"/>
          </a:xfrm>
          <a:prstGeom prst="rect">
            <a:avLst/>
          </a:prstGeom>
          <a:noFill/>
        </p:spPr>
      </p:pic>
      <p:pic>
        <p:nvPicPr>
          <p:cNvPr id="6" name="Afbeelding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3995936" cy="576064"/>
          </a:xfrm>
          <a:prstGeom prst="rect">
            <a:avLst/>
          </a:prstGeom>
          <a:noFill/>
        </p:spPr>
      </p:pic>
      <p:pic>
        <p:nvPicPr>
          <p:cNvPr id="7" name="Afbeelding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3995936" cy="576064"/>
          </a:xfrm>
          <a:prstGeom prst="rect">
            <a:avLst/>
          </a:prstGeom>
          <a:noFill/>
        </p:spPr>
      </p:pic>
      <p:pic>
        <p:nvPicPr>
          <p:cNvPr id="8" name="Afbeelding 7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3995936" cy="864096"/>
          </a:xfrm>
          <a:prstGeom prst="rect">
            <a:avLst/>
          </a:prstGeom>
          <a:noFill/>
        </p:spPr>
      </p:pic>
      <p:pic>
        <p:nvPicPr>
          <p:cNvPr id="9" name="Afbeelding 8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3995936" cy="864096"/>
          </a:xfrm>
          <a:prstGeom prst="rect">
            <a:avLst/>
          </a:prstGeom>
          <a:noFill/>
        </p:spPr>
      </p:pic>
      <p:pic>
        <p:nvPicPr>
          <p:cNvPr id="10" name="Afbeelding 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61248"/>
            <a:ext cx="3995936" cy="1196752"/>
          </a:xfrm>
          <a:prstGeom prst="rect">
            <a:avLst/>
          </a:prstGeom>
          <a:noFill/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891A75B3-D42A-AB81-E915-864FE56B519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8762" y="9525"/>
            <a:ext cx="5095238" cy="540060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56585170-0135-4194-D90A-2EB2E66C182D}"/>
              </a:ext>
            </a:extLst>
          </p:cNvPr>
          <p:cNvSpPr txBox="1"/>
          <p:nvPr/>
        </p:nvSpPr>
        <p:spPr>
          <a:xfrm>
            <a:off x="4048762" y="5733256"/>
            <a:ext cx="509523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C00000"/>
                </a:solidFill>
              </a:rPr>
              <a:t>Een leerling geeft uitleg aan  een begeleider….</a:t>
            </a:r>
          </a:p>
          <a:p>
            <a:r>
              <a:rPr lang="nl-NL" sz="2000" b="1" dirty="0">
                <a:solidFill>
                  <a:srgbClr val="C00000"/>
                </a:solidFill>
              </a:rPr>
              <a:t>We verwachten het tegendeel….</a:t>
            </a:r>
          </a:p>
        </p:txBody>
      </p:sp>
      <p:sp>
        <p:nvSpPr>
          <p:cNvPr id="15" name="Pijl: rechts 14">
            <a:extLst>
              <a:ext uri="{FF2B5EF4-FFF2-40B4-BE49-F238E27FC236}">
                <a16:creationId xmlns:a16="http://schemas.microsoft.com/office/drawing/2014/main" id="{150CBCF7-6D52-BB28-7959-3386A65AFAE7}"/>
              </a:ext>
            </a:extLst>
          </p:cNvPr>
          <p:cNvSpPr/>
          <p:nvPr/>
        </p:nvSpPr>
        <p:spPr>
          <a:xfrm rot="1008758">
            <a:off x="5518758" y="1834729"/>
            <a:ext cx="1979450" cy="86409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Uitleg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9C18CB04-2BC7-9C56-36A8-773298239F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4255" y="9525"/>
            <a:ext cx="4000000" cy="904762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DF8B232A-A425-C939-9317-DB9B53922E80}"/>
              </a:ext>
            </a:extLst>
          </p:cNvPr>
          <p:cNvSpPr/>
          <p:nvPr/>
        </p:nvSpPr>
        <p:spPr>
          <a:xfrm>
            <a:off x="-3061" y="31019"/>
            <a:ext cx="400205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000" b="1" dirty="0">
                <a:ln w="0"/>
                <a:solidFill>
                  <a:srgbClr val="6B256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Hoe leren we?</a:t>
            </a:r>
            <a:endParaRPr lang="nl-NL" sz="5000" b="1" cap="none" spc="0" dirty="0">
              <a:ln w="0"/>
              <a:solidFill>
                <a:srgbClr val="6B256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70" y="-29556"/>
            <a:ext cx="6853014" cy="634082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>
                <a:solidFill>
                  <a:srgbClr val="0000FF"/>
                </a:solidFill>
              </a:rPr>
              <a:t>Vier basis vóóronderstellingen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" y="923589"/>
            <a:ext cx="6372200" cy="1425291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Alle leergedrag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en </a:t>
            </a:r>
            <a:r>
              <a:rPr lang="nl-NL" sz="2800" b="1" dirty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alle </a:t>
            </a:r>
            <a:r>
              <a:rPr kumimoji="0" lang="nl-NL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verandering</a:t>
            </a:r>
            <a:r>
              <a:rPr kumimoji="0" lang="nl-NL" sz="28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nl-NL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is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nl-NL" sz="3200" b="1" u="sng" dirty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o</a:t>
            </a:r>
            <a:r>
              <a:rPr kumimoji="0" lang="nl-NL" sz="3200" b="1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n</a:t>
            </a:r>
            <a:r>
              <a:rPr kumimoji="0" lang="nl-NL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-bewust.</a:t>
            </a:r>
            <a:endParaRPr kumimoji="0" lang="nl-NL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758280" y="2348011"/>
            <a:ext cx="6486525" cy="1579155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nl-NL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nl-N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nl-N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nl-N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nl-N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nl-N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619672" y="3914082"/>
            <a:ext cx="6434138" cy="1646238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44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Verster</a:t>
            </a:r>
            <a:r>
              <a:rPr kumimoji="0" lang="nl-NL" sz="4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kende </a:t>
            </a:r>
            <a:endParaRPr kumimoji="0" lang="nl-NL" sz="1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573223" y="5585922"/>
            <a:ext cx="6131024" cy="1309384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</a:pPr>
            <a:r>
              <a:rPr lang="nl-NL" sz="2400" b="1" dirty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Het centraal zenuwstelsel kan </a:t>
            </a:r>
            <a:r>
              <a:rPr lang="nl-NL" sz="24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geen</a:t>
            </a:r>
          </a:p>
          <a:p>
            <a:pPr algn="ctr" fontAlgn="base">
              <a:spcBef>
                <a:spcPct val="0"/>
              </a:spcBef>
            </a:pPr>
            <a:r>
              <a:rPr lang="nl-NL" sz="2400" b="1" dirty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ontkenning vast houden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7AE424C-C3C2-33D3-7893-ABC2978A694A}"/>
              </a:ext>
            </a:extLst>
          </p:cNvPr>
          <p:cNvSpPr txBox="1"/>
          <p:nvPr/>
        </p:nvSpPr>
        <p:spPr>
          <a:xfrm>
            <a:off x="754807" y="3545939"/>
            <a:ext cx="6575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nl-NL" sz="2000" b="1" dirty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Aan de kant van de Oorzaak/Oplossing gaan staan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F571E33-6F12-8EE3-AECD-DB60EFEE0E09}"/>
              </a:ext>
            </a:extLst>
          </p:cNvPr>
          <p:cNvSpPr txBox="1"/>
          <p:nvPr/>
        </p:nvSpPr>
        <p:spPr>
          <a:xfrm>
            <a:off x="2122385" y="2276872"/>
            <a:ext cx="139252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l-NL" sz="5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orzaak</a:t>
            </a:r>
            <a:endParaRPr lang="nl-NL" sz="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4F31199-B957-2371-778B-DCF0FB738EF4}"/>
              </a:ext>
            </a:extLst>
          </p:cNvPr>
          <p:cNvSpPr txBox="1"/>
          <p:nvPr/>
        </p:nvSpPr>
        <p:spPr>
          <a:xfrm>
            <a:off x="4726766" y="2217638"/>
            <a:ext cx="1562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kumimoji="0" lang="nl-NL" sz="5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G</a:t>
            </a:r>
            <a:r>
              <a:rPr lang="nl-NL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evolg</a:t>
            </a:r>
            <a:endParaRPr lang="nl-NL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66AA9580-ACCB-1A64-2148-A478A235AA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3448" y="2636912"/>
            <a:ext cx="1853293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34D5A9EE-CA33-FB90-17F1-F2331178FC30}"/>
              </a:ext>
            </a:extLst>
          </p:cNvPr>
          <p:cNvSpPr>
            <a:spLocks noChangeArrowheads="1"/>
          </p:cNvSpPr>
          <p:nvPr/>
        </p:nvSpPr>
        <p:spPr bwMode="auto">
          <a:xfrm rot="10850387">
            <a:off x="2070852" y="3013134"/>
            <a:ext cx="3568854" cy="469848"/>
          </a:xfrm>
          <a:prstGeom prst="curvedDownArrow">
            <a:avLst>
              <a:gd name="adj1" fmla="val 94286"/>
              <a:gd name="adj2" fmla="val 188571"/>
              <a:gd name="adj3" fmla="val 33333"/>
            </a:avLst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9C94EF5-B709-4DEB-5072-79CE0E6EB094}"/>
              </a:ext>
            </a:extLst>
          </p:cNvPr>
          <p:cNvSpPr txBox="1"/>
          <p:nvPr/>
        </p:nvSpPr>
        <p:spPr>
          <a:xfrm>
            <a:off x="2969706" y="4381265"/>
            <a:ext cx="48482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4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Overtuigingen</a:t>
            </a:r>
            <a:endParaRPr kumimoji="0" lang="nl-NL" sz="1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AC6B5B1D-3C26-A17C-3222-CBA323AAACF3}"/>
              </a:ext>
            </a:extLst>
          </p:cNvPr>
          <p:cNvSpPr txBox="1">
            <a:spLocks/>
          </p:cNvSpPr>
          <p:nvPr/>
        </p:nvSpPr>
        <p:spPr>
          <a:xfrm>
            <a:off x="1145493" y="446531"/>
            <a:ext cx="6853014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b="1" dirty="0">
                <a:solidFill>
                  <a:srgbClr val="FF0000"/>
                </a:solidFill>
              </a:rPr>
              <a:t>Wat is ook al weer een vooronderstelling?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69D64445-92E8-BAC9-1A20-A7843C252B90}"/>
              </a:ext>
            </a:extLst>
          </p:cNvPr>
          <p:cNvSpPr/>
          <p:nvPr/>
        </p:nvSpPr>
        <p:spPr>
          <a:xfrm>
            <a:off x="107504" y="113838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F78F33A-578E-13C7-4951-7D63852B312B}"/>
              </a:ext>
            </a:extLst>
          </p:cNvPr>
          <p:cNvSpPr/>
          <p:nvPr/>
        </p:nvSpPr>
        <p:spPr>
          <a:xfrm>
            <a:off x="754807" y="261213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nl-NL" sz="5400" b="1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A9B0A8F8-3669-8E8C-36DE-4E8041DA5F34}"/>
              </a:ext>
            </a:extLst>
          </p:cNvPr>
          <p:cNvSpPr/>
          <p:nvPr/>
        </p:nvSpPr>
        <p:spPr>
          <a:xfrm>
            <a:off x="1619672" y="441546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nl-NL" sz="5400" b="1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AF256C75-19DE-AEB6-8039-5B701DF213F6}"/>
              </a:ext>
            </a:extLst>
          </p:cNvPr>
          <p:cNvSpPr/>
          <p:nvPr/>
        </p:nvSpPr>
        <p:spPr>
          <a:xfrm>
            <a:off x="2471373" y="58121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nl-NL" sz="5400" b="1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8" grpId="0" animBg="1"/>
      <p:bldP spid="1031" grpId="0" animBg="1"/>
      <p:bldP spid="1032" grpId="0" uiExpand="1" build="p" animBg="1"/>
      <p:bldP spid="4" grpId="0"/>
      <p:bldP spid="5" grpId="0"/>
      <p:bldP spid="6" grpId="0"/>
      <p:bldP spid="7" grpId="0" animBg="1"/>
      <p:bldP spid="8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403896" y="2852936"/>
            <a:ext cx="5600700" cy="3600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Sta </a:t>
            </a:r>
            <a:r>
              <a:rPr lang="nl-NL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aan d</a:t>
            </a:r>
            <a:r>
              <a:rPr kumimoji="0" lang="nl-NL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e kant van de oorzaak!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5868144" y="1052736"/>
            <a:ext cx="72327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G</a:t>
            </a:r>
            <a:endParaRPr lang="nl-NL" sz="2000" dirty="0">
              <a:solidFill>
                <a:srgbClr val="FF0000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1835696" y="1052736"/>
            <a:ext cx="75693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600" b="1" dirty="0">
                <a:solidFill>
                  <a:srgbClr val="00B0F0"/>
                </a:solidFill>
                <a:latin typeface="Calibri" pitchFamily="34" charset="0"/>
                <a:cs typeface="Arial" pitchFamily="34" charset="0"/>
              </a:rPr>
              <a:t>O</a:t>
            </a:r>
            <a:endParaRPr lang="nl-NL" sz="6600" dirty="0">
              <a:solidFill>
                <a:srgbClr val="00B0F0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 rot="10850387">
            <a:off x="1475796" y="2018268"/>
            <a:ext cx="5041073" cy="822880"/>
          </a:xfrm>
          <a:prstGeom prst="curvedDownArrow">
            <a:avLst>
              <a:gd name="adj1" fmla="val 94286"/>
              <a:gd name="adj2" fmla="val 188571"/>
              <a:gd name="adj3" fmla="val 33333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2771800" y="1628800"/>
            <a:ext cx="2952328" cy="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323528" y="188640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solidFill>
                  <a:srgbClr val="00B0F0"/>
                </a:solidFill>
              </a:rPr>
              <a:t>Oorzaak    </a:t>
            </a:r>
            <a:r>
              <a:rPr lang="nl-NL" sz="6000" b="1" dirty="0"/>
              <a:t>en    </a:t>
            </a:r>
            <a:r>
              <a:rPr lang="nl-NL" sz="6000" b="1" dirty="0">
                <a:solidFill>
                  <a:srgbClr val="00B0F0"/>
                </a:solidFill>
              </a:rPr>
              <a:t> </a:t>
            </a:r>
            <a:r>
              <a:rPr lang="nl-NL" sz="6000" b="1" dirty="0">
                <a:solidFill>
                  <a:srgbClr val="FF3300"/>
                </a:solidFill>
              </a:rPr>
              <a:t>Gevolg</a:t>
            </a:r>
            <a:endParaRPr lang="nl-NL" sz="3200" b="1" dirty="0">
              <a:solidFill>
                <a:srgbClr val="FF33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2843808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kstvak 14"/>
          <p:cNvSpPr txBox="1"/>
          <p:nvPr/>
        </p:nvSpPr>
        <p:spPr>
          <a:xfrm>
            <a:off x="5796136" y="2831445"/>
            <a:ext cx="31843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nl-NL" sz="2000" b="1" dirty="0">
                <a:solidFill>
                  <a:srgbClr val="0000FF"/>
                </a:solidFill>
              </a:rPr>
              <a:t>Aan de kant van de oorzaak:</a:t>
            </a:r>
          </a:p>
          <a:p>
            <a:pPr>
              <a:spcAft>
                <a:spcPts val="300"/>
              </a:spcAft>
            </a:pPr>
            <a:r>
              <a:rPr lang="nl-NL" sz="2000" dirty="0">
                <a:solidFill>
                  <a:srgbClr val="0000FF"/>
                </a:solidFill>
              </a:rPr>
              <a:t>Neem initiatief.</a:t>
            </a:r>
          </a:p>
          <a:p>
            <a:pPr>
              <a:spcAft>
                <a:spcPts val="300"/>
              </a:spcAft>
            </a:pPr>
            <a:r>
              <a:rPr lang="nl-NL" sz="2000" dirty="0">
                <a:solidFill>
                  <a:srgbClr val="0000FF"/>
                </a:solidFill>
              </a:rPr>
              <a:t>Ga na wat er wel kan.</a:t>
            </a:r>
          </a:p>
          <a:p>
            <a:pPr>
              <a:spcAft>
                <a:spcPts val="300"/>
              </a:spcAft>
            </a:pPr>
            <a:r>
              <a:rPr lang="nl-NL" sz="2000" dirty="0">
                <a:solidFill>
                  <a:srgbClr val="0000FF"/>
                </a:solidFill>
              </a:rPr>
              <a:t>Denk in opties.</a:t>
            </a:r>
          </a:p>
          <a:p>
            <a:pPr>
              <a:spcAft>
                <a:spcPts val="300"/>
              </a:spcAft>
            </a:pPr>
            <a:r>
              <a:rPr lang="nl-NL" sz="2000" dirty="0">
                <a:solidFill>
                  <a:srgbClr val="0000FF"/>
                </a:solidFill>
              </a:rPr>
              <a:t>Waar krijg je energie van?</a:t>
            </a:r>
          </a:p>
          <a:p>
            <a:pPr>
              <a:spcAft>
                <a:spcPts val="300"/>
              </a:spcAft>
            </a:pPr>
            <a:r>
              <a:rPr lang="nl-NL" sz="2000" dirty="0">
                <a:solidFill>
                  <a:srgbClr val="0000FF"/>
                </a:solidFill>
              </a:rPr>
              <a:t>Praat er over.</a:t>
            </a:r>
          </a:p>
          <a:p>
            <a:pPr>
              <a:spcAft>
                <a:spcPts val="300"/>
              </a:spcAft>
            </a:pPr>
            <a:r>
              <a:rPr lang="nl-NL" sz="2000" dirty="0">
                <a:solidFill>
                  <a:srgbClr val="0000FF"/>
                </a:solidFill>
              </a:rPr>
              <a:t>Ga naar iemand toe.</a:t>
            </a:r>
          </a:p>
          <a:p>
            <a:pPr>
              <a:spcAft>
                <a:spcPts val="300"/>
              </a:spcAft>
            </a:pPr>
            <a:r>
              <a:rPr lang="nl-NL" sz="2000" dirty="0">
                <a:solidFill>
                  <a:srgbClr val="0000FF"/>
                </a:solidFill>
              </a:rPr>
              <a:t>Wat is jouw wereldmodel?</a:t>
            </a:r>
          </a:p>
          <a:p>
            <a:pPr>
              <a:spcAft>
                <a:spcPts val="300"/>
              </a:spcAft>
            </a:pPr>
            <a:r>
              <a:rPr lang="nl-NL" sz="2000" dirty="0">
                <a:solidFill>
                  <a:srgbClr val="0000FF"/>
                </a:solidFill>
              </a:rPr>
              <a:t>Wat is het wereldmodel van de ander?</a:t>
            </a:r>
          </a:p>
        </p:txBody>
      </p:sp>
      <p:sp>
        <p:nvSpPr>
          <p:cNvPr id="16" name="Toelichting met afgeronde rechthoek 15"/>
          <p:cNvSpPr/>
          <p:nvPr/>
        </p:nvSpPr>
        <p:spPr>
          <a:xfrm>
            <a:off x="0" y="4005064"/>
            <a:ext cx="2376264" cy="648072"/>
          </a:xfrm>
          <a:prstGeom prst="wedgeRoundRectCallout">
            <a:avLst>
              <a:gd name="adj1" fmla="val -20333"/>
              <a:gd name="adj2" fmla="val 8082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nl-NL" dirty="0">
              <a:solidFill>
                <a:srgbClr val="0000FF"/>
              </a:solidFill>
            </a:endParaRPr>
          </a:p>
          <a:p>
            <a:r>
              <a:rPr lang="nl-NL" b="1" dirty="0">
                <a:solidFill>
                  <a:srgbClr val="FF0000"/>
                </a:solidFill>
              </a:rPr>
              <a:t>Ik voel me machteloos</a:t>
            </a:r>
          </a:p>
          <a:p>
            <a:r>
              <a:rPr lang="nl-NL" b="1" dirty="0">
                <a:solidFill>
                  <a:srgbClr val="FF0000"/>
                </a:solidFill>
              </a:rPr>
              <a:t>want zij  ….</a:t>
            </a:r>
          </a:p>
          <a:p>
            <a:pPr algn="ctr"/>
            <a:endParaRPr lang="nl-NL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5248" y="4509120"/>
            <a:ext cx="298884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oelichting met afgeronde rechthoek 19"/>
          <p:cNvSpPr/>
          <p:nvPr/>
        </p:nvSpPr>
        <p:spPr>
          <a:xfrm>
            <a:off x="3635896" y="4077072"/>
            <a:ext cx="1908720" cy="360040"/>
          </a:xfrm>
          <a:prstGeom prst="wedgeRoundRectCallout">
            <a:avLst>
              <a:gd name="adj1" fmla="val -15715"/>
              <a:gd name="adj2" fmla="val 19773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nl-NL" b="1" dirty="0">
                <a:solidFill>
                  <a:srgbClr val="FF0000"/>
                </a:solidFill>
              </a:rPr>
              <a:t>Hij doet het weer!</a:t>
            </a:r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FCAF3D0-19E1-4D5D-A4EC-1E71B36BF6B3}"/>
              </a:ext>
            </a:extLst>
          </p:cNvPr>
          <p:cNvSpPr/>
          <p:nvPr/>
        </p:nvSpPr>
        <p:spPr>
          <a:xfrm>
            <a:off x="8725279" y="6487873"/>
            <a:ext cx="25519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nl-NL" sz="1200" b="0" cap="none" spc="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uiExpand="1" build="p" animBg="1"/>
      <p:bldP spid="8" grpId="0"/>
      <p:bldP spid="9" grpId="0"/>
      <p:bldP spid="10" grpId="0" animBg="1"/>
      <p:bldP spid="11" grpId="0" animBg="1"/>
      <p:bldP spid="15" grpId="0" build="p"/>
      <p:bldP spid="16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hoek 21">
            <a:extLst>
              <a:ext uri="{FF2B5EF4-FFF2-40B4-BE49-F238E27FC236}">
                <a16:creationId xmlns:a16="http://schemas.microsoft.com/office/drawing/2014/main" id="{62D7748D-B4FB-212B-1A2A-63289DA746BF}"/>
              </a:ext>
            </a:extLst>
          </p:cNvPr>
          <p:cNvSpPr/>
          <p:nvPr/>
        </p:nvSpPr>
        <p:spPr>
          <a:xfrm>
            <a:off x="-50016" y="-44720"/>
            <a:ext cx="475202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B6E4800-5FCA-4189-ADAA-6F3C095106D5}"/>
              </a:ext>
            </a:extLst>
          </p:cNvPr>
          <p:cNvSpPr txBox="1"/>
          <p:nvPr/>
        </p:nvSpPr>
        <p:spPr>
          <a:xfrm>
            <a:off x="174605" y="397113"/>
            <a:ext cx="8501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solidFill>
                  <a:srgbClr val="FF3300"/>
                </a:solidFill>
              </a:rPr>
              <a:t>Gevolg </a:t>
            </a:r>
            <a:r>
              <a:rPr lang="nl-NL" sz="6000" b="1" dirty="0"/>
              <a:t>en </a:t>
            </a:r>
            <a:r>
              <a:rPr lang="nl-NL" sz="6000" b="1" dirty="0">
                <a:solidFill>
                  <a:srgbClr val="00B0F0"/>
                </a:solidFill>
              </a:rPr>
              <a:t>Oorzaak </a:t>
            </a:r>
            <a:endParaRPr lang="nl-NL" sz="3200" b="1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30EB7CA-94E9-4CC6-B5DD-31F57933297E}"/>
              </a:ext>
            </a:extLst>
          </p:cNvPr>
          <p:cNvSpPr txBox="1"/>
          <p:nvPr/>
        </p:nvSpPr>
        <p:spPr>
          <a:xfrm>
            <a:off x="357146" y="-19269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0000FF"/>
                </a:solidFill>
              </a:rPr>
              <a:t>Visualisatie-oefening met plaats ankers</a:t>
            </a:r>
            <a:endParaRPr lang="nl-NL" sz="1400" b="1" dirty="0">
              <a:solidFill>
                <a:srgbClr val="0000FF"/>
              </a:solidFill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3D98C48-34FD-4545-8062-82265EA99E54}"/>
              </a:ext>
            </a:extLst>
          </p:cNvPr>
          <p:cNvSpPr txBox="1"/>
          <p:nvPr/>
        </p:nvSpPr>
        <p:spPr>
          <a:xfrm>
            <a:off x="4702004" y="1418803"/>
            <a:ext cx="2088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B0F0"/>
                </a:solidFill>
              </a:rPr>
              <a:t>Oorzaak</a:t>
            </a:r>
          </a:p>
          <a:p>
            <a:pPr algn="ctr"/>
            <a:r>
              <a:rPr lang="nl-NL" sz="3600" b="1" dirty="0">
                <a:solidFill>
                  <a:srgbClr val="00B0F0"/>
                </a:solidFill>
              </a:rPr>
              <a:t>Oplossing</a:t>
            </a:r>
          </a:p>
          <a:p>
            <a:pPr algn="ctr"/>
            <a:r>
              <a:rPr lang="nl-NL" sz="3600" b="1" dirty="0">
                <a:solidFill>
                  <a:srgbClr val="00B0F0"/>
                </a:solidFill>
              </a:rPr>
              <a:t>Initiatief</a:t>
            </a:r>
            <a:endParaRPr lang="nl-NL" sz="1600" b="1" dirty="0">
              <a:solidFill>
                <a:srgbClr val="FF3300"/>
              </a:solidFill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69AE9349-D48E-67CA-460D-458C18D6560B}"/>
              </a:ext>
            </a:extLst>
          </p:cNvPr>
          <p:cNvSpPr txBox="1"/>
          <p:nvPr/>
        </p:nvSpPr>
        <p:spPr>
          <a:xfrm>
            <a:off x="4825965" y="4905944"/>
            <a:ext cx="2088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</a:rPr>
              <a:t>Eigen kracht,</a:t>
            </a:r>
          </a:p>
          <a:p>
            <a:r>
              <a:rPr lang="nl-NL" sz="2800" b="1" dirty="0">
                <a:solidFill>
                  <a:srgbClr val="0000FF"/>
                </a:solidFill>
              </a:rPr>
              <a:t>ik doe het zelf.</a:t>
            </a:r>
          </a:p>
        </p:txBody>
      </p:sp>
      <p:pic>
        <p:nvPicPr>
          <p:cNvPr id="24" name="Afbeelding 23" descr="Afbeelding met tekenfilm, schoeisel, meubels, stoel&#10;&#10;Automatisch gegenereerde beschrijving">
            <a:extLst>
              <a:ext uri="{FF2B5EF4-FFF2-40B4-BE49-F238E27FC236}">
                <a16:creationId xmlns:a16="http://schemas.microsoft.com/office/drawing/2014/main" id="{0710ABCA-92C5-4E76-C6F0-7B09FEAACB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180" y="2214018"/>
            <a:ext cx="2844033" cy="4717265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E9ACCE6F-3E8E-47A3-B9B8-D48B58896B77}"/>
              </a:ext>
            </a:extLst>
          </p:cNvPr>
          <p:cNvSpPr txBox="1"/>
          <p:nvPr/>
        </p:nvSpPr>
        <p:spPr>
          <a:xfrm>
            <a:off x="-198804" y="1872112"/>
            <a:ext cx="28440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FF3300"/>
                </a:solidFill>
              </a:rPr>
              <a:t>Gevolg</a:t>
            </a:r>
          </a:p>
          <a:p>
            <a:pPr algn="ctr"/>
            <a:r>
              <a:rPr lang="nl-NL" sz="3600" b="1" dirty="0">
                <a:solidFill>
                  <a:srgbClr val="FF3300"/>
                </a:solidFill>
              </a:rPr>
              <a:t>Slachtoffer</a:t>
            </a:r>
          </a:p>
          <a:p>
            <a:pPr algn="ctr"/>
            <a:r>
              <a:rPr lang="nl-NL" sz="3600" b="1" dirty="0">
                <a:solidFill>
                  <a:srgbClr val="FF3300"/>
                </a:solidFill>
              </a:rPr>
              <a:t>Passief</a:t>
            </a:r>
            <a:endParaRPr lang="nl-NL" sz="1600" b="1" dirty="0">
              <a:solidFill>
                <a:srgbClr val="FF3300"/>
              </a:solidFill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0819FEF0-5307-E86C-6C8B-EBA9962E2942}"/>
              </a:ext>
            </a:extLst>
          </p:cNvPr>
          <p:cNvSpPr txBox="1"/>
          <p:nvPr/>
        </p:nvSpPr>
        <p:spPr>
          <a:xfrm>
            <a:off x="174605" y="4831482"/>
            <a:ext cx="163211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</a:rPr>
              <a:t>Leunen,</a:t>
            </a:r>
          </a:p>
          <a:p>
            <a:r>
              <a:rPr lang="nl-NL" sz="2800" b="1" dirty="0">
                <a:solidFill>
                  <a:srgbClr val="0000FF"/>
                </a:solidFill>
              </a:rPr>
              <a:t>de ander </a:t>
            </a:r>
          </a:p>
          <a:p>
            <a:r>
              <a:rPr lang="nl-NL" sz="2800" b="1" dirty="0">
                <a:solidFill>
                  <a:srgbClr val="0000FF"/>
                </a:solidFill>
              </a:rPr>
              <a:t>moet het </a:t>
            </a:r>
          </a:p>
          <a:p>
            <a:r>
              <a:rPr lang="nl-NL" sz="2800" b="1" dirty="0">
                <a:solidFill>
                  <a:srgbClr val="0000FF"/>
                </a:solidFill>
              </a:rPr>
              <a:t>doen.</a:t>
            </a: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25EF5177-D245-58E9-D7F8-A1749E08FFEB}"/>
              </a:ext>
            </a:extLst>
          </p:cNvPr>
          <p:cNvGrpSpPr/>
          <p:nvPr/>
        </p:nvGrpSpPr>
        <p:grpSpPr>
          <a:xfrm>
            <a:off x="5439049" y="1648782"/>
            <a:ext cx="3597447" cy="5369338"/>
            <a:chOff x="5439049" y="1648782"/>
            <a:chExt cx="3597447" cy="5369338"/>
          </a:xfrm>
        </p:grpSpPr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71897384-CF08-F4B2-5F6F-1D81B27D48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96335" y="4270372"/>
              <a:ext cx="1440161" cy="2615012"/>
            </a:xfrm>
            <a:prstGeom prst="rect">
              <a:avLst/>
            </a:prstGeom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2452884D-9994-AA1F-44ED-D25DE713C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39049" y="1648782"/>
              <a:ext cx="2500226" cy="5369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67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" grpId="0"/>
      <p:bldP spid="18" grpId="0" uiExpand="1" build="p"/>
      <p:bldP spid="19" grpId="0"/>
      <p:bldP spid="20" grpId="0" uiExpand="1" build="p"/>
      <p:bldP spid="21" grpId="0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21638</TotalTime>
  <Words>1655</Words>
  <Application>Microsoft Office PowerPoint</Application>
  <PresentationFormat>Diavoorstelling (4:3)</PresentationFormat>
  <Paragraphs>374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6" baseType="lpstr">
      <vt:lpstr>Arial</vt:lpstr>
      <vt:lpstr>Brush Script MT</vt:lpstr>
      <vt:lpstr>Calibri</vt:lpstr>
      <vt:lpstr>Comic Sans MS</vt:lpstr>
      <vt:lpstr>Tahoma</vt:lpstr>
      <vt:lpstr>Times New Roman</vt:lpstr>
      <vt:lpstr>Office-thema</vt:lpstr>
      <vt:lpstr>bij de NLP-basiscursus “Je ongekende vermogens”</vt:lpstr>
      <vt:lpstr>Zonnestraaltjes</vt:lpstr>
      <vt:lpstr>Open Frame</vt:lpstr>
      <vt:lpstr>PowerPoint-presentatie</vt:lpstr>
      <vt:lpstr>PowerPoint-presentatie</vt:lpstr>
      <vt:lpstr>PowerPoint-presentatie</vt:lpstr>
      <vt:lpstr>Vier basis vóóronderstellingen</vt:lpstr>
      <vt:lpstr>PowerPoint-presentatie</vt:lpstr>
      <vt:lpstr>PowerPoint-presentatie</vt:lpstr>
      <vt:lpstr>PowerPoint-presentatie</vt:lpstr>
      <vt:lpstr>PowerPoint-presentatie</vt:lpstr>
      <vt:lpstr>Aan de kant van de oorzaak gaan staan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Een boom van een overtuiging maken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toolkit van NLP:Neuro Linguïstisch Programmeren</dc:title>
  <dc:creator>Sytse</dc:creator>
  <cp:lastModifiedBy>sytse tjallingii</cp:lastModifiedBy>
  <cp:revision>225</cp:revision>
  <dcterms:created xsi:type="dcterms:W3CDTF">2011-10-04T15:00:10Z</dcterms:created>
  <dcterms:modified xsi:type="dcterms:W3CDTF">2023-11-14T09:24:08Z</dcterms:modified>
</cp:coreProperties>
</file>