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3">
  <p:sldMasterIdLst>
    <p:sldMasterId id="2147483648" r:id="rId1"/>
  </p:sldMasterIdLst>
  <p:notesMasterIdLst>
    <p:notesMasterId r:id="rId28"/>
  </p:notesMasterIdLst>
  <p:sldIdLst>
    <p:sldId id="303" r:id="rId2"/>
    <p:sldId id="257" r:id="rId3"/>
    <p:sldId id="258" r:id="rId4"/>
    <p:sldId id="330" r:id="rId5"/>
    <p:sldId id="267" r:id="rId6"/>
    <p:sldId id="268" r:id="rId7"/>
    <p:sldId id="331" r:id="rId8"/>
    <p:sldId id="262" r:id="rId9"/>
    <p:sldId id="269" r:id="rId10"/>
    <p:sldId id="270" r:id="rId11"/>
    <p:sldId id="295" r:id="rId12"/>
    <p:sldId id="274" r:id="rId13"/>
    <p:sldId id="300" r:id="rId14"/>
    <p:sldId id="338" r:id="rId15"/>
    <p:sldId id="278" r:id="rId16"/>
    <p:sldId id="279" r:id="rId17"/>
    <p:sldId id="280" r:id="rId18"/>
    <p:sldId id="298" r:id="rId19"/>
    <p:sldId id="304" r:id="rId20"/>
    <p:sldId id="339" r:id="rId21"/>
    <p:sldId id="306" r:id="rId22"/>
    <p:sldId id="340" r:id="rId23"/>
    <p:sldId id="307" r:id="rId24"/>
    <p:sldId id="308" r:id="rId25"/>
    <p:sldId id="309" r:id="rId26"/>
    <p:sldId id="310" r:id="rId2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2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8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42C5A-1D5D-4210-A8B0-DB197FCD47F0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F0591-D1DD-4F46-BBB0-2F916C190442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7BD7C-02F4-494A-A9E1-DADFD8B94013}" type="datetimeFigureOut">
              <a:rPr lang="nl-NL" smtClean="0"/>
              <a:pPr/>
              <a:t>24-9-2019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F5F3C-13B8-4893-B90A-7BB30514699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Afbeelding 0" descr="wereldbol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475656" y="0"/>
            <a:ext cx="597666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162899" y="332656"/>
            <a:ext cx="4830418" cy="42827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365567"/>
              </a:avLst>
            </a:prstTxWarp>
          </a:bodyPr>
          <a:lstStyle/>
          <a:p>
            <a:pPr algn="ctr" rtl="0"/>
            <a:r>
              <a:rPr lang="nl-NL" sz="6000" kern="10" spc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rush Script MT"/>
              </a:rPr>
              <a:t>voor een succesvol model van jouw wereld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6408712"/>
            <a:ext cx="3456384" cy="404664"/>
          </a:xfrm>
        </p:spPr>
        <p:txBody>
          <a:bodyPr>
            <a:no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Volksuniversiteit Zwolle</a:t>
            </a:r>
          </a:p>
        </p:txBody>
      </p:sp>
      <p:sp>
        <p:nvSpPr>
          <p:cNvPr id="6" name="Ondertitel 2"/>
          <p:cNvSpPr txBox="1">
            <a:spLocks/>
          </p:cNvSpPr>
          <p:nvPr/>
        </p:nvSpPr>
        <p:spPr>
          <a:xfrm>
            <a:off x="4860032" y="6381328"/>
            <a:ext cx="2952328" cy="332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nl-NL" sz="2000" b="1" dirty="0">
                <a:solidFill>
                  <a:srgbClr val="0000FF"/>
                </a:solidFill>
              </a:rPr>
              <a:t>Najaar 2019 week 1</a:t>
            </a:r>
            <a:endParaRPr kumimoji="0" lang="nl-NL" sz="1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51520" y="1124744"/>
            <a:ext cx="8640960" cy="345638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1" u="none" strike="noStrike" kern="1200" cap="none" spc="0" normalizeH="0" baseline="0" noProof="0" dirty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Welkom</a:t>
            </a:r>
            <a:r>
              <a:rPr kumimoji="0" lang="en-US" sz="16600" b="1" i="1" u="none" strike="noStrike" kern="1200" cap="none" spc="0" normalizeH="0" baseline="0" noProof="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nl-NL" sz="8000" b="1" i="1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971600" y="50131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l-NL" sz="4400" b="1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400" b="1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bij de NLP-vervolgcursus </a:t>
            </a:r>
            <a:br>
              <a:rPr kumimoji="0" lang="nl-NL" sz="4400" b="1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nl-NL" sz="4400" b="1" i="0" u="none" strike="noStrike" kern="1200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“Je ongekende vermogens nog beter leren kennen”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4B05396-B30E-478E-A7C8-A515C9678DB6}"/>
              </a:ext>
            </a:extLst>
          </p:cNvPr>
          <p:cNvSpPr txBox="1"/>
          <p:nvPr/>
        </p:nvSpPr>
        <p:spPr>
          <a:xfrm>
            <a:off x="8757408" y="6483201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  <p:bldP spid="3" grpId="0" build="p"/>
      <p:bldP spid="6" grpId="0" build="p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en-US" dirty="0"/>
              <a:t>Je </a:t>
            </a:r>
            <a:r>
              <a:rPr lang="en-US" sz="6600" b="1" dirty="0" err="1">
                <a:solidFill>
                  <a:srgbClr val="00B050"/>
                </a:solidFill>
              </a:rPr>
              <a:t>Levens</a:t>
            </a:r>
            <a:r>
              <a:rPr lang="en-US" dirty="0"/>
              <a:t> </a:t>
            </a:r>
            <a:r>
              <a:rPr lang="en-US" dirty="0" err="1"/>
              <a:t>Gebieden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4193706"/>
          <a:ext cx="9144000" cy="2664294"/>
        </p:xfrm>
        <a:graphic>
          <a:graphicData uri="http://schemas.openxmlformats.org/drawingml/2006/table">
            <a:tbl>
              <a:tblPr/>
              <a:tblGrid>
                <a:gridCol w="68958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5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9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800" b="1" dirty="0">
                          <a:latin typeface="Times New Roman"/>
                          <a:ea typeface="Times New Roman"/>
                        </a:rPr>
                        <a:t>Levensgebied: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Cijfer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Nu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Verbeteren? naar cijfer: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32048" y="1268760"/>
            <a:ext cx="846043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rgbClr val="0000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Over 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welk levensgebied ben je helemaal tevreden?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2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In welk levensgebied wil je nog meer voldoening?</a:t>
            </a:r>
            <a:endParaRPr kumimoji="0" lang="nl-NL" sz="105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Kies er een stuk of vijf uit en geef ze een cijfer op een schaal van 1 tot 10, naar de mate waarin je tevreden bent over dit levensgebied zoals je dit nu ervaart.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Vul in de tweede kolom in hoe je het zou willen hebben.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x 5 min. In paren.</a:t>
            </a:r>
            <a:endParaRPr kumimoji="0" 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9F026341-2FE0-447B-9504-9BA88086537C}"/>
              </a:ext>
            </a:extLst>
          </p:cNvPr>
          <p:cNvSpPr txBox="1"/>
          <p:nvPr/>
        </p:nvSpPr>
        <p:spPr>
          <a:xfrm>
            <a:off x="8764881" y="6453336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6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6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Welk vermogens wil je verbeteren?</a:t>
            </a: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</p:nvPr>
        </p:nvGraphicFramePr>
        <p:xfrm>
          <a:off x="0" y="4941168"/>
          <a:ext cx="9143999" cy="1798320"/>
        </p:xfrm>
        <a:graphic>
          <a:graphicData uri="http://schemas.openxmlformats.org/drawingml/2006/table">
            <a:tbl>
              <a:tblPr/>
              <a:tblGrid>
                <a:gridCol w="319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8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6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41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Vermogen om 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Vooral belangrijk voor levensgebied: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Huidig </a:t>
                      </a:r>
                      <a:br>
                        <a:rPr lang="nl-NL" sz="1400" b="1" dirty="0">
                          <a:latin typeface="Times New Roman"/>
                          <a:ea typeface="Times New Roman"/>
                        </a:rPr>
                      </a:b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cijfer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Gewenst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400" b="1" dirty="0">
                          <a:latin typeface="Times New Roman"/>
                          <a:ea typeface="Times New Roman"/>
                        </a:rPr>
                        <a:t>cijfer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latin typeface="Times New Roman"/>
                          <a:ea typeface="Times New Roman"/>
                        </a:rPr>
                        <a:t>1</a:t>
                      </a:r>
                      <a:endParaRPr lang="nl-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latin typeface="Times New Roman"/>
                          <a:ea typeface="Times New Roman"/>
                        </a:rPr>
                        <a:t>2</a:t>
                      </a:r>
                      <a:endParaRPr lang="nl-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latin typeface="Times New Roman"/>
                          <a:ea typeface="Times New Roman"/>
                        </a:rPr>
                        <a:t>3</a:t>
                      </a:r>
                      <a:endParaRPr lang="nl-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latin typeface="Times New Roman"/>
                          <a:ea typeface="Times New Roman"/>
                        </a:rPr>
                        <a:t>4</a:t>
                      </a:r>
                      <a:endParaRPr lang="nl-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>
                          <a:latin typeface="Times New Roman"/>
                          <a:ea typeface="Times New Roman"/>
                        </a:rPr>
                        <a:t>5</a:t>
                      </a:r>
                      <a:endParaRPr lang="nl-NL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108520" y="960983"/>
            <a:ext cx="88559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Het kan zijn dat je één van de volgende vermogens nog verder wilt verbeteren:</a:t>
            </a:r>
            <a:endParaRPr kumimoji="0" lang="nl-NL" sz="20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177" name="Group 1028"/>
          <p:cNvGrpSpPr>
            <a:grpSpLocks/>
          </p:cNvGrpSpPr>
          <p:nvPr/>
        </p:nvGrpSpPr>
        <p:grpSpPr bwMode="auto">
          <a:xfrm>
            <a:off x="179512" y="1484784"/>
            <a:ext cx="8856984" cy="2592288"/>
            <a:chOff x="1338" y="2164"/>
            <a:chExt cx="9903" cy="3420"/>
          </a:xfrm>
        </p:grpSpPr>
        <p:sp>
          <p:nvSpPr>
            <p:cNvPr id="1224" name="Rectangle 912"/>
            <p:cNvSpPr>
              <a:spLocks noChangeArrowheads="1"/>
            </p:cNvSpPr>
            <p:nvPr/>
          </p:nvSpPr>
          <p:spPr bwMode="auto">
            <a:xfrm>
              <a:off x="1338" y="2164"/>
              <a:ext cx="1980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grenzen stellen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5" name="Rectangle 913"/>
            <p:cNvSpPr>
              <a:spLocks noChangeArrowheads="1"/>
            </p:cNvSpPr>
            <p:nvPr/>
          </p:nvSpPr>
          <p:spPr bwMode="auto">
            <a:xfrm>
              <a:off x="3681" y="2704"/>
              <a:ext cx="1980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zelfvertrouwen uitstralen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6" name="Rectangle 914"/>
            <p:cNvSpPr>
              <a:spLocks noChangeArrowheads="1"/>
            </p:cNvSpPr>
            <p:nvPr/>
          </p:nvSpPr>
          <p:spPr bwMode="auto">
            <a:xfrm>
              <a:off x="4761" y="2164"/>
              <a:ext cx="1980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overtuigen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7" name="Rectangle 915"/>
            <p:cNvSpPr>
              <a:spLocks noChangeArrowheads="1"/>
            </p:cNvSpPr>
            <p:nvPr/>
          </p:nvSpPr>
          <p:spPr bwMode="auto">
            <a:xfrm>
              <a:off x="6921" y="2524"/>
              <a:ext cx="1980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nieuwe vrienden maken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8" name="Rectangle 916"/>
            <p:cNvSpPr>
              <a:spLocks noChangeArrowheads="1"/>
            </p:cNvSpPr>
            <p:nvPr/>
          </p:nvSpPr>
          <p:spPr bwMode="auto">
            <a:xfrm>
              <a:off x="1521" y="2884"/>
              <a:ext cx="1980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vriendschappen onderhouden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9" name="Rectangle 917"/>
            <p:cNvSpPr>
              <a:spLocks noChangeArrowheads="1"/>
            </p:cNvSpPr>
            <p:nvPr/>
          </p:nvSpPr>
          <p:spPr bwMode="auto">
            <a:xfrm>
              <a:off x="9081" y="2164"/>
              <a:ext cx="1980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voor mezelf opkomen</a:t>
              </a:r>
              <a:endPara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0" name="Rectangle 918"/>
            <p:cNvSpPr>
              <a:spLocks noChangeArrowheads="1"/>
            </p:cNvSpPr>
            <p:nvPr/>
          </p:nvSpPr>
          <p:spPr bwMode="auto">
            <a:xfrm>
              <a:off x="8901" y="3244"/>
              <a:ext cx="1980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 inleven in een ander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" name="Rectangle 919"/>
            <p:cNvSpPr>
              <a:spLocks noChangeArrowheads="1"/>
            </p:cNvSpPr>
            <p:nvPr/>
          </p:nvSpPr>
          <p:spPr bwMode="auto">
            <a:xfrm>
              <a:off x="5121" y="3424"/>
              <a:ext cx="1980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leren ontspannen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" name="Rectangle 920"/>
            <p:cNvSpPr>
              <a:spLocks noChangeArrowheads="1"/>
            </p:cNvSpPr>
            <p:nvPr/>
          </p:nvSpPr>
          <p:spPr bwMode="auto">
            <a:xfrm>
              <a:off x="2061" y="3604"/>
              <a:ext cx="2700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dingen waar ik tegen op zie toch meteen doen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3" name="Rectangle 921"/>
            <p:cNvSpPr>
              <a:spLocks noChangeArrowheads="1"/>
            </p:cNvSpPr>
            <p:nvPr/>
          </p:nvSpPr>
          <p:spPr bwMode="auto">
            <a:xfrm>
              <a:off x="6921" y="3964"/>
              <a:ext cx="1980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loslaten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4" name="Rectangle 922"/>
            <p:cNvSpPr>
              <a:spLocks noChangeArrowheads="1"/>
            </p:cNvSpPr>
            <p:nvPr/>
          </p:nvSpPr>
          <p:spPr bwMode="auto">
            <a:xfrm>
              <a:off x="9261" y="4204"/>
              <a:ext cx="1980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hechten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5" name="Rectangle 923"/>
            <p:cNvSpPr>
              <a:spLocks noChangeArrowheads="1"/>
            </p:cNvSpPr>
            <p:nvPr/>
          </p:nvSpPr>
          <p:spPr bwMode="auto">
            <a:xfrm>
              <a:off x="4761" y="4204"/>
              <a:ext cx="1980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gevoelens uiten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6" name="Rectangle 924"/>
            <p:cNvSpPr>
              <a:spLocks noChangeArrowheads="1"/>
            </p:cNvSpPr>
            <p:nvPr/>
          </p:nvSpPr>
          <p:spPr bwMode="auto">
            <a:xfrm>
              <a:off x="1521" y="4504"/>
              <a:ext cx="1980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me beter beheersen</a:t>
              </a: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7" name="Rectangle 925"/>
            <p:cNvSpPr>
              <a:spLocks noChangeArrowheads="1"/>
            </p:cNvSpPr>
            <p:nvPr/>
          </p:nvSpPr>
          <p:spPr bwMode="auto">
            <a:xfrm>
              <a:off x="4041" y="4684"/>
              <a:ext cx="1980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8" name="Rectangle 926"/>
            <p:cNvSpPr>
              <a:spLocks noChangeArrowheads="1"/>
            </p:cNvSpPr>
            <p:nvPr/>
          </p:nvSpPr>
          <p:spPr bwMode="auto">
            <a:xfrm>
              <a:off x="6381" y="5224"/>
              <a:ext cx="1980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" name="Rectangle 927"/>
            <p:cNvSpPr>
              <a:spLocks noChangeArrowheads="1"/>
            </p:cNvSpPr>
            <p:nvPr/>
          </p:nvSpPr>
          <p:spPr bwMode="auto">
            <a:xfrm>
              <a:off x="9261" y="4864"/>
              <a:ext cx="1980" cy="36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Invloed uitoefenen</a:t>
              </a:r>
            </a:p>
          </p:txBody>
        </p:sp>
        <p:sp>
          <p:nvSpPr>
            <p:cNvPr id="1240" name="Rectangle 928"/>
            <p:cNvSpPr>
              <a:spLocks noChangeArrowheads="1"/>
            </p:cNvSpPr>
            <p:nvPr/>
          </p:nvSpPr>
          <p:spPr bwMode="auto">
            <a:xfrm>
              <a:off x="7341" y="3244"/>
              <a:ext cx="1380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42" name="Rectangle 929"/>
            <p:cNvSpPr>
              <a:spLocks noChangeArrowheads="1"/>
            </p:cNvSpPr>
            <p:nvPr/>
          </p:nvSpPr>
          <p:spPr bwMode="auto">
            <a:xfrm>
              <a:off x="6921" y="4504"/>
              <a:ext cx="1980" cy="540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1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mijzelf beter presenteren</a:t>
              </a:r>
              <a:endParaRPr kumimoji="0" lang="nl-N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215" name="Rectangle 39"/>
          <p:cNvSpPr>
            <a:spLocks noChangeArrowheads="1"/>
          </p:cNvSpPr>
          <p:nvPr/>
        </p:nvSpPr>
        <p:spPr bwMode="auto">
          <a:xfrm>
            <a:off x="0" y="3958898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Kies hier nu de drie belangrijkste vermogens uit en geef de levensgebieden aan waarin je deze inzet.</a:t>
            </a:r>
            <a:endParaRPr kumimoji="0" 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 welk levensgebied is welk vermogen het belangrijkste? Vul dit in de tweede kolom in.</a:t>
            </a:r>
            <a:endParaRPr kumimoji="0" lang="nl-NL" sz="7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Bedenk nu hoeveel je al kunt op het gebied van dit vermogen en hoeveel je er nog bij wilt leren.</a:t>
            </a:r>
            <a:r>
              <a:rPr kumimoji="0" lang="nl-NL" sz="1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endParaRPr kumimoji="0" lang="nl-NL" sz="20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BC424757-9CA7-4D1D-B10A-A8E88258E79B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96" grpId="0"/>
      <p:bldP spid="502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50106"/>
          </a:xfrm>
        </p:spPr>
        <p:txBody>
          <a:bodyPr>
            <a:no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Welke</a:t>
            </a:r>
            <a:r>
              <a:rPr lang="en-US" sz="3600" b="1" dirty="0">
                <a:solidFill>
                  <a:srgbClr val="FF0000"/>
                </a:solidFill>
              </a:rPr>
              <a:t> NLP </a:t>
            </a:r>
            <a:r>
              <a:rPr lang="en-US" sz="3600" b="1" dirty="0" err="1">
                <a:solidFill>
                  <a:srgbClr val="FF0000"/>
                </a:solidFill>
              </a:rPr>
              <a:t>technieken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kunnen</a:t>
            </a:r>
            <a:r>
              <a:rPr lang="en-US" sz="3600" b="1" dirty="0">
                <a:solidFill>
                  <a:srgbClr val="FF0000"/>
                </a:solidFill>
              </a:rPr>
              <a:t> je </a:t>
            </a:r>
            <a:r>
              <a:rPr lang="en-US" sz="3600" b="1" dirty="0" err="1">
                <a:solidFill>
                  <a:srgbClr val="FF0000"/>
                </a:solidFill>
              </a:rPr>
              <a:t>helpen</a:t>
            </a:r>
            <a:r>
              <a:rPr lang="en-US" sz="3600" b="1" dirty="0">
                <a:solidFill>
                  <a:srgbClr val="FF0000"/>
                </a:solidFill>
              </a:rPr>
              <a:t>?</a:t>
            </a:r>
            <a:endParaRPr lang="nl-NL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0" y="5236779"/>
          <a:ext cx="9144000" cy="1576597"/>
        </p:xfrm>
        <a:graphic>
          <a:graphicData uri="http://schemas.openxmlformats.org/drawingml/2006/table">
            <a:tbl>
              <a:tblPr/>
              <a:tblGrid>
                <a:gridCol w="104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8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Vermogen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Nummer</a:t>
                      </a: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Welke NLP structuren/technieken zouden je kunnen helpen bij jouw thema’s?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(zet de nummers achter elk vermogen).</a:t>
                      </a: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1</a:t>
                      </a:r>
                      <a:endParaRPr lang="nl-NL" sz="12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2</a:t>
                      </a:r>
                      <a:endParaRPr lang="nl-NL" sz="12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3</a:t>
                      </a:r>
                      <a:endParaRPr lang="nl-NL" sz="12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6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endParaRPr lang="nl-NL" sz="1200" b="1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 dirty="0">
                        <a:solidFill>
                          <a:srgbClr val="0000FF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2321" marR="423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908720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doelen stellen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scherpzinnig waarnemen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interpretaties scheiden van waarnemingen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vooronderstellingen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neurologische niveaus (missie, identiteit, overtuigingen en waarden, vaardigheden, gedrag, omgeving)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aan de kant van de oorzaak gaan staan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overtuigingen veranderen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waarden kiezen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vierstapsleerproces bewust toepassen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op versterkende gedachten focussen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ankeren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modelleren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representatiesystemen bewust gebruiken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rapport maken, onderhouden en afbreken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pacing and leading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omgaan met weerstand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hiërarchie van taal, downchunken, upchunken en lateraal chunken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Milton taal (motiverend taalgebruik)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Meta-taal concreter maken, problemen reëler maken, herkennen van generalisaties, gedachtenlezen, oorzaak-gevolg relaties etc)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metaforen, helende verhalen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 drie waarnemingsposities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herkaderen, humor,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geweldloze communicatie, behoeftes leren herkennen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nl-NL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……………………………………………</a:t>
            </a:r>
            <a:endParaRPr kumimoji="0" lang="nl-NL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323528" y="3956863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>
                <a:solidFill>
                  <a:srgbClr val="0000FF"/>
                </a:solidFill>
              </a:rPr>
              <a:t>In paren 2 x 5 minutes</a:t>
            </a:r>
          </a:p>
          <a:p>
            <a:r>
              <a:rPr lang="nl-NL">
                <a:solidFill>
                  <a:srgbClr val="0000FF"/>
                </a:solidFill>
              </a:rPr>
              <a:t>Welk vermogen?</a:t>
            </a:r>
          </a:p>
          <a:p>
            <a:r>
              <a:rPr lang="nl-NL">
                <a:solidFill>
                  <a:srgbClr val="0000FF"/>
                </a:solidFill>
              </a:rPr>
              <a:t>Welke NLP techniek kan je helpen met dit vermogen?</a:t>
            </a:r>
          </a:p>
          <a:p>
            <a:r>
              <a:rPr lang="nl-NL">
                <a:solidFill>
                  <a:srgbClr val="0000FF"/>
                </a:solidFill>
              </a:rPr>
              <a:t>Kies er enkele uitSelect a few.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673CDE-9730-4B0B-B5FE-0773D1AF18D8}"/>
              </a:ext>
            </a:extLst>
          </p:cNvPr>
          <p:cNvSpPr txBox="1"/>
          <p:nvPr/>
        </p:nvSpPr>
        <p:spPr>
          <a:xfrm>
            <a:off x="8836889" y="6506304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Hoofddoel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formuleren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Van incident</a:t>
            </a:r>
          </a:p>
          <a:p>
            <a:r>
              <a:rPr lang="en-US" dirty="0" err="1">
                <a:solidFill>
                  <a:srgbClr val="0000FF"/>
                </a:solidFill>
              </a:rPr>
              <a:t>Naar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levensgebied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Naar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vermogens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Naar</a:t>
            </a:r>
            <a:r>
              <a:rPr lang="en-US" dirty="0">
                <a:solidFill>
                  <a:srgbClr val="0000FF"/>
                </a:solidFill>
              </a:rPr>
              <a:t> NLP </a:t>
            </a:r>
            <a:r>
              <a:rPr lang="en-US" dirty="0" err="1">
                <a:solidFill>
                  <a:srgbClr val="0000FF"/>
                </a:solidFill>
              </a:rPr>
              <a:t>technieken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SMART?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29E2C83-B4F2-4C2F-BCF1-0AD5B08D07DD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/>
          <p:cNvSpPr/>
          <p:nvPr/>
        </p:nvSpPr>
        <p:spPr>
          <a:xfrm>
            <a:off x="6300192" y="0"/>
            <a:ext cx="288032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6600" b="1" dirty="0">
                <a:solidFill>
                  <a:srgbClr val="FF0000"/>
                </a:solidFill>
              </a:rPr>
              <a:t>Gebied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6" name="Rechthoek 25"/>
          <p:cNvSpPr/>
          <p:nvPr/>
        </p:nvSpPr>
        <p:spPr>
          <a:xfrm>
            <a:off x="0" y="0"/>
            <a:ext cx="3275856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nl-NL" sz="5400" b="1" dirty="0">
                <a:solidFill>
                  <a:schemeClr val="tx2">
                    <a:lumMod val="75000"/>
                  </a:schemeClr>
                </a:solidFill>
              </a:rPr>
              <a:t>Kaart</a:t>
            </a:r>
            <a:endParaRPr lang="nl-NL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nl-NL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buSzPct val="25000"/>
                <a:buNone/>
              </a:pPr>
              <a:t>14</a:t>
            </a:fld>
            <a:endParaRPr lang="nl-NL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4430712" y="6069012"/>
            <a:ext cx="2519361" cy="71755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Gedrag</a:t>
            </a:r>
          </a:p>
        </p:txBody>
      </p:sp>
      <p:pic>
        <p:nvPicPr>
          <p:cNvPr id="222" name="Shape 222" descr="gezicht"/>
          <p:cNvPicPr preferRelativeResize="0"/>
          <p:nvPr/>
        </p:nvPicPr>
        <p:blipFill rotWithShape="1">
          <a:blip r:embed="rId3" cstate="print">
            <a:alphaModFix/>
            <a:duotone>
              <a:prstClr val="black"/>
              <a:schemeClr val="accent2">
                <a:lumMod val="40000"/>
                <a:lumOff val="60000"/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6510337" y="985837"/>
            <a:ext cx="1381125" cy="5070475"/>
          </a:xfrm>
          <a:prstGeom prst="rect">
            <a:avLst/>
          </a:prstGeom>
          <a:noFill/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grpSp>
        <p:nvGrpSpPr>
          <p:cNvPr id="2" name="Shape 223"/>
          <p:cNvGrpSpPr/>
          <p:nvPr/>
        </p:nvGrpSpPr>
        <p:grpSpPr>
          <a:xfrm>
            <a:off x="7036730" y="1583084"/>
            <a:ext cx="2320651" cy="2158306"/>
            <a:chOff x="4432" y="997"/>
            <a:chExt cx="1461" cy="1359"/>
          </a:xfrm>
        </p:grpSpPr>
        <p:sp>
          <p:nvSpPr>
            <p:cNvPr id="224" name="Shape 224"/>
            <p:cNvSpPr/>
            <p:nvPr/>
          </p:nvSpPr>
          <p:spPr>
            <a:xfrm rot="-1742448">
              <a:off x="4579" y="1224"/>
              <a:ext cx="1168" cy="906"/>
            </a:xfrm>
            <a:prstGeom prst="leftArrow">
              <a:avLst>
                <a:gd name="adj1" fmla="val 50000"/>
                <a:gd name="adj2" fmla="val 32257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Shape 225"/>
            <p:cNvSpPr/>
            <p:nvPr/>
          </p:nvSpPr>
          <p:spPr>
            <a:xfrm rot="-1759665">
              <a:off x="4699" y="1483"/>
              <a:ext cx="900" cy="370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0" i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/>
                </a:rPr>
                <a:t>Externe</a:t>
              </a:r>
              <a:br>
                <a:rPr b="0" i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/>
                </a:rPr>
              </a:br>
              <a:r>
                <a:rPr b="0" i="0">
                  <a:ln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Arial Black"/>
                </a:rPr>
                <a:t>Prikkel</a:t>
              </a:r>
            </a:p>
          </p:txBody>
        </p:sp>
      </p:grpSp>
      <p:sp>
        <p:nvSpPr>
          <p:cNvPr id="226" name="Shape 226"/>
          <p:cNvSpPr/>
          <p:nvPr/>
        </p:nvSpPr>
        <p:spPr>
          <a:xfrm>
            <a:off x="344487" y="1174750"/>
            <a:ext cx="2519361" cy="1049338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200" b="1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Interne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200" b="1" dirty="0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Voorstelling</a:t>
            </a:r>
          </a:p>
        </p:txBody>
      </p:sp>
      <p:sp>
        <p:nvSpPr>
          <p:cNvPr id="227" name="Shape 227"/>
          <p:cNvSpPr/>
          <p:nvPr/>
        </p:nvSpPr>
        <p:spPr>
          <a:xfrm>
            <a:off x="1214437" y="2320925"/>
            <a:ext cx="839787" cy="763587"/>
          </a:xfrm>
          <a:prstGeom prst="upDownArrow">
            <a:avLst>
              <a:gd name="adj1" fmla="val 50000"/>
              <a:gd name="adj2" fmla="val 20000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368300" y="3221038"/>
            <a:ext cx="2519362" cy="93027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6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Stemming</a:t>
            </a:r>
          </a:p>
        </p:txBody>
      </p:sp>
      <p:sp>
        <p:nvSpPr>
          <p:cNvPr id="229" name="Shape 229"/>
          <p:cNvSpPr/>
          <p:nvPr/>
        </p:nvSpPr>
        <p:spPr>
          <a:xfrm>
            <a:off x="1228725" y="4357687"/>
            <a:ext cx="839788" cy="896937"/>
          </a:xfrm>
          <a:prstGeom prst="upDownArrow">
            <a:avLst>
              <a:gd name="adj1" fmla="val 50000"/>
              <a:gd name="adj2" fmla="val 21361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377825" y="5421312"/>
            <a:ext cx="2519362" cy="854074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3600" b="1">
                <a:solidFill>
                  <a:srgbClr val="3333CC"/>
                </a:solidFill>
                <a:latin typeface="Calibri"/>
                <a:ea typeface="Calibri"/>
                <a:cs typeface="Calibri"/>
                <a:sym typeface="Calibri"/>
              </a:rPr>
              <a:t>Fysiologie</a:t>
            </a:r>
          </a:p>
        </p:txBody>
      </p:sp>
      <p:sp>
        <p:nvSpPr>
          <p:cNvPr id="231" name="Shape 231"/>
          <p:cNvSpPr txBox="1"/>
          <p:nvPr/>
        </p:nvSpPr>
        <p:spPr>
          <a:xfrm>
            <a:off x="3359150" y="931862"/>
            <a:ext cx="3014663" cy="4905375"/>
          </a:xfrm>
          <a:prstGeom prst="rect">
            <a:avLst/>
          </a:prstGeom>
          <a:solidFill>
            <a:srgbClr val="FFCC99"/>
          </a:solidFill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3556000" y="1003300"/>
            <a:ext cx="2543174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/>
              </a:rPr>
              <a:t>FILTERS</a:t>
            </a:r>
          </a:p>
        </p:txBody>
      </p:sp>
      <p:pic>
        <p:nvPicPr>
          <p:cNvPr id="233" name="Shape 233" descr="commodel2"/>
          <p:cNvPicPr preferRelativeResize="0"/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40254"/>
          <a:stretch/>
        </p:blipFill>
        <p:spPr>
          <a:xfrm>
            <a:off x="3382962" y="3081338"/>
            <a:ext cx="2951161" cy="2752725"/>
          </a:xfrm>
          <a:prstGeom prst="rect">
            <a:avLst/>
          </a:prstGeom>
          <a:solidFill>
            <a:srgbClr val="FFCC99"/>
          </a:solidFill>
          <a:ln>
            <a:noFill/>
          </a:ln>
        </p:spPr>
      </p:pic>
      <p:sp>
        <p:nvSpPr>
          <p:cNvPr id="234" name="Shape 234"/>
          <p:cNvSpPr/>
          <p:nvPr/>
        </p:nvSpPr>
        <p:spPr>
          <a:xfrm>
            <a:off x="3513137" y="1731963"/>
            <a:ext cx="2636837" cy="3047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000076"/>
                    </a:gs>
                    <a:gs pos="100000">
                      <a:srgbClr val="99CCFF"/>
                    </a:gs>
                  </a:gsLst>
                  <a:lin ang="0" scaled="0"/>
                </a:gradFill>
                <a:latin typeface="Arial Black"/>
              </a:rPr>
              <a:t>Weglaten</a:t>
            </a:r>
          </a:p>
        </p:txBody>
      </p:sp>
      <p:sp>
        <p:nvSpPr>
          <p:cNvPr id="235" name="Shape 235"/>
          <p:cNvSpPr/>
          <p:nvPr/>
        </p:nvSpPr>
        <p:spPr>
          <a:xfrm>
            <a:off x="3556000" y="2074863"/>
            <a:ext cx="2641599" cy="4190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rgbClr val="0000FF"/>
                </a:solidFill>
                <a:latin typeface="Times New Roman"/>
              </a:rPr>
              <a:t>Vervormen</a:t>
            </a:r>
          </a:p>
        </p:txBody>
      </p:sp>
      <p:sp>
        <p:nvSpPr>
          <p:cNvPr id="236" name="Shape 236"/>
          <p:cNvSpPr/>
          <p:nvPr/>
        </p:nvSpPr>
        <p:spPr>
          <a:xfrm>
            <a:off x="3706812" y="2474913"/>
            <a:ext cx="2441574" cy="342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 Black"/>
              </a:rPr>
              <a:t>Generaliseren</a:t>
            </a:r>
          </a:p>
        </p:txBody>
      </p:sp>
      <p:sp>
        <p:nvSpPr>
          <p:cNvPr id="237" name="Shape 237"/>
          <p:cNvSpPr/>
          <p:nvPr/>
        </p:nvSpPr>
        <p:spPr>
          <a:xfrm rot="2898783">
            <a:off x="2467768" y="2413793"/>
            <a:ext cx="1436687" cy="1063625"/>
          </a:xfrm>
          <a:prstGeom prst="leftArrow">
            <a:avLst>
              <a:gd name="adj1" fmla="val 50000"/>
              <a:gd name="adj2" fmla="val 33769"/>
            </a:avLst>
          </a:prstGeom>
          <a:solidFill>
            <a:srgbClr val="FFFF00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 rot="-8209209">
            <a:off x="2044700" y="5062538"/>
            <a:ext cx="3111499" cy="692149"/>
          </a:xfrm>
          <a:prstGeom prst="leftArrow">
            <a:avLst>
              <a:gd name="adj1" fmla="val 50000"/>
              <a:gd name="adj2" fmla="val 112385"/>
            </a:avLst>
          </a:prstGeom>
          <a:solidFill>
            <a:srgbClr val="FFFF00"/>
          </a:solidFill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" name="Shape 239"/>
          <p:cNvGrpSpPr/>
          <p:nvPr/>
        </p:nvGrpSpPr>
        <p:grpSpPr>
          <a:xfrm>
            <a:off x="6057987" y="2828680"/>
            <a:ext cx="1162923" cy="2037311"/>
            <a:chOff x="3816" y="1781"/>
            <a:chExt cx="732" cy="1283"/>
          </a:xfrm>
        </p:grpSpPr>
        <p:sp>
          <p:nvSpPr>
            <p:cNvPr id="240" name="Shape 240"/>
            <p:cNvSpPr/>
            <p:nvPr/>
          </p:nvSpPr>
          <p:spPr>
            <a:xfrm rot="542469">
              <a:off x="3836" y="1814"/>
              <a:ext cx="431" cy="287"/>
            </a:xfrm>
            <a:prstGeom prst="leftArrow">
              <a:avLst>
                <a:gd name="adj1" fmla="val 50000"/>
                <a:gd name="adj2" fmla="val 375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Shape 241"/>
            <p:cNvSpPr/>
            <p:nvPr/>
          </p:nvSpPr>
          <p:spPr>
            <a:xfrm rot="-1568690">
              <a:off x="3979" y="2165"/>
              <a:ext cx="504" cy="287"/>
            </a:xfrm>
            <a:prstGeom prst="leftArrow">
              <a:avLst>
                <a:gd name="adj1" fmla="val 50000"/>
                <a:gd name="adj2" fmla="val 4375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 rot="-2625491">
              <a:off x="3953" y="2617"/>
              <a:ext cx="576" cy="288"/>
            </a:xfrm>
            <a:prstGeom prst="leftArrow">
              <a:avLst>
                <a:gd name="adj1" fmla="val 50000"/>
                <a:gd name="adj2" fmla="val 50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Tekstvak 27"/>
          <p:cNvSpPr txBox="1"/>
          <p:nvPr/>
        </p:nvSpPr>
        <p:spPr>
          <a:xfrm>
            <a:off x="8316416" y="98072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1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29" name="Tekstvak 28"/>
          <p:cNvSpPr txBox="1"/>
          <p:nvPr/>
        </p:nvSpPr>
        <p:spPr>
          <a:xfrm>
            <a:off x="5940152" y="105273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2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0" y="692696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3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-36512" y="3429000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4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0" y="566124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5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6732240" y="5661248"/>
            <a:ext cx="576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>
                <a:solidFill>
                  <a:srgbClr val="FF0000"/>
                </a:solidFill>
              </a:rPr>
              <a:t>6</a:t>
            </a:r>
            <a:endParaRPr lang="nl-NL" b="1" dirty="0">
              <a:solidFill>
                <a:srgbClr val="FF0000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335688" y="3645024"/>
            <a:ext cx="2808312" cy="3211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00FF"/>
                </a:solidFill>
              </a:rPr>
              <a:t>Negatieve situatie:</a:t>
            </a:r>
          </a:p>
          <a:p>
            <a:r>
              <a:rPr lang="nl-NL" dirty="0">
                <a:solidFill>
                  <a:srgbClr val="0000FF"/>
                </a:solidFill>
              </a:rPr>
              <a:t>Ga op de kaarten 1 t/m 6 staan en word je bewust wat je op elk van deze kaarten met dit oordeel hebt gedaan.</a:t>
            </a:r>
          </a:p>
          <a:p>
            <a:endParaRPr lang="nl-NL" dirty="0">
              <a:solidFill>
                <a:srgbClr val="0000FF"/>
              </a:solidFill>
            </a:endParaRPr>
          </a:p>
          <a:p>
            <a:r>
              <a:rPr lang="nl-NL" dirty="0">
                <a:solidFill>
                  <a:srgbClr val="0000FF"/>
                </a:solidFill>
              </a:rPr>
              <a:t>Positieve situatie</a:t>
            </a:r>
          </a:p>
          <a:p>
            <a:r>
              <a:rPr lang="nl-NL" dirty="0">
                <a:solidFill>
                  <a:srgbClr val="0000FF"/>
                </a:solidFill>
              </a:rPr>
              <a:t>Ga ook weer op de kaarten 1 t/m 6 staan.</a:t>
            </a:r>
          </a:p>
          <a:p>
            <a:r>
              <a:rPr lang="nl-NL" dirty="0">
                <a:solidFill>
                  <a:srgbClr val="0000FF"/>
                </a:solidFill>
              </a:rPr>
              <a:t>Wat is het verschil?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19D66B2C-C174-4F37-A72F-5E54DB3EEC40}"/>
              </a:ext>
            </a:extLst>
          </p:cNvPr>
          <p:cNvSpPr txBox="1"/>
          <p:nvPr/>
        </p:nvSpPr>
        <p:spPr>
          <a:xfrm>
            <a:off x="8815091" y="6432258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5322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Het NLP </a:t>
            </a:r>
            <a:r>
              <a:rPr lang="en-US" dirty="0" err="1">
                <a:solidFill>
                  <a:srgbClr val="0000FF"/>
                </a:solidFill>
              </a:rPr>
              <a:t>communicatie</a:t>
            </a:r>
            <a:r>
              <a:rPr lang="en-US" dirty="0">
                <a:solidFill>
                  <a:srgbClr val="0000FF"/>
                </a:solidFill>
              </a:rPr>
              <a:t> model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3898776" cy="17281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rgbClr val="0000FF"/>
                </a:solidFill>
              </a:rPr>
              <a:t>Oefeningen</a:t>
            </a:r>
            <a:r>
              <a:rPr lang="en-US" dirty="0">
                <a:solidFill>
                  <a:srgbClr val="0000FF"/>
                </a:solidFill>
              </a:rPr>
              <a:t> met interne </a:t>
            </a:r>
            <a:r>
              <a:rPr lang="en-US" dirty="0" err="1">
                <a:solidFill>
                  <a:srgbClr val="0000FF"/>
                </a:solidFill>
              </a:rPr>
              <a:t>voorstelling</a:t>
            </a: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err="1">
                <a:solidFill>
                  <a:srgbClr val="0000FF"/>
                </a:solidFill>
              </a:rPr>
              <a:t>Waar</a:t>
            </a:r>
            <a:r>
              <a:rPr lang="en-US" dirty="0">
                <a:solidFill>
                  <a:srgbClr val="0000FF"/>
                </a:solidFill>
              </a:rPr>
              <a:t> focus je op?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3074" name="Picture 2" descr="Hoe herken je wat uit een vorig leven komt">
            <a:extLst>
              <a:ext uri="{FF2B5EF4-FFF2-40B4-BE49-F238E27FC236}">
                <a16:creationId xmlns:a16="http://schemas.microsoft.com/office/drawing/2014/main" id="{2976F7BC-2D11-440E-B43E-DC62BC1B0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49" y="3712728"/>
            <a:ext cx="4164123" cy="3123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2653" t="22266" r="14144" b="31705"/>
          <a:stretch/>
        </p:blipFill>
        <p:spPr bwMode="auto">
          <a:xfrm>
            <a:off x="6012160" y="1027860"/>
            <a:ext cx="2376264" cy="2650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5C1CF70-D300-4990-9987-4E238DDA7EC6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75" y="2400300"/>
            <a:ext cx="59531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00FF"/>
                </a:solidFill>
              </a:rPr>
              <a:t>De </a:t>
            </a:r>
            <a:r>
              <a:rPr lang="en-US" sz="4900" b="1" dirty="0" err="1">
                <a:solidFill>
                  <a:srgbClr val="0000FF"/>
                </a:solidFill>
              </a:rPr>
              <a:t>Kaart</a:t>
            </a:r>
            <a:r>
              <a:rPr lang="en-US" sz="4900" b="1" dirty="0">
                <a:solidFill>
                  <a:srgbClr val="0000FF"/>
                </a:solidFill>
              </a:rPr>
              <a:t> is </a:t>
            </a:r>
            <a:r>
              <a:rPr lang="en-US" sz="4900" b="1" dirty="0" err="1">
                <a:solidFill>
                  <a:srgbClr val="0000FF"/>
                </a:solidFill>
              </a:rPr>
              <a:t>niet</a:t>
            </a:r>
            <a:r>
              <a:rPr lang="en-US" sz="4900" b="1" dirty="0">
                <a:solidFill>
                  <a:srgbClr val="0000FF"/>
                </a:solidFill>
              </a:rPr>
              <a:t> het </a:t>
            </a:r>
            <a:r>
              <a:rPr lang="en-US" sz="4900" b="1" dirty="0" err="1">
                <a:solidFill>
                  <a:srgbClr val="0000FF"/>
                </a:solidFill>
              </a:rPr>
              <a:t>gebied</a:t>
            </a:r>
            <a:br>
              <a:rPr lang="en-US" sz="4900" b="1" dirty="0">
                <a:solidFill>
                  <a:srgbClr val="0000FF"/>
                </a:solidFill>
              </a:rPr>
            </a:br>
            <a:r>
              <a:rPr lang="en-US" sz="4000" dirty="0">
                <a:solidFill>
                  <a:srgbClr val="0000FF"/>
                </a:solidFill>
              </a:rPr>
              <a:t>Alfred </a:t>
            </a:r>
            <a:r>
              <a:rPr lang="en-US" sz="4000" dirty="0" err="1">
                <a:solidFill>
                  <a:srgbClr val="0000FF"/>
                </a:solidFill>
              </a:rPr>
              <a:t>Korzibsky</a:t>
            </a:r>
            <a:endParaRPr lang="nl-NL" sz="4000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496" y="1412776"/>
            <a:ext cx="9108504" cy="4525963"/>
          </a:xfrm>
        </p:spPr>
        <p:txBody>
          <a:bodyPr/>
          <a:lstStyle/>
          <a:p>
            <a:pPr>
              <a:buNone/>
            </a:pPr>
            <a:r>
              <a:rPr lang="en-US" dirty="0" err="1">
                <a:solidFill>
                  <a:srgbClr val="0000FF"/>
                </a:solidFill>
              </a:rPr>
              <a:t>kaart</a:t>
            </a:r>
            <a:r>
              <a:rPr lang="en-US" dirty="0">
                <a:solidFill>
                  <a:srgbClr val="0000FF"/>
                </a:solidFill>
              </a:rPr>
              <a:t>	</a:t>
            </a:r>
            <a:r>
              <a:rPr lang="en-US" dirty="0"/>
              <a:t>						              </a:t>
            </a:r>
            <a:r>
              <a:rPr lang="en-US" dirty="0" err="1">
                <a:solidFill>
                  <a:srgbClr val="0000FF"/>
                </a:solidFill>
              </a:rPr>
              <a:t>gebied</a:t>
            </a: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81475"/>
            <a:ext cx="268605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4" cstate="print"/>
          <a:srcRect l="76577"/>
          <a:stretch>
            <a:fillRect/>
          </a:stretch>
        </p:blipFill>
        <p:spPr bwMode="auto">
          <a:xfrm>
            <a:off x="6876256" y="1916832"/>
            <a:ext cx="2232248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l="49550" r="23423"/>
          <a:stretch>
            <a:fillRect/>
          </a:stretch>
        </p:blipFill>
        <p:spPr bwMode="auto">
          <a:xfrm>
            <a:off x="4499992" y="1916832"/>
            <a:ext cx="2376264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r="50450"/>
          <a:stretch>
            <a:fillRect/>
          </a:stretch>
        </p:blipFill>
        <p:spPr bwMode="auto">
          <a:xfrm>
            <a:off x="35496" y="1916832"/>
            <a:ext cx="4464496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89BF216A-48C1-4FF1-82F9-7F862F797AF6}"/>
              </a:ext>
            </a:extLst>
          </p:cNvPr>
          <p:cNvSpPr txBox="1"/>
          <p:nvPr/>
        </p:nvSpPr>
        <p:spPr>
          <a:xfrm>
            <a:off x="8820979" y="6458308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Wie</a:t>
            </a:r>
            <a:r>
              <a:rPr lang="en-US" b="1" dirty="0">
                <a:solidFill>
                  <a:srgbClr val="0000FF"/>
                </a:solidFill>
              </a:rPr>
              <a:t> is </a:t>
            </a:r>
            <a:r>
              <a:rPr lang="en-US" b="1" dirty="0" err="1">
                <a:solidFill>
                  <a:srgbClr val="0000FF"/>
                </a:solidFill>
              </a:rPr>
              <a:t>wie</a:t>
            </a:r>
            <a:r>
              <a:rPr lang="en-US" b="1" dirty="0">
                <a:solidFill>
                  <a:srgbClr val="0000FF"/>
                </a:solidFill>
              </a:rPr>
              <a:t> in NLP?</a:t>
            </a:r>
            <a:endParaRPr lang="nl-NL" b="1" dirty="0">
              <a:solidFill>
                <a:srgbClr val="0000FF"/>
              </a:solidFill>
            </a:endParaRPr>
          </a:p>
        </p:txBody>
      </p:sp>
      <p:pic>
        <p:nvPicPr>
          <p:cNvPr id="28674" name="Afbeelding 3" descr="grinder"/>
          <p:cNvPicPr>
            <a:picLocks noChangeAspect="1" noChangeArrowheads="1"/>
          </p:cNvPicPr>
          <p:nvPr/>
        </p:nvPicPr>
        <p:blipFill>
          <a:blip r:embed="rId2" cstate="print">
            <a:lum bright="36000" contrast="54000"/>
            <a:grayscl/>
          </a:blip>
          <a:srcRect t="9764"/>
          <a:stretch>
            <a:fillRect/>
          </a:stretch>
        </p:blipFill>
        <p:spPr bwMode="auto">
          <a:xfrm>
            <a:off x="6804248" y="620688"/>
            <a:ext cx="2212975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Afbeelding 2" descr="bandler01"/>
          <p:cNvPicPr>
            <a:picLocks noChangeAspect="1" noChangeArrowheads="1"/>
          </p:cNvPicPr>
          <p:nvPr/>
        </p:nvPicPr>
        <p:blipFill>
          <a:blip r:embed="rId3" cstate="print">
            <a:lum contrast="36000"/>
            <a:grayscl/>
          </a:blip>
          <a:srcRect/>
          <a:stretch>
            <a:fillRect/>
          </a:stretch>
        </p:blipFill>
        <p:spPr bwMode="auto">
          <a:xfrm>
            <a:off x="0" y="1268760"/>
            <a:ext cx="1973263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251520" y="548680"/>
            <a:ext cx="1584176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Dr Richard </a:t>
            </a:r>
            <a:r>
              <a:rPr lang="en-US" sz="3200" dirty="0" err="1"/>
              <a:t>Bandler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7308304" y="3284984"/>
            <a:ext cx="1619672" cy="67667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/>
              <a:t>Prof. Dr John Grinder</a:t>
            </a: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Afbeelding 9"/>
          <p:cNvPicPr/>
          <p:nvPr/>
        </p:nvPicPr>
        <p:blipFill>
          <a:blip r:embed="rId4" cstate="print">
            <a:lum contrast="18000"/>
          </a:blip>
          <a:srcRect l="12904"/>
          <a:stretch>
            <a:fillRect/>
          </a:stretch>
        </p:blipFill>
        <p:spPr bwMode="auto">
          <a:xfrm>
            <a:off x="1619672" y="5085184"/>
            <a:ext cx="1073670" cy="1318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Afbeelding 10"/>
          <p:cNvPicPr/>
          <p:nvPr/>
        </p:nvPicPr>
        <p:blipFill>
          <a:blip r:embed="rId5" cstate="print">
            <a:lum contrast="30000"/>
          </a:blip>
          <a:srcRect l="18959" r="18494" b="43044"/>
          <a:stretch>
            <a:fillRect/>
          </a:stretch>
        </p:blipFill>
        <p:spPr bwMode="auto">
          <a:xfrm>
            <a:off x="251520" y="5085184"/>
            <a:ext cx="1161457" cy="131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/>
          <p:cNvPicPr/>
          <p:nvPr/>
        </p:nvPicPr>
        <p:blipFill>
          <a:blip r:embed="rId6" cstate="print">
            <a:lum bright="-6000" contrast="30000"/>
          </a:blip>
          <a:srcRect l="21724" t="4233" r="17583" b="12054"/>
          <a:stretch>
            <a:fillRect/>
          </a:stretch>
        </p:blipFill>
        <p:spPr bwMode="auto">
          <a:xfrm>
            <a:off x="2339752" y="1700808"/>
            <a:ext cx="1072180" cy="1341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Anneke Meyer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07904" y="2420888"/>
            <a:ext cx="957723" cy="1318161"/>
          </a:xfrm>
          <a:prstGeom prst="rect">
            <a:avLst/>
          </a:prstGeom>
        </p:spPr>
      </p:pic>
      <p:pic>
        <p:nvPicPr>
          <p:cNvPr id="14" name="Afbeelding 13" descr="2008-06-19003_Bouke-de-Boer"/>
          <p:cNvPicPr/>
          <p:nvPr/>
        </p:nvPicPr>
        <p:blipFill>
          <a:blip r:embed="rId8" cstate="print">
            <a:lum contrast="30000"/>
          </a:blip>
          <a:srcRect t="5339"/>
          <a:stretch>
            <a:fillRect/>
          </a:stretch>
        </p:blipFill>
        <p:spPr bwMode="auto">
          <a:xfrm>
            <a:off x="5076056" y="1556792"/>
            <a:ext cx="973776" cy="129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Afbeelding 14"/>
          <p:cNvPicPr/>
          <p:nvPr/>
        </p:nvPicPr>
        <p:blipFill>
          <a:blip r:embed="rId9" cstate="print"/>
          <a:srcRect l="44043" t="37666" r="42917" b="40476"/>
          <a:stretch>
            <a:fillRect/>
          </a:stretch>
        </p:blipFill>
        <p:spPr bwMode="auto">
          <a:xfrm>
            <a:off x="5076056" y="3068960"/>
            <a:ext cx="1028504" cy="1306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Afbeelding 15"/>
          <p:cNvPicPr/>
          <p:nvPr/>
        </p:nvPicPr>
        <p:blipFill>
          <a:blip r:embed="rId10" cstate="print">
            <a:lum contrast="24000"/>
          </a:blip>
          <a:srcRect l="16226" r="28847"/>
          <a:stretch>
            <a:fillRect/>
          </a:stretch>
        </p:blipFill>
        <p:spPr bwMode="auto">
          <a:xfrm>
            <a:off x="3707904" y="1052736"/>
            <a:ext cx="1002228" cy="123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Afbeelding 16" descr="anthony robins.jpg"/>
          <p:cNvPicPr/>
          <p:nvPr/>
        </p:nvPicPr>
        <p:blipFill>
          <a:blip r:embed="rId11" cstate="print"/>
          <a:srcRect l="2926" t="31304" r="23839" b="4041"/>
          <a:stretch>
            <a:fillRect/>
          </a:stretch>
        </p:blipFill>
        <p:spPr>
          <a:xfrm>
            <a:off x="5220072" y="5013176"/>
            <a:ext cx="1014103" cy="1330036"/>
          </a:xfrm>
          <a:prstGeom prst="rect">
            <a:avLst/>
          </a:prstGeom>
        </p:spPr>
      </p:pic>
      <p:pic>
        <p:nvPicPr>
          <p:cNvPr id="18" name="Afbeelding 17" descr="Coby Brouwer.jpg"/>
          <p:cNvPicPr/>
          <p:nvPr/>
        </p:nvPicPr>
        <p:blipFill>
          <a:blip r:embed="rId12" cstate="print"/>
          <a:srcRect t="5195"/>
          <a:stretch>
            <a:fillRect/>
          </a:stretch>
        </p:blipFill>
        <p:spPr>
          <a:xfrm>
            <a:off x="2339752" y="3429000"/>
            <a:ext cx="1152128" cy="1224136"/>
          </a:xfrm>
          <a:prstGeom prst="rect">
            <a:avLst/>
          </a:prstGeom>
        </p:spPr>
      </p:pic>
      <p:pic>
        <p:nvPicPr>
          <p:cNvPr id="19" name="Afbeelding 18" descr="walter lubeck2.png"/>
          <p:cNvPicPr/>
          <p:nvPr/>
        </p:nvPicPr>
        <p:blipFill>
          <a:blip r:embed="rId13" cstate="print"/>
          <a:srcRect l="12822" r="11146"/>
          <a:stretch>
            <a:fillRect/>
          </a:stretch>
        </p:blipFill>
        <p:spPr>
          <a:xfrm>
            <a:off x="4067944" y="5157192"/>
            <a:ext cx="936104" cy="1224136"/>
          </a:xfrm>
          <a:prstGeom prst="rect">
            <a:avLst/>
          </a:prstGeom>
        </p:spPr>
      </p:pic>
      <p:pic>
        <p:nvPicPr>
          <p:cNvPr id="20" name="Afbeelding 19" descr="Joseph O'connor.jp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915816" y="5085184"/>
            <a:ext cx="967740" cy="135128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FBAD52D-69F4-4C48-B677-10803FB8F6C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48884" y="3240007"/>
            <a:ext cx="646232" cy="377985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1246FE6B-4635-4566-9EB3-278B58B108DE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solidFill>
                  <a:srgbClr val="0000FF"/>
                </a:solidFill>
              </a:rPr>
              <a:t>Van oordeel naar respect: </a:t>
            </a:r>
            <a:endParaRPr lang="nl-NL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78140"/>
            <a:ext cx="8229600" cy="204482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nl-NL" b="1" i="1" dirty="0">
                <a:solidFill>
                  <a:srgbClr val="0000FF"/>
                </a:solidFill>
              </a:rPr>
              <a:t>Oefening: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In welke volgorde zou je de volgende begrippen willen zetten als het gaat om iets wat een ander doet waar je in eerste instantie een negatief oordeel over hebt?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Ga in een lijn staan met de kaarten in deze volgorde.</a:t>
            </a:r>
          </a:p>
        </p:txBody>
      </p:sp>
      <p:sp>
        <p:nvSpPr>
          <p:cNvPr id="4" name="Rechthoek 3"/>
          <p:cNvSpPr/>
          <p:nvPr/>
        </p:nvSpPr>
        <p:spPr>
          <a:xfrm>
            <a:off x="899592" y="4293096"/>
            <a:ext cx="13681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Loslaten 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850185" y="5507940"/>
            <a:ext cx="19297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Waarnemen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1798751" y="3779748"/>
            <a:ext cx="2125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 Respecteren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965075" y="4365104"/>
            <a:ext cx="1759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Erkennen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4902556" y="3573016"/>
            <a:ext cx="20274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Accepteren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9" name="Rechthoek 8"/>
          <p:cNvSpPr/>
          <p:nvPr/>
        </p:nvSpPr>
        <p:spPr>
          <a:xfrm>
            <a:off x="4217103" y="5085184"/>
            <a:ext cx="2443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Aandacht geven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5646977" y="4509120"/>
            <a:ext cx="3029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Negatief beoordelen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15516" y="5013176"/>
            <a:ext cx="2052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Omarmen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2" name="Rechthoek 11"/>
          <p:cNvSpPr/>
          <p:nvPr/>
        </p:nvSpPr>
        <p:spPr>
          <a:xfrm>
            <a:off x="6085453" y="5877272"/>
            <a:ext cx="19105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Begrijpen</a:t>
            </a:r>
            <a:endParaRPr lang="nl-NL" sz="2400" dirty="0">
              <a:solidFill>
                <a:srgbClr val="FF0000"/>
              </a:solidFill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D86974D4-8B18-4FC3-9E9C-61D849A8CAE4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3333CC"/>
                </a:solidFill>
              </a:rPr>
              <a:t>Vooronderstellingen van NLP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9512" y="1093967"/>
            <a:ext cx="8568952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Respect voor andermans model van de wereld en dat van mijzelf!.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269875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betekenis van je communicatie is de respons die je krijgt.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Lichaam en geest beïnvloeden elkaar.</a:t>
            </a: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 </a:t>
            </a:r>
          </a:p>
          <a:p>
            <a:pPr marL="22860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woorden die wij gebruiken zijn NIET de gebeurtenis of de zaak die zij weergeven (De kaart is niet het gebied).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belangrijkste informatie over iemand is zijn gedrag.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Het huidige gedrag is de beste keus die er is (gedrag is aanpasbaar).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Ga er van uit dat alle gedrag een positieve bedoeling heeft.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Iemands gedrag staat niet voor de persoon die hij is (accepteer de persoon, verander het gedrag).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mens heeft alle bekwaamheden die nodig zijn om te slagen (er zijn geen mensen zonder hulpbronnen, alleen mensen die hun hulpbronnen niet gebruiken).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Ik ben de baas over mijn geest en daarom over mijn resultaten.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De persoon met het meest flexibele gedrag zal het systeem beheersen.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Mislukking bestaat niet, alleen feedback. </a:t>
            </a:r>
            <a:r>
              <a:rPr lang="nl-NL" sz="1400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(om er van te leren)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Weerstand bij iemand waarmee je communiceert is een teken van gebrek aan "rapport" .</a:t>
            </a:r>
            <a:endParaRPr lang="nl-NL" sz="11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Alle procedures dienen de keuze te verruimen</a:t>
            </a:r>
            <a:r>
              <a:rPr lang="nl-NL" sz="2000" b="1" dirty="0">
                <a:solidFill>
                  <a:srgbClr val="0000FF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.</a:t>
            </a:r>
            <a:endParaRPr lang="nl-NL" sz="11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Gedrag en verandering dienen geëvalueerd te worden in termen van context en ecologie.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Alles is erop gericht om opnieuw één en volledig te worden met jezelf.</a:t>
            </a:r>
            <a:endParaRPr lang="nl-NL" sz="1000" dirty="0">
              <a:solidFill>
                <a:schemeClr val="accent1">
                  <a:lumMod val="40000"/>
                  <a:lumOff val="6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tabLst>
                <a:tab pos="269875" algn="l"/>
              </a:tabLst>
            </a:pPr>
            <a:r>
              <a:rPr lang="nl-NL" sz="1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Het is zoals het is, accepteer dat de situatie is zoals hij is.</a:t>
            </a:r>
            <a:endParaRPr kumimoji="0" lang="nl-NL" sz="2400" b="0" i="0" u="none" strike="noStrike" cap="none" normalizeH="0" baseline="0" dirty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23528" y="836712"/>
            <a:ext cx="568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Als je van een vooronderstelling uit gaat werkt hij voor je.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4932B9D-9121-4C13-BD79-0EFE6B576FFF}"/>
              </a:ext>
            </a:extLst>
          </p:cNvPr>
          <p:cNvSpPr txBox="1"/>
          <p:nvPr/>
        </p:nvSpPr>
        <p:spPr>
          <a:xfrm>
            <a:off x="107504" y="5517232"/>
            <a:ext cx="885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69875" algn="l"/>
              </a:tabLst>
            </a:pPr>
            <a:r>
              <a:rPr lang="nl-NL" b="1" dirty="0">
                <a:solidFill>
                  <a:srgbClr val="0000FF"/>
                </a:solidFill>
                <a:latin typeface="Lucida Handwriting" pitchFamily="66" charset="0"/>
                <a:ea typeface="MS Mincho" pitchFamily="49" charset="-128"/>
                <a:cs typeface="Times New Roman" pitchFamily="18" charset="0"/>
              </a:rPr>
              <a:t>14. Alle procedures dienen de keuze te verruimen.</a:t>
            </a:r>
            <a:endParaRPr lang="nl-NL" sz="105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2ADBD3C-3FAB-4E35-AC21-4504ECDCB29A}"/>
              </a:ext>
            </a:extLst>
          </p:cNvPr>
          <p:cNvSpPr txBox="1"/>
          <p:nvPr/>
        </p:nvSpPr>
        <p:spPr>
          <a:xfrm>
            <a:off x="8753082" y="6453336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7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361"/>
            <a:ext cx="9396536" cy="68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99592" y="116632"/>
            <a:ext cx="7772400" cy="1470025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Wil jij ‘je ongekende vermogens nog beter leren kennen?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506077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nl-NL" dirty="0">
                <a:solidFill>
                  <a:schemeClr val="bg1"/>
                </a:solidFill>
              </a:rPr>
              <a:t>Met de cursus ‘je ongekende vermogens nog beter leren kennen’ kun je een grote sprong zetten in je persoonlijke ontwikkeling.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99592" y="296708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Waag de sprong!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DBB99A5-6C88-4238-B7B6-9C4780262190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m</a:t>
            </a:r>
            <a:endParaRPr lang="nl-NL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BF2C41-A7FA-456C-A9F2-B9F52DF95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196" y="1124744"/>
            <a:ext cx="8229600" cy="2525208"/>
          </a:xfrm>
        </p:spPr>
        <p:txBody>
          <a:bodyPr>
            <a:normAutofit/>
          </a:bodyPr>
          <a:lstStyle/>
          <a:p>
            <a:r>
              <a:rPr lang="nl-NL" altLang="nl-NL" sz="2400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Kies één vooronderstelling van NLP </a:t>
            </a:r>
          </a:p>
          <a:p>
            <a:r>
              <a:rPr lang="nl-NL" altLang="nl-NL" sz="2400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Geef aan hoe deze in jouw leven kan gaan werken als je deze helemaal integreert. </a:t>
            </a:r>
          </a:p>
          <a:p>
            <a:r>
              <a:rPr lang="nl-NL" altLang="nl-NL" sz="2400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Schrijf deze groot op een vel papier en hang hem ergens op in huis. </a:t>
            </a:r>
          </a:p>
          <a:p>
            <a:r>
              <a:rPr lang="nl-NL" altLang="nl-NL" sz="2400" dirty="0">
                <a:solidFill>
                  <a:srgbClr val="0000FF"/>
                </a:solidFill>
                <a:latin typeface="Arial" panose="020B0604020202020204" pitchFamily="34" charset="0"/>
                <a:ea typeface="MS Mincho" panose="02020609040205080304" pitchFamily="49" charset="-128"/>
              </a:rPr>
              <a:t>Lees hem telkens als je hem ziet hardop voor.</a:t>
            </a:r>
            <a:endParaRPr lang="nl-NL" altLang="nl-NL" sz="6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endParaRPr lang="nl-NL" sz="2400" dirty="0">
              <a:solidFill>
                <a:srgbClr val="0000FF"/>
              </a:solidFill>
            </a:endParaRPr>
          </a:p>
        </p:txBody>
      </p:sp>
      <p:pic>
        <p:nvPicPr>
          <p:cNvPr id="2050" name="Afbeelding 2">
            <a:extLst>
              <a:ext uri="{FF2B5EF4-FFF2-40B4-BE49-F238E27FC236}">
                <a16:creationId xmlns:a16="http://schemas.microsoft.com/office/drawing/2014/main" id="{32CDF8F5-B5F0-45DA-B2D4-C45188E4B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99" y="4025950"/>
            <a:ext cx="3038475" cy="229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76">
            <a:extLst>
              <a:ext uri="{FF2B5EF4-FFF2-40B4-BE49-F238E27FC236}">
                <a16:creationId xmlns:a16="http://schemas.microsoft.com/office/drawing/2014/main" id="{1A4EE267-6C1F-44D4-8495-0C76FC832C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840" y="4025968"/>
            <a:ext cx="4971122" cy="257594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ea typeface="Times New Roman" panose="02020603050405020304" pitchFamily="18" charset="0"/>
              </a:rPr>
              <a:t>Uitgekozen vooronderstelling:</a:t>
            </a:r>
            <a:endParaRPr kumimoji="0" lang="nl-NL" altLang="nl-NL" sz="4000" b="0" i="0" u="none" strike="noStrike" cap="none" normalizeH="0" baseline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93A75D-3993-4AE9-8D14-DC6AA9683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6541" y="76536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06C86-87C7-4AA5-8599-708D98C4D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71" y="470746"/>
            <a:ext cx="8939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2800" b="1" i="1" dirty="0" bmk="_Toc126462381">
                <a:solidFill>
                  <a:srgbClr val="0000FF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Wat is d</a:t>
            </a:r>
            <a:r>
              <a:rPr kumimoji="0" lang="nl-NL" altLang="nl-NL" sz="28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 meest werkzame vooronderstelling voor jou?</a:t>
            </a:r>
            <a:endParaRPr kumimoji="0" lang="nl-NL" altLang="nl-NL" sz="3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A56B150F-D52C-4FE7-92DA-74460A76E33A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68560" y="304961"/>
            <a:ext cx="4042792" cy="77809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00FF"/>
                </a:solidFill>
              </a:rPr>
              <a:t>Dalai Lama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952836" y="4208706"/>
            <a:ext cx="6480720" cy="23664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solidFill>
                  <a:srgbClr val="0000FF"/>
                </a:solidFill>
              </a:rPr>
              <a:t>Follow the three R’s: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Respect for Self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solidFill>
                  <a:srgbClr val="0000FF"/>
                </a:solidFill>
              </a:rPr>
              <a:t>Respect for others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>
                <a:solidFill>
                  <a:srgbClr val="0000FF"/>
                </a:solidFill>
              </a:rPr>
              <a:t>Resposibility</a:t>
            </a:r>
            <a:r>
              <a:rPr lang="en-US" b="1" dirty="0">
                <a:solidFill>
                  <a:srgbClr val="0000FF"/>
                </a:solidFill>
              </a:rPr>
              <a:t> for all your actions</a:t>
            </a:r>
          </a:p>
        </p:txBody>
      </p:sp>
      <p:sp>
        <p:nvSpPr>
          <p:cNvPr id="1026" name="AutoShape 2" descr="Afbeeldingsresultaat voor dalai l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Afbeeldingsresultaat voor dalai l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Afbeeldingsresultaat voor dalai l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Afbeeldingsresultaat voor dalai la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Afbeelding 7" descr="dalai lama.jpg"/>
          <p:cNvPicPr>
            <a:picLocks noChangeAspect="1"/>
          </p:cNvPicPr>
          <p:nvPr/>
        </p:nvPicPr>
        <p:blipFill rotWithShape="1">
          <a:blip r:embed="rId2" cstate="print"/>
          <a:srcRect l="4478" r="4239"/>
          <a:stretch/>
        </p:blipFill>
        <p:spPr>
          <a:xfrm>
            <a:off x="3999702" y="197938"/>
            <a:ext cx="5148064" cy="370550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E2170C75-4E6F-4775-BA1F-ADD2BF8B30C2}"/>
              </a:ext>
            </a:extLst>
          </p:cNvPr>
          <p:cNvSpPr txBox="1"/>
          <p:nvPr/>
        </p:nvSpPr>
        <p:spPr>
          <a:xfrm>
            <a:off x="8820472" y="6506173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CEB273-7FD3-42CA-993D-A60673723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266"/>
            <a:ext cx="8229600" cy="937424"/>
          </a:xfrm>
        </p:spPr>
        <p:txBody>
          <a:bodyPr/>
          <a:lstStyle/>
          <a:p>
            <a:r>
              <a:rPr lang="nl-NL" dirty="0">
                <a:solidFill>
                  <a:srgbClr val="0000FF"/>
                </a:solidFill>
              </a:rPr>
              <a:t>Lees voor wat er staat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D35D7AB-5D25-451E-84C9-3E808F97974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200" y="948690"/>
            <a:ext cx="619760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D5A8FE1-F30F-4C9B-88FE-3E9E05A00FDA}"/>
              </a:ext>
            </a:extLst>
          </p:cNvPr>
          <p:cNvSpPr txBox="1"/>
          <p:nvPr/>
        </p:nvSpPr>
        <p:spPr>
          <a:xfrm>
            <a:off x="8496965" y="6453336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92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01816" y="274638"/>
            <a:ext cx="2890664" cy="4162474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Waar is Napoleon, zijn vrouw en zijn zoon?</a:t>
            </a:r>
          </a:p>
        </p:txBody>
      </p:sp>
      <p:pic>
        <p:nvPicPr>
          <p:cNvPr id="4" name="Afbeelding 3" descr="korporaalviooltje"/>
          <p:cNvPicPr/>
          <p:nvPr/>
        </p:nvPicPr>
        <p:blipFill>
          <a:blip r:embed="rId2" cstate="screen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537678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 descr="NapolionviooltjesI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03440" y="0"/>
            <a:ext cx="5040560" cy="685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FF90860-1835-4E90-BD43-7B9704689B77}"/>
              </a:ext>
            </a:extLst>
          </p:cNvPr>
          <p:cNvSpPr txBox="1"/>
          <p:nvPr/>
        </p:nvSpPr>
        <p:spPr>
          <a:xfrm>
            <a:off x="8496965" y="6453336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 descr="lijnen evenlang4.jpg"/>
          <p:cNvPicPr>
            <a:picLocks noChangeAspect="1"/>
          </p:cNvPicPr>
          <p:nvPr/>
        </p:nvPicPr>
        <p:blipFill>
          <a:blip r:embed="rId2" cstate="print"/>
          <a:srcRect t="49556" b="20214"/>
          <a:stretch>
            <a:fillRect/>
          </a:stretch>
        </p:blipFill>
        <p:spPr>
          <a:xfrm>
            <a:off x="2794000" y="2852936"/>
            <a:ext cx="6350000" cy="1484784"/>
          </a:xfrm>
          <a:prstGeom prst="rect">
            <a:avLst/>
          </a:prstGeom>
        </p:spPr>
      </p:pic>
      <p:pic>
        <p:nvPicPr>
          <p:cNvPr id="2" name="Afbeelding 1" descr="lijnen evenlang4.jpg"/>
          <p:cNvPicPr>
            <a:picLocks noChangeAspect="1"/>
          </p:cNvPicPr>
          <p:nvPr/>
        </p:nvPicPr>
        <p:blipFill>
          <a:blip r:embed="rId2" cstate="print"/>
          <a:srcRect t="18210" b="52468"/>
          <a:stretch>
            <a:fillRect/>
          </a:stretch>
        </p:blipFill>
        <p:spPr>
          <a:xfrm>
            <a:off x="2758504" y="1268760"/>
            <a:ext cx="6350000" cy="144016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7504" y="1335251"/>
            <a:ext cx="32403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Bekijk de tekening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763688" y="188876"/>
            <a:ext cx="70567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2400" b="1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Hoeveel invloed heeft een vooronderstelling?</a:t>
            </a:r>
            <a:endParaRPr kumimoji="0" lang="nl-NL" sz="3200" b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4187987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3"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Weet je het zeker?</a:t>
            </a:r>
          </a:p>
        </p:txBody>
      </p:sp>
      <p:cxnSp>
        <p:nvCxnSpPr>
          <p:cNvPr id="8" name="Rechte verbindingslijn 7"/>
          <p:cNvCxnSpPr/>
          <p:nvPr/>
        </p:nvCxnSpPr>
        <p:spPr>
          <a:xfrm>
            <a:off x="3635896" y="980728"/>
            <a:ext cx="0" cy="3600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8100392" y="908720"/>
            <a:ext cx="0" cy="360040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79512" y="2271936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2. Welke lijn is de langste lijn?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sz="1000" dirty="0">
                <a:solidFill>
                  <a:srgbClr val="3333CC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Wat is je eerste gedachte?</a:t>
            </a:r>
            <a:endParaRPr kumimoji="0" lang="nl-NL" sz="10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23528" y="5013176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4.	</a:t>
            </a:r>
            <a:r>
              <a:rPr kumimoji="0" lang="nl-NL" b="0" i="0" u="none" strike="noStrike" cap="none" normalizeH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  </a:t>
            </a:r>
            <a:r>
              <a:rPr kumimoji="0" lang="nl-NL" b="0" i="0" u="none" strike="noStrike" cap="none" normalizeH="0" baseline="0" dirty="0">
                <a:ln>
                  <a:noFill/>
                </a:ln>
                <a:solidFill>
                  <a:srgbClr val="3333CC"/>
                </a:solidFill>
                <a:effectLst/>
                <a:latin typeface="Arial" pitchFamily="34" charset="0"/>
                <a:ea typeface="MS Mincho" pitchFamily="49" charset="-128"/>
                <a:cs typeface="Arial" pitchFamily="34" charset="0"/>
              </a:rPr>
              <a:t>Meet eens na!</a:t>
            </a:r>
            <a:endParaRPr kumimoji="0" lang="nl-NL" sz="3200" b="0" i="0" u="none" strike="noStrike" cap="none" normalizeH="0" baseline="0" dirty="0">
              <a:ln>
                <a:noFill/>
              </a:ln>
              <a:solidFill>
                <a:srgbClr val="33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45A6A74-D0DC-4454-BD29-C9A65261519B}"/>
              </a:ext>
            </a:extLst>
          </p:cNvPr>
          <p:cNvSpPr txBox="1"/>
          <p:nvPr/>
        </p:nvSpPr>
        <p:spPr>
          <a:xfrm>
            <a:off x="8820472" y="6361347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6" grpId="0"/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Gat in je hand?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0" y="1927373"/>
            <a:ext cx="4464496" cy="3733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Kijk met twee ogen naar iets dat ongeveer 4,5 meter van je vandaan is.  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Houd je hand voor het oog dat niet door de koker (rol je handboek op) kijkt.</a:t>
            </a:r>
          </a:p>
          <a:p>
            <a:pPr>
              <a:buNone/>
            </a:pPr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 descr="gatindehand"/>
          <p:cNvPicPr/>
          <p:nvPr/>
        </p:nvPicPr>
        <p:blipFill>
          <a:blip r:embed="rId2" cstate="screen"/>
          <a:srcRect l="37485" t="2708" r="3003" b="6680"/>
          <a:stretch>
            <a:fillRect/>
          </a:stretch>
        </p:blipFill>
        <p:spPr bwMode="auto">
          <a:xfrm>
            <a:off x="-180528" y="1556792"/>
            <a:ext cx="4464496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7A2EE201-47CE-4A5E-9641-58FAE81C0493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b="1" dirty="0" err="1">
                <a:solidFill>
                  <a:srgbClr val="0000FF"/>
                </a:solidFill>
              </a:rPr>
              <a:t>Zwevende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vinger</a:t>
            </a:r>
            <a:r>
              <a:rPr lang="en-US" b="1" dirty="0">
                <a:solidFill>
                  <a:srgbClr val="0000FF"/>
                </a:solidFill>
              </a:rPr>
              <a:t>?</a:t>
            </a:r>
            <a:endParaRPr lang="nl-NL" b="1" dirty="0">
              <a:solidFill>
                <a:srgbClr val="0000FF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14137" y="2132856"/>
            <a:ext cx="3672408" cy="3340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Houd de toppen van je beide wijsvingers op ooghoogte.</a:t>
            </a:r>
          </a:p>
          <a:p>
            <a:pPr marL="0" indent="0">
              <a:buNone/>
            </a:pPr>
            <a:r>
              <a:rPr lang="nl-NL" dirty="0">
                <a:solidFill>
                  <a:srgbClr val="0000FF"/>
                </a:solidFill>
              </a:rPr>
              <a:t>Kijk strak naar een muur op ongeveer één meter afstand.  </a:t>
            </a:r>
          </a:p>
          <a:p>
            <a:endParaRPr lang="nl-NL" dirty="0">
              <a:solidFill>
                <a:srgbClr val="0000FF"/>
              </a:solidFill>
            </a:endParaRPr>
          </a:p>
        </p:txBody>
      </p:sp>
      <p:pic>
        <p:nvPicPr>
          <p:cNvPr id="4" name="Afbeelding 3" descr="lossevinger"/>
          <p:cNvPicPr/>
          <p:nvPr/>
        </p:nvPicPr>
        <p:blipFill>
          <a:blip r:embed="rId2" cstate="screen"/>
          <a:srcRect l="2515" t="21596" r="35373" b="24136"/>
          <a:stretch>
            <a:fillRect/>
          </a:stretch>
        </p:blipFill>
        <p:spPr bwMode="auto">
          <a:xfrm>
            <a:off x="179512" y="2204864"/>
            <a:ext cx="525658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A989637-EF1D-4B13-8A13-ECC001D37D69}"/>
              </a:ext>
            </a:extLst>
          </p:cNvPr>
          <p:cNvSpPr txBox="1"/>
          <p:nvPr/>
        </p:nvSpPr>
        <p:spPr>
          <a:xfrm>
            <a:off x="8496965" y="6453336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nl-NL" dirty="0"/>
          </a:p>
        </p:txBody>
      </p:sp>
      <p:pic>
        <p:nvPicPr>
          <p:cNvPr id="4" name="Picture 4" descr="805205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kstvak 4"/>
          <p:cNvSpPr txBox="1">
            <a:spLocks noChangeArrowheads="1"/>
          </p:cNvSpPr>
          <p:nvPr/>
        </p:nvSpPr>
        <p:spPr bwMode="auto">
          <a:xfrm>
            <a:off x="34925" y="0"/>
            <a:ext cx="91090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nl-NL" sz="4000" b="1" dirty="0">
                <a:solidFill>
                  <a:schemeClr val="bg1"/>
                </a:solidFill>
                <a:latin typeface="Calibri" pitchFamily="34" charset="0"/>
              </a:rPr>
              <a:t>Voel de ongekende vermogens van je gedachten </a:t>
            </a:r>
          </a:p>
        </p:txBody>
      </p:sp>
      <p:sp>
        <p:nvSpPr>
          <p:cNvPr id="5127" name="Tekstvak 6"/>
          <p:cNvSpPr txBox="1">
            <a:spLocks noChangeArrowheads="1"/>
          </p:cNvSpPr>
          <p:nvPr/>
        </p:nvSpPr>
        <p:spPr bwMode="auto">
          <a:xfrm rot="20629543">
            <a:off x="6961694" y="4292030"/>
            <a:ext cx="2143356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versterk</a:t>
            </a:r>
            <a:r>
              <a:rPr lang="nl-NL" sz="3200" b="1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ze</a:t>
            </a:r>
          </a:p>
        </p:txBody>
      </p:sp>
      <p:sp>
        <p:nvSpPr>
          <p:cNvPr id="5128" name="Tekstvak 7"/>
          <p:cNvSpPr txBox="1">
            <a:spLocks noChangeArrowheads="1"/>
          </p:cNvSpPr>
          <p:nvPr/>
        </p:nvSpPr>
        <p:spPr bwMode="auto">
          <a:xfrm rot="786689">
            <a:off x="219209" y="1369746"/>
            <a:ext cx="22272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buig ze om</a:t>
            </a:r>
          </a:p>
        </p:txBody>
      </p:sp>
      <p:sp>
        <p:nvSpPr>
          <p:cNvPr id="5129" name="Tekstvak 8"/>
          <p:cNvSpPr txBox="1">
            <a:spLocks noChangeArrowheads="1"/>
          </p:cNvSpPr>
          <p:nvPr/>
        </p:nvSpPr>
        <p:spPr bwMode="auto">
          <a:xfrm rot="1696589">
            <a:off x="6665721" y="3129613"/>
            <a:ext cx="22272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laat ze los</a:t>
            </a:r>
          </a:p>
        </p:txBody>
      </p:sp>
      <p:sp>
        <p:nvSpPr>
          <p:cNvPr id="5130" name="Tekstvak 9"/>
          <p:cNvSpPr txBox="1">
            <a:spLocks noChangeArrowheads="1"/>
          </p:cNvSpPr>
          <p:nvPr/>
        </p:nvSpPr>
        <p:spPr bwMode="auto">
          <a:xfrm rot="-766199">
            <a:off x="153066" y="2707540"/>
            <a:ext cx="2659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accepteer ze</a:t>
            </a:r>
          </a:p>
        </p:txBody>
      </p:sp>
      <p:sp>
        <p:nvSpPr>
          <p:cNvPr id="11" name="Tekstvak 9"/>
          <p:cNvSpPr txBox="1">
            <a:spLocks noChangeArrowheads="1"/>
          </p:cNvSpPr>
          <p:nvPr/>
        </p:nvSpPr>
        <p:spPr bwMode="auto">
          <a:xfrm rot="976875">
            <a:off x="6456364" y="1053720"/>
            <a:ext cx="2659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observeer ze</a:t>
            </a:r>
          </a:p>
        </p:txBody>
      </p:sp>
      <p:sp>
        <p:nvSpPr>
          <p:cNvPr id="12" name="Tekstvak 9"/>
          <p:cNvSpPr txBox="1">
            <a:spLocks noChangeArrowheads="1"/>
          </p:cNvSpPr>
          <p:nvPr/>
        </p:nvSpPr>
        <p:spPr bwMode="auto">
          <a:xfrm rot="939509">
            <a:off x="431984" y="4014477"/>
            <a:ext cx="228441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verander ze</a:t>
            </a:r>
          </a:p>
        </p:txBody>
      </p:sp>
      <p:sp>
        <p:nvSpPr>
          <p:cNvPr id="13" name="Tekstvak 9"/>
          <p:cNvSpPr txBox="1">
            <a:spLocks noChangeArrowheads="1"/>
          </p:cNvSpPr>
          <p:nvPr/>
        </p:nvSpPr>
        <p:spPr bwMode="auto">
          <a:xfrm rot="20769438">
            <a:off x="512785" y="4806981"/>
            <a:ext cx="167900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anker ze</a:t>
            </a:r>
          </a:p>
        </p:txBody>
      </p:sp>
      <p:sp>
        <p:nvSpPr>
          <p:cNvPr id="14" name="Tekstvak 9"/>
          <p:cNvSpPr txBox="1">
            <a:spLocks noChangeArrowheads="1"/>
          </p:cNvSpPr>
          <p:nvPr/>
        </p:nvSpPr>
        <p:spPr bwMode="auto">
          <a:xfrm rot="20923768">
            <a:off x="6479325" y="1990413"/>
            <a:ext cx="22844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3200" b="1" dirty="0" err="1">
                <a:solidFill>
                  <a:schemeClr val="bg1"/>
                </a:solidFill>
                <a:latin typeface="Calibri" pitchFamily="34" charset="0"/>
              </a:rPr>
              <a:t>reframe</a:t>
            </a:r>
            <a:r>
              <a:rPr lang="nl-NL" sz="3200" b="1" dirty="0">
                <a:solidFill>
                  <a:schemeClr val="bg1"/>
                </a:solidFill>
                <a:latin typeface="Calibri" pitchFamily="34" charset="0"/>
              </a:rPr>
              <a:t> ze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7C95A41-844E-4FA7-9F69-8B27AA04E017}"/>
              </a:ext>
            </a:extLst>
          </p:cNvPr>
          <p:cNvSpPr txBox="1"/>
          <p:nvPr/>
        </p:nvSpPr>
        <p:spPr>
          <a:xfrm>
            <a:off x="8798858" y="6462075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ransition advTm="16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2" presetClass="entr" presetSubtype="1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7" grpId="0"/>
      <p:bldP spid="5128" grpId="0"/>
      <p:bldP spid="5129" grpId="0"/>
      <p:bldP spid="513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gereedschapskist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43808" y="2348880"/>
            <a:ext cx="3731150" cy="347653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2699792" y="1772816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Focussen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6588224" y="1988840"/>
            <a:ext cx="1728191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Wijzer worden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1763688" y="2780927"/>
            <a:ext cx="93610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Doen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7308303" y="3429000"/>
            <a:ext cx="1512167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Respecteren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5508104" y="1556792"/>
            <a:ext cx="1368151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Ankeren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475656" y="2276872"/>
            <a:ext cx="1836712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Betekenis geven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0" y="4283803"/>
            <a:ext cx="2843807" cy="64633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 voorstelling veranderen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0" y="5085183"/>
            <a:ext cx="2915816" cy="64807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Kiezen voor de hoogste neurologische niveaus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323528" y="5805264"/>
            <a:ext cx="3240359" cy="64633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Versterkende overtuigingen opbouwen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4139953" y="6237312"/>
            <a:ext cx="2592287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Hulpbronnen aanboren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228183" y="4725144"/>
            <a:ext cx="2736303" cy="64807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Uitgaan van voor-onderstellingen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7236296" y="3861048"/>
            <a:ext cx="165618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Herkaderen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7164288" y="2420888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Loslaten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7236296" y="2924944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Accepteren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179511" y="3437383"/>
            <a:ext cx="2672680" cy="646331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tructuur leren veranderen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796135" y="5445223"/>
            <a:ext cx="2016224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Rapport maken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6588224" y="4293096"/>
            <a:ext cx="237626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waarnemingsposities</a:t>
            </a:r>
          </a:p>
        </p:txBody>
      </p:sp>
      <p:sp>
        <p:nvSpPr>
          <p:cNvPr id="24" name="Titel 1"/>
          <p:cNvSpPr txBox="1">
            <a:spLocks/>
          </p:cNvSpPr>
          <p:nvPr/>
        </p:nvSpPr>
        <p:spPr>
          <a:xfrm>
            <a:off x="0" y="274638"/>
            <a:ext cx="9144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 welke NLP technieken kun je al het meeste?</a:t>
            </a:r>
          </a:p>
        </p:txBody>
      </p:sp>
      <p:sp>
        <p:nvSpPr>
          <p:cNvPr id="26" name="Shape 128"/>
          <p:cNvSpPr txBox="1"/>
          <p:nvPr/>
        </p:nvSpPr>
        <p:spPr>
          <a:xfrm>
            <a:off x="3347864" y="1124744"/>
            <a:ext cx="3096344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Vooronderstellingen toepassen</a:t>
            </a:r>
          </a:p>
        </p:txBody>
      </p:sp>
      <p:sp>
        <p:nvSpPr>
          <p:cNvPr id="27" name="Shape 128"/>
          <p:cNvSpPr txBox="1"/>
          <p:nvPr/>
        </p:nvSpPr>
        <p:spPr>
          <a:xfrm>
            <a:off x="5148064" y="5805264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Miltontaal</a:t>
            </a:r>
            <a:endParaRPr lang="nl-NL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Shape 128"/>
          <p:cNvSpPr txBox="1"/>
          <p:nvPr/>
        </p:nvSpPr>
        <p:spPr>
          <a:xfrm>
            <a:off x="2771800" y="6488668"/>
            <a:ext cx="1296143" cy="369332"/>
          </a:xfrm>
          <a:prstGeom prst="rect">
            <a:avLst/>
          </a:prstGeom>
          <a:solidFill>
            <a:srgbClr val="E5B8B7"/>
          </a:solidFill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nl-NL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Metamodel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995B1A35-4F36-41AD-B901-BCB67A232DD0}"/>
              </a:ext>
            </a:extLst>
          </p:cNvPr>
          <p:cNvSpPr txBox="1"/>
          <p:nvPr/>
        </p:nvSpPr>
        <p:spPr>
          <a:xfrm>
            <a:off x="8496965" y="6453336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052737"/>
          </a:xfrm>
        </p:spPr>
        <p:txBody>
          <a:bodyPr>
            <a:normAutofit/>
          </a:bodyPr>
          <a:lstStyle/>
          <a:p>
            <a:r>
              <a:rPr lang="nl-NL" sz="5400" b="1" dirty="0">
                <a:solidFill>
                  <a:srgbClr val="0000FF"/>
                </a:solidFill>
              </a:rPr>
              <a:t>Kennismaken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0" y="3861048"/>
            <a:ext cx="9144000" cy="2564904"/>
          </a:xfrm>
        </p:spPr>
        <p:txBody>
          <a:bodyPr>
            <a:noAutofit/>
          </a:bodyPr>
          <a:lstStyle/>
          <a:p>
            <a:pPr algn="l">
              <a:buFont typeface="Arial" pitchFamily="34" charset="0"/>
              <a:buChar char="•"/>
            </a:pPr>
            <a:r>
              <a:rPr lang="nl-NL" sz="2800" dirty="0">
                <a:solidFill>
                  <a:srgbClr val="0000FF"/>
                </a:solidFill>
              </a:rPr>
              <a:t>  2 x 3 minuten in twee tallen:</a:t>
            </a:r>
          </a:p>
          <a:p>
            <a:pPr marL="742950" indent="-742950" algn="l">
              <a:buFont typeface="+mj-lt"/>
              <a:buAutoNum type="arabicPeriod"/>
            </a:pPr>
            <a:r>
              <a:rPr lang="nl-NL" sz="2400" i="1" dirty="0">
                <a:solidFill>
                  <a:srgbClr val="0000FF"/>
                </a:solidFill>
              </a:rPr>
              <a:t>Wie ben je?</a:t>
            </a:r>
          </a:p>
          <a:p>
            <a:pPr marL="742950" indent="-742950" algn="l">
              <a:buFont typeface="+mj-lt"/>
              <a:buAutoNum type="arabicPeriod"/>
            </a:pPr>
            <a:r>
              <a:rPr lang="nl-NL" sz="2400" i="1" dirty="0">
                <a:solidFill>
                  <a:srgbClr val="0000FF"/>
                </a:solidFill>
              </a:rPr>
              <a:t>Wat heb je zoal van de vorige cursus kunnen gebruiken?</a:t>
            </a:r>
          </a:p>
          <a:p>
            <a:pPr marL="742950" indent="-742950" algn="l">
              <a:buFont typeface="+mj-lt"/>
              <a:buAutoNum type="arabicPeriod"/>
            </a:pPr>
            <a:r>
              <a:rPr lang="nl-NL" sz="2400" i="1" dirty="0">
                <a:solidFill>
                  <a:srgbClr val="0000FF"/>
                </a:solidFill>
              </a:rPr>
              <a:t>Hoe heb je dat gedaan?</a:t>
            </a:r>
          </a:p>
          <a:p>
            <a:pPr marL="742950" indent="-742950" algn="l">
              <a:buFont typeface="+mj-lt"/>
              <a:buAutoNum type="arabicPeriod"/>
            </a:pPr>
            <a:r>
              <a:rPr lang="nl-NL" sz="2400" i="1" dirty="0">
                <a:solidFill>
                  <a:srgbClr val="0000FF"/>
                </a:solidFill>
              </a:rPr>
              <a:t>Wat wil je nog verder bereiken met deze vervolgcursus?</a:t>
            </a:r>
            <a:r>
              <a:rPr lang="nl-NL" sz="2800" dirty="0">
                <a:solidFill>
                  <a:srgbClr val="0000FF"/>
                </a:solidFill>
              </a:rPr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nl-NL" sz="2800" dirty="0">
                <a:solidFill>
                  <a:srgbClr val="0000FF"/>
                </a:solidFill>
              </a:rPr>
              <a:t> vertel over de ander in de groep</a:t>
            </a:r>
          </a:p>
        </p:txBody>
      </p:sp>
      <p:pic>
        <p:nvPicPr>
          <p:cNvPr id="15362" name="Picture 2" descr="Kennismaken met De Skulp - GrootHeerenveen"/>
          <p:cNvPicPr>
            <a:picLocks noChangeAspect="1" noChangeArrowheads="1"/>
          </p:cNvPicPr>
          <p:nvPr/>
        </p:nvPicPr>
        <p:blipFill>
          <a:blip r:embed="rId2" cstate="print"/>
          <a:srcRect t="35481" b="7819"/>
          <a:stretch>
            <a:fillRect/>
          </a:stretch>
        </p:blipFill>
        <p:spPr bwMode="auto">
          <a:xfrm>
            <a:off x="-9525" y="908720"/>
            <a:ext cx="9153525" cy="2880320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16492552-2F45-49E0-9BF8-279C6D8D0D83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1"/>
          <p:cNvSpPr>
            <a:spLocks noChangeArrowheads="1"/>
          </p:cNvSpPr>
          <p:nvPr/>
        </p:nvSpPr>
        <p:spPr bwMode="auto">
          <a:xfrm>
            <a:off x="395536" y="2996953"/>
            <a:ext cx="8640960" cy="309634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1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1"/>
              <a:tabLst/>
            </a:pPr>
            <a:r>
              <a:rPr lang="nl-NL" sz="2000" dirty="0">
                <a:solidFill>
                  <a:srgbClr val="0000FF"/>
                </a:solidFill>
              </a:rPr>
              <a:t> wie?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2"/>
              <a:tabLst/>
            </a:pPr>
            <a:r>
              <a:rPr lang="nl-NL" sz="2000" dirty="0">
                <a:solidFill>
                  <a:srgbClr val="0000FF"/>
                </a:solidFill>
              </a:rPr>
              <a:t> waar?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3"/>
              <a:tabLst/>
            </a:pPr>
            <a:r>
              <a:rPr lang="nl-NL" sz="2000" dirty="0">
                <a:solidFill>
                  <a:srgbClr val="0000FF"/>
                </a:solidFill>
              </a:rPr>
              <a:t> wanneer?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4"/>
              <a:tabLst/>
            </a:pPr>
            <a:r>
              <a:rPr lang="nl-NL" sz="2000" dirty="0">
                <a:solidFill>
                  <a:srgbClr val="0000FF"/>
                </a:solidFill>
              </a:rPr>
              <a:t> wat deed je?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5"/>
              <a:tabLst/>
            </a:pPr>
            <a:r>
              <a:rPr lang="nl-NL" sz="2000" dirty="0">
                <a:solidFill>
                  <a:srgbClr val="0000FF"/>
                </a:solidFill>
              </a:rPr>
              <a:t> wat deed de ander?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6"/>
              <a:tabLst/>
            </a:pPr>
            <a:r>
              <a:rPr lang="nl-NL" sz="2000" dirty="0">
                <a:solidFill>
                  <a:srgbClr val="0000FF"/>
                </a:solidFill>
              </a:rPr>
              <a:t> hoe reageerde jij?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7"/>
              <a:tabLst/>
            </a:pPr>
            <a:r>
              <a:rPr lang="nl-NL" sz="2000" dirty="0">
                <a:solidFill>
                  <a:srgbClr val="0000FF"/>
                </a:solidFill>
              </a:rPr>
              <a:t> hoe reageerde de ander?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8"/>
              <a:tabLst/>
            </a:pPr>
            <a:r>
              <a:rPr lang="nl-NL" sz="2000" dirty="0">
                <a:solidFill>
                  <a:srgbClr val="0000FF"/>
                </a:solidFill>
              </a:rPr>
              <a:t> wat had je nog beter willen doen/bereiken?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4356992" cy="792088"/>
          </a:xfrm>
        </p:spPr>
        <p:txBody>
          <a:bodyPr>
            <a:normAutofit fontScale="90000"/>
          </a:bodyPr>
          <a:lstStyle/>
          <a:p>
            <a:r>
              <a:rPr lang="nl-NL" sz="4800" b="1" dirty="0">
                <a:solidFill>
                  <a:srgbClr val="0000FF"/>
                </a:solidFill>
              </a:rPr>
              <a:t>Incident oefening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61307" y="908720"/>
            <a:ext cx="4752528" cy="2088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nl-NL" dirty="0">
                <a:solidFill>
                  <a:srgbClr val="0000FF"/>
                </a:solidFill>
              </a:rPr>
              <a:t>Je bent al gevorderd in NLP!</a:t>
            </a:r>
          </a:p>
          <a:p>
            <a:pPr algn="l"/>
            <a:r>
              <a:rPr lang="nl-NL" dirty="0">
                <a:solidFill>
                  <a:srgbClr val="0000FF"/>
                </a:solidFill>
              </a:rPr>
              <a:t>En je bent ambitieus, want je wilt deze vervolgcursus doen!</a:t>
            </a:r>
          </a:p>
          <a:p>
            <a:pPr algn="l"/>
            <a:endParaRPr lang="nl-NL" sz="1300" dirty="0">
              <a:solidFill>
                <a:srgbClr val="0000FF"/>
              </a:solidFill>
            </a:endParaRPr>
          </a:p>
          <a:p>
            <a:pPr algn="l"/>
            <a:r>
              <a:rPr lang="nl-NL" dirty="0">
                <a:solidFill>
                  <a:srgbClr val="0000FF"/>
                </a:solidFill>
              </a:rPr>
              <a:t>Herinner een gebeurtenis waarin je nog beter had willen communiceren. </a:t>
            </a:r>
          </a:p>
          <a:p>
            <a:pPr algn="l"/>
            <a:r>
              <a:rPr lang="nl-NL" dirty="0">
                <a:solidFill>
                  <a:srgbClr val="0000FF"/>
                </a:solidFill>
              </a:rPr>
              <a:t>Individueel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DE370F00-0DF5-4D14-A363-CF2AC5FD0E3F}"/>
              </a:ext>
            </a:extLst>
          </p:cNvPr>
          <p:cNvGrpSpPr/>
          <p:nvPr/>
        </p:nvGrpSpPr>
        <p:grpSpPr>
          <a:xfrm>
            <a:off x="4987636" y="414394"/>
            <a:ext cx="2248660" cy="3456384"/>
            <a:chOff x="4987636" y="414394"/>
            <a:chExt cx="2248660" cy="3456384"/>
          </a:xfrm>
        </p:grpSpPr>
        <p:pic>
          <p:nvPicPr>
            <p:cNvPr id="1028" name="Picture 4" descr="http://www.meop.nl/images/stories/communication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45899"/>
            <a:stretch/>
          </p:blipFill>
          <p:spPr bwMode="auto">
            <a:xfrm>
              <a:off x="4987636" y="414394"/>
              <a:ext cx="2248660" cy="3456384"/>
            </a:xfrm>
            <a:prstGeom prst="rect">
              <a:avLst/>
            </a:prstGeom>
            <a:noFill/>
          </p:spPr>
        </p:pic>
        <p:sp>
          <p:nvSpPr>
            <p:cNvPr id="6" name="Tekstvak 5"/>
            <p:cNvSpPr txBox="1"/>
            <p:nvPr/>
          </p:nvSpPr>
          <p:spPr>
            <a:xfrm>
              <a:off x="5364088" y="908720"/>
              <a:ext cx="86409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dirty="0"/>
                <a:t>Ik ….</a:t>
              </a:r>
            </a:p>
          </p:txBody>
        </p:sp>
      </p:grpSp>
      <p:grpSp>
        <p:nvGrpSpPr>
          <p:cNvPr id="5" name="Groep 4">
            <a:extLst>
              <a:ext uri="{FF2B5EF4-FFF2-40B4-BE49-F238E27FC236}">
                <a16:creationId xmlns:a16="http://schemas.microsoft.com/office/drawing/2014/main" id="{F7733D33-BEA4-4181-9E9F-A95392E1CF76}"/>
              </a:ext>
            </a:extLst>
          </p:cNvPr>
          <p:cNvGrpSpPr/>
          <p:nvPr/>
        </p:nvGrpSpPr>
        <p:grpSpPr>
          <a:xfrm>
            <a:off x="7236397" y="414394"/>
            <a:ext cx="1907704" cy="3456384"/>
            <a:chOff x="7236397" y="414394"/>
            <a:chExt cx="1907704" cy="3456384"/>
          </a:xfrm>
        </p:grpSpPr>
        <p:pic>
          <p:nvPicPr>
            <p:cNvPr id="8" name="Picture 4" descr="http://www.meop.nl/images/stories/communication.jpg">
              <a:extLst>
                <a:ext uri="{FF2B5EF4-FFF2-40B4-BE49-F238E27FC236}">
                  <a16:creationId xmlns:a16="http://schemas.microsoft.com/office/drawing/2014/main" id="{04CEB71C-2EFD-4D0D-8207-FD68A6D1D1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54101"/>
            <a:stretch/>
          </p:blipFill>
          <p:spPr bwMode="auto">
            <a:xfrm>
              <a:off x="7236397" y="414394"/>
              <a:ext cx="1907704" cy="3456384"/>
            </a:xfrm>
            <a:prstGeom prst="rect">
              <a:avLst/>
            </a:prstGeom>
            <a:noFill/>
          </p:spPr>
        </p:pic>
        <p:sp>
          <p:nvSpPr>
            <p:cNvPr id="7" name="Tekstvak 6"/>
            <p:cNvSpPr txBox="1"/>
            <p:nvPr/>
          </p:nvSpPr>
          <p:spPr>
            <a:xfrm>
              <a:off x="8100392" y="836712"/>
              <a:ext cx="72008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nl-NL" dirty="0"/>
                <a:t>Hoe?</a:t>
              </a:r>
            </a:p>
          </p:txBody>
        </p:sp>
      </p:grpSp>
      <p:sp>
        <p:nvSpPr>
          <p:cNvPr id="9" name="Tekstvak 8">
            <a:extLst>
              <a:ext uri="{FF2B5EF4-FFF2-40B4-BE49-F238E27FC236}">
                <a16:creationId xmlns:a16="http://schemas.microsoft.com/office/drawing/2014/main" id="{F4C75B3F-E869-4A72-8140-E741F282C515}"/>
              </a:ext>
            </a:extLst>
          </p:cNvPr>
          <p:cNvSpPr txBox="1"/>
          <p:nvPr/>
        </p:nvSpPr>
        <p:spPr>
          <a:xfrm>
            <a:off x="8766336" y="6421757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nl-NL" sz="3600" b="1" dirty="0">
                <a:solidFill>
                  <a:srgbClr val="0000FF"/>
                </a:solidFill>
              </a:rPr>
              <a:t>Wat zijn jouw doelen met deze NLP cursus?</a:t>
            </a:r>
          </a:p>
        </p:txBody>
      </p:sp>
      <p:sp>
        <p:nvSpPr>
          <p:cNvPr id="4" name="Rechthoek 3"/>
          <p:cNvSpPr/>
          <p:nvPr/>
        </p:nvSpPr>
        <p:spPr>
          <a:xfrm>
            <a:off x="323528" y="1484784"/>
            <a:ext cx="8496944" cy="4464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" y="6053418"/>
            <a:ext cx="9036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15900" algn="l"/>
              </a:tabLst>
            </a:pP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Gebruik positieve termen (vermijd ‘niet’, ‘geen’ of ‘</a:t>
            </a:r>
            <a:r>
              <a:rPr kumimoji="0" lang="nl-NL" sz="2400" b="0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ont-</a:t>
            </a:r>
            <a:r>
              <a:rPr kumimoji="0" lang="nl-NL" sz="24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‘)</a:t>
            </a:r>
            <a:endParaRPr kumimoji="0" lang="nl-NL" sz="11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4122760-A1C7-4314-BD29-1AB93029B313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99985"/>
            <a:ext cx="7772400" cy="720081"/>
          </a:xfrm>
        </p:spPr>
        <p:txBody>
          <a:bodyPr>
            <a:normAutofit fontScale="90000"/>
          </a:bodyPr>
          <a:lstStyle/>
          <a:p>
            <a:r>
              <a:rPr lang="nl-NL" b="1" dirty="0">
                <a:solidFill>
                  <a:srgbClr val="0000FF"/>
                </a:solidFill>
              </a:rPr>
              <a:t>Hulpbronnen, hoe gebruik je ze?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27873" y="826111"/>
            <a:ext cx="6400800" cy="720080"/>
          </a:xfrm>
        </p:spPr>
        <p:txBody>
          <a:bodyPr>
            <a:normAutofit fontScale="70000" lnSpcReduction="20000"/>
          </a:bodyPr>
          <a:lstStyle/>
          <a:p>
            <a:r>
              <a:rPr lang="nl-NL" dirty="0">
                <a:solidFill>
                  <a:srgbClr val="0000FF"/>
                </a:solidFill>
              </a:rPr>
              <a:t>Er zijn geen mensen zonder hulpbronnen, alleen mensen die hun hulpbronnen niet gebruiken.</a:t>
            </a:r>
          </a:p>
        </p:txBody>
      </p:sp>
      <p:pic>
        <p:nvPicPr>
          <p:cNvPr id="1026" name="Picture 2" descr="https://lh4.googleusercontent.com/-D_hO6uutAMw/UlKqLKp8FaI/AAAAAAAAV3w/oP1JP7y78Ds/w714-h660-no/pile_of_ladders_wall.png"/>
          <p:cNvPicPr>
            <a:picLocks noChangeAspect="1" noChangeArrowheads="1"/>
          </p:cNvPicPr>
          <p:nvPr/>
        </p:nvPicPr>
        <p:blipFill>
          <a:blip r:embed="rId2" cstate="print"/>
          <a:srcRect l="3176" t="9873" r="2590" b="15673"/>
          <a:stretch>
            <a:fillRect/>
          </a:stretch>
        </p:blipFill>
        <p:spPr bwMode="auto">
          <a:xfrm>
            <a:off x="744594" y="1512795"/>
            <a:ext cx="4691502" cy="3893315"/>
          </a:xfrm>
          <a:prstGeom prst="rect">
            <a:avLst/>
          </a:prstGeom>
          <a:noFill/>
        </p:spPr>
      </p:pic>
      <p:pic>
        <p:nvPicPr>
          <p:cNvPr id="5" name="Afbeelding 4" descr="1825953_stock-photo-ladder-against-a-wall-and-blue-sky-with-white-clouds.jpg"/>
          <p:cNvPicPr>
            <a:picLocks noChangeAspect="1"/>
          </p:cNvPicPr>
          <p:nvPr/>
        </p:nvPicPr>
        <p:blipFill>
          <a:blip r:embed="rId3" cstate="print"/>
          <a:srcRect t="10959"/>
          <a:stretch>
            <a:fillRect/>
          </a:stretch>
        </p:blipFill>
        <p:spPr>
          <a:xfrm>
            <a:off x="6444208" y="1482343"/>
            <a:ext cx="2185823" cy="389331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73B4D7B9-8521-4EC1-990F-76B8CE71226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23528" y="5990628"/>
            <a:ext cx="90730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F24FEE0-0D21-440A-B6AB-EDEA9E377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5459466"/>
            <a:ext cx="8640960" cy="1399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3.  H</a:t>
            </a:r>
            <a:r>
              <a:rPr kumimoji="0" lang="nl-NL" altLang="nl-NL" sz="1400" b="1" i="1" u="none" strike="noStrike" cap="none" normalizeH="0" baseline="0" dirty="0" bmk="">
                <a:ln>
                  <a:noFill/>
                </a:ln>
                <a:solidFill>
                  <a:srgbClr val="0000FF"/>
                </a:solidFill>
                <a:effectLst/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ulpbronnen in jouw Levensgebieden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 welke levensgebieden heb je het gevoel van tevredenheid? En wellicht wil je nog meer tevredenheid in dit levensgebied hebben? 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Kies uit de volgende gebieden in je leven er tenminste vijf uit die voor de kwaliteit van jouw leven belangrijk zijn.</a:t>
            </a:r>
            <a:endParaRPr kumimoji="0" lang="nl-NL" altLang="nl-NL" sz="6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Kies uit deze vijf één of meer die je graag zou verbeteren. Welk cijfer op een schaal van 1 - 10 heb je nu en welk cijfer zou je willen bereiken?</a:t>
            </a: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68A9A80A-1398-414C-967B-E9CEA2CC0A6D}"/>
              </a:ext>
            </a:extLst>
          </p:cNvPr>
          <p:cNvSpPr txBox="1"/>
          <p:nvPr/>
        </p:nvSpPr>
        <p:spPr>
          <a:xfrm>
            <a:off x="8797715" y="6550223"/>
            <a:ext cx="2551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s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r>
              <a:rPr lang="en-US" dirty="0"/>
              <a:t>Je </a:t>
            </a:r>
            <a:r>
              <a:rPr lang="en-US" sz="6000" b="1" dirty="0" err="1">
                <a:solidFill>
                  <a:srgbClr val="00B050"/>
                </a:solidFill>
              </a:rPr>
              <a:t>Levens</a:t>
            </a:r>
            <a:r>
              <a:rPr lang="en-US" dirty="0"/>
              <a:t> </a:t>
            </a:r>
            <a:r>
              <a:rPr lang="en-US" dirty="0" err="1"/>
              <a:t>Gebieden</a:t>
            </a:r>
            <a:endParaRPr lang="nl-NL" dirty="0"/>
          </a:p>
        </p:txBody>
      </p:sp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427774" y="5499764"/>
            <a:ext cx="1497156" cy="772113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6685643" y="5871806"/>
            <a:ext cx="1501707" cy="91736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2584012" y="5878176"/>
            <a:ext cx="1497156" cy="772113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4411089" y="6041263"/>
            <a:ext cx="1497156" cy="772113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2116056" y="2578221"/>
            <a:ext cx="1365188" cy="797595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familie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3481244" y="2348880"/>
            <a:ext cx="1365188" cy="797595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relaties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Oval 9"/>
          <p:cNvSpPr>
            <a:spLocks noChangeArrowheads="1"/>
          </p:cNvSpPr>
          <p:nvPr/>
        </p:nvSpPr>
        <p:spPr bwMode="auto">
          <a:xfrm>
            <a:off x="3071688" y="4406574"/>
            <a:ext cx="1638225" cy="797595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gezondheid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5119469" y="2348880"/>
            <a:ext cx="1638225" cy="132890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werk/ hoofd activiteit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Oval 11"/>
          <p:cNvSpPr>
            <a:spLocks noChangeArrowheads="1"/>
          </p:cNvSpPr>
          <p:nvPr/>
        </p:nvSpPr>
        <p:spPr bwMode="auto">
          <a:xfrm>
            <a:off x="4846432" y="4319935"/>
            <a:ext cx="1365188" cy="797595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geld uitgeven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Oval 12"/>
          <p:cNvSpPr>
            <a:spLocks noChangeArrowheads="1"/>
          </p:cNvSpPr>
          <p:nvPr/>
        </p:nvSpPr>
        <p:spPr bwMode="auto">
          <a:xfrm>
            <a:off x="750868" y="4090594"/>
            <a:ext cx="1774744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Vrije tijd / ontspanning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5" name="Oval 13"/>
          <p:cNvSpPr>
            <a:spLocks noChangeArrowheads="1"/>
          </p:cNvSpPr>
          <p:nvPr/>
        </p:nvSpPr>
        <p:spPr bwMode="auto">
          <a:xfrm>
            <a:off x="6621176" y="4319935"/>
            <a:ext cx="1638225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hoeveelheid energie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Oval 14"/>
          <p:cNvSpPr>
            <a:spLocks noChangeArrowheads="1"/>
          </p:cNvSpPr>
          <p:nvPr/>
        </p:nvSpPr>
        <p:spPr bwMode="auto">
          <a:xfrm>
            <a:off x="6894214" y="2578221"/>
            <a:ext cx="1638225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toekomst perspectief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7" name="Oval 15"/>
          <p:cNvSpPr>
            <a:spLocks noChangeArrowheads="1"/>
          </p:cNvSpPr>
          <p:nvPr/>
        </p:nvSpPr>
        <p:spPr bwMode="auto">
          <a:xfrm>
            <a:off x="341312" y="2807561"/>
            <a:ext cx="1638225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kerk/clubs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8" name="Oval 16"/>
          <p:cNvSpPr>
            <a:spLocks noChangeArrowheads="1"/>
          </p:cNvSpPr>
          <p:nvPr/>
        </p:nvSpPr>
        <p:spPr bwMode="auto">
          <a:xfrm>
            <a:off x="4027319" y="3495583"/>
            <a:ext cx="1228669" cy="531306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hobby’s</a:t>
            </a:r>
            <a:endParaRPr kumimoji="0" lang="nl-NL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9" name="Oval 17"/>
          <p:cNvSpPr>
            <a:spLocks noChangeArrowheads="1"/>
          </p:cNvSpPr>
          <p:nvPr/>
        </p:nvSpPr>
        <p:spPr bwMode="auto">
          <a:xfrm>
            <a:off x="5392507" y="5193977"/>
            <a:ext cx="1638225" cy="1062611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sport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0" name="Oval 18"/>
          <p:cNvSpPr>
            <a:spLocks noChangeArrowheads="1"/>
          </p:cNvSpPr>
          <p:nvPr/>
        </p:nvSpPr>
        <p:spPr bwMode="auto">
          <a:xfrm>
            <a:off x="3754282" y="5509957"/>
            <a:ext cx="1228669" cy="531306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mobiliteit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1" name="Oval 19"/>
          <p:cNvSpPr>
            <a:spLocks noChangeArrowheads="1"/>
          </p:cNvSpPr>
          <p:nvPr/>
        </p:nvSpPr>
        <p:spPr bwMode="auto">
          <a:xfrm>
            <a:off x="1979537" y="5100967"/>
            <a:ext cx="1228669" cy="95431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nl-NL" sz="1600" b="1" dirty="0">
                <a:latin typeface="Calibri" pitchFamily="34" charset="0"/>
                <a:cs typeface="Arial" pitchFamily="34" charset="0"/>
              </a:rPr>
              <a:t>v</a:t>
            </a: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oedsel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2" name="Oval 20"/>
          <p:cNvSpPr>
            <a:spLocks noChangeArrowheads="1"/>
          </p:cNvSpPr>
          <p:nvPr/>
        </p:nvSpPr>
        <p:spPr bwMode="auto">
          <a:xfrm>
            <a:off x="2252575" y="3359253"/>
            <a:ext cx="1228669" cy="95431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vrienden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3" name="Oval 21"/>
          <p:cNvSpPr>
            <a:spLocks noChangeArrowheads="1"/>
          </p:cNvSpPr>
          <p:nvPr/>
        </p:nvSpPr>
        <p:spPr bwMode="auto">
          <a:xfrm>
            <a:off x="5802063" y="3495583"/>
            <a:ext cx="1228669" cy="954312"/>
          </a:xfrm>
          <a:prstGeom prst="ellipse">
            <a:avLst/>
          </a:prstGeom>
          <a:solidFill>
            <a:srgbClr val="DDDDD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nl-N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slapen</a:t>
            </a:r>
            <a:endParaRPr kumimoji="0" lang="nl-NL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4" name="Picture 2" descr="http://www.autismezuidoostbrabant.nl/maintemplates/internet/images/levensgebied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0"/>
            <a:ext cx="2286000" cy="2095501"/>
          </a:xfrm>
          <a:prstGeom prst="rect">
            <a:avLst/>
          </a:prstGeom>
          <a:noFill/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BBEC3B10-45FB-4E5A-B226-102999B8632B}"/>
              </a:ext>
            </a:extLst>
          </p:cNvPr>
          <p:cNvSpPr txBox="1"/>
          <p:nvPr/>
        </p:nvSpPr>
        <p:spPr>
          <a:xfrm>
            <a:off x="8781298" y="6453336"/>
            <a:ext cx="3273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dirty="0">
                <a:solidFill>
                  <a:srgbClr val="020202"/>
                </a:solidFill>
              </a:rPr>
              <a:t>m</a:t>
            </a:r>
            <a:endParaRPr lang="nl-NL" dirty="0">
              <a:solidFill>
                <a:srgbClr val="02020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animBg="1"/>
      <p:bldP spid="23562" grpId="0" animBg="1"/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1460</Words>
  <Application>Microsoft Office PowerPoint</Application>
  <PresentationFormat>Diavoorstelling (4:3)</PresentationFormat>
  <Paragraphs>299</Paragraphs>
  <Slides>26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Arial Black</vt:lpstr>
      <vt:lpstr>Brush Script MT</vt:lpstr>
      <vt:lpstr>Calibri</vt:lpstr>
      <vt:lpstr>Cambria</vt:lpstr>
      <vt:lpstr>Lucida Handwriting</vt:lpstr>
      <vt:lpstr>Times New Roman</vt:lpstr>
      <vt:lpstr>Office-thema</vt:lpstr>
      <vt:lpstr>PowerPoint-presentatie</vt:lpstr>
      <vt:lpstr>Wil jij ‘je ongekende vermogens nog beter leren kennen?</vt:lpstr>
      <vt:lpstr>PowerPoint-presentatie</vt:lpstr>
      <vt:lpstr>PowerPoint-presentatie</vt:lpstr>
      <vt:lpstr>Kennismaken</vt:lpstr>
      <vt:lpstr>Incident oefening</vt:lpstr>
      <vt:lpstr>Wat zijn jouw doelen met deze NLP cursus?</vt:lpstr>
      <vt:lpstr>Hulpbronnen, hoe gebruik je ze?</vt:lpstr>
      <vt:lpstr>Je Levens Gebieden</vt:lpstr>
      <vt:lpstr>Je Levens Gebieden</vt:lpstr>
      <vt:lpstr>Welk vermogens wil je verbeteren?</vt:lpstr>
      <vt:lpstr>Welke NLP technieken kunnen je helpen?</vt:lpstr>
      <vt:lpstr>Hoofddoel formuleren</vt:lpstr>
      <vt:lpstr>PowerPoint-presentatie</vt:lpstr>
      <vt:lpstr>Het NLP communicatie model</vt:lpstr>
      <vt:lpstr>De Kaart is niet het gebied Alfred Korzibsky</vt:lpstr>
      <vt:lpstr>Wie is wie in NLP?</vt:lpstr>
      <vt:lpstr>Van oordeel naar respect: </vt:lpstr>
      <vt:lpstr>Vooronderstellingen van NLP</vt:lpstr>
      <vt:lpstr>PowerPoint-presentatie</vt:lpstr>
      <vt:lpstr>Dalai Lama</vt:lpstr>
      <vt:lpstr>Lees voor wat er staat</vt:lpstr>
      <vt:lpstr>Waar is Napoleon, zijn vrouw en zijn zoon?</vt:lpstr>
      <vt:lpstr>PowerPoint-presentatie</vt:lpstr>
      <vt:lpstr>Gat in je hand?</vt:lpstr>
      <vt:lpstr>Zwevende vinger?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 jij ‘je ongekende vermogens’ leren kennen?</dc:title>
  <dc:creator>Sytse</dc:creator>
  <cp:lastModifiedBy>sytse tjallingii</cp:lastModifiedBy>
  <cp:revision>32</cp:revision>
  <dcterms:created xsi:type="dcterms:W3CDTF">2015-01-05T14:54:59Z</dcterms:created>
  <dcterms:modified xsi:type="dcterms:W3CDTF">2019-09-24T15:51:34Z</dcterms:modified>
</cp:coreProperties>
</file>