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7"/>
  </p:notesMasterIdLst>
  <p:sldIdLst>
    <p:sldId id="271" r:id="rId2"/>
    <p:sldId id="461" r:id="rId3"/>
    <p:sldId id="512" r:id="rId4"/>
    <p:sldId id="441" r:id="rId5"/>
    <p:sldId id="514" r:id="rId6"/>
    <p:sldId id="513" r:id="rId7"/>
    <p:sldId id="445" r:id="rId8"/>
    <p:sldId id="447" r:id="rId9"/>
    <p:sldId id="321" r:id="rId10"/>
    <p:sldId id="322" r:id="rId11"/>
    <p:sldId id="515" r:id="rId12"/>
    <p:sldId id="272" r:id="rId13"/>
    <p:sldId id="275" r:id="rId14"/>
    <p:sldId id="283" r:id="rId15"/>
    <p:sldId id="339" r:id="rId16"/>
    <p:sldId id="340" r:id="rId17"/>
    <p:sldId id="323" r:id="rId18"/>
    <p:sldId id="338" r:id="rId19"/>
    <p:sldId id="324" r:id="rId20"/>
    <p:sldId id="517" r:id="rId21"/>
    <p:sldId id="326" r:id="rId22"/>
    <p:sldId id="510" r:id="rId23"/>
    <p:sldId id="511" r:id="rId24"/>
    <p:sldId id="335" r:id="rId25"/>
    <p:sldId id="407" r:id="rId26"/>
    <p:sldId id="518" r:id="rId27"/>
    <p:sldId id="274" r:id="rId28"/>
    <p:sldId id="273" r:id="rId29"/>
    <p:sldId id="439" r:id="rId30"/>
    <p:sldId id="438" r:id="rId31"/>
    <p:sldId id="337" r:id="rId32"/>
    <p:sldId id="277" r:id="rId33"/>
    <p:sldId id="440" r:id="rId34"/>
    <p:sldId id="417" r:id="rId35"/>
    <p:sldId id="516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66"/>
    <a:srgbClr val="CCFF33"/>
    <a:srgbClr val="FF6161"/>
    <a:srgbClr val="FF9797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429AB-E313-441E-B066-75B20B0F64B1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5C8A-18FE-48A6-B15B-34B2C881C5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97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34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20-5-2019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NLP-Matching-Mirroring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Baby%20schrikt%20en%20schiet%20in%20de%20lach%20als%20zijn%20moeder%20haar%20neus!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Jack%20Andraka%20Achieves%20Childhood%20Dream%20at%20Intel%20ISEF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../../../../../video's/success/Thalasso%20Bain%20Bebe%20par%20Sonia%20Rochel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85010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Rapport</a:t>
            </a:r>
            <a:endParaRPr lang="nl-NL" sz="6000" b="1" dirty="0">
              <a:solidFill>
                <a:srgbClr val="0000FF"/>
              </a:solidFill>
            </a:endParaRPr>
          </a:p>
        </p:txBody>
      </p:sp>
      <p:pic>
        <p:nvPicPr>
          <p:cNvPr id="5123" name="Picture 441" descr="rapport_example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988840"/>
            <a:ext cx="4824536" cy="45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107504" y="208945"/>
            <a:ext cx="4032448" cy="6543517"/>
            <a:chOff x="107504" y="208945"/>
            <a:chExt cx="4032448" cy="6543517"/>
          </a:xfrm>
        </p:grpSpPr>
        <p:pic>
          <p:nvPicPr>
            <p:cNvPr id="5122" name="Picture 15" descr="rapport_example3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504" y="208945"/>
              <a:ext cx="4032448" cy="654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rapport_example3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547664" y="367329"/>
              <a:ext cx="1080120" cy="97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Oogbewegingen en Predikaten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0" y="1268761"/>
            <a:ext cx="519492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Wat zou Mandela zeggen over zijn land?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707904" y="2996952"/>
            <a:ext cx="51229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man zeggen over zijn vakantie?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283968" y="5373216"/>
            <a:ext cx="454684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08720"/>
            <a:ext cx="322595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Image result for peinzende gezicht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140968"/>
            <a:ext cx="2847975" cy="1609726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797152"/>
            <a:ext cx="340111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E8638-2AFE-4008-9248-819A8D92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Rapport bij een spelletje Yahtzee</a:t>
            </a:r>
          </a:p>
        </p:txBody>
      </p:sp>
      <p:pic>
        <p:nvPicPr>
          <p:cNvPr id="3074" name="Picture 2" descr="Afbeeldingsresultaat voor yahtzee players">
            <a:extLst>
              <a:ext uri="{FF2B5EF4-FFF2-40B4-BE49-F238E27FC236}">
                <a16:creationId xmlns:a16="http://schemas.microsoft.com/office/drawing/2014/main" id="{4005DD3F-8382-4E90-97F1-76908741B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3" y="1264369"/>
            <a:ext cx="7900113" cy="43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D9BDE5-B574-4132-B891-5D45646375BF}"/>
              </a:ext>
            </a:extLst>
          </p:cNvPr>
          <p:cNvSpPr txBox="1"/>
          <p:nvPr/>
        </p:nvSpPr>
        <p:spPr>
          <a:xfrm>
            <a:off x="777370" y="6021288"/>
            <a:ext cx="758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Wanneer is er rapport? Wat gebeurt er in het spel wanneer er mooi rapport is?</a:t>
            </a:r>
          </a:p>
        </p:txBody>
      </p:sp>
    </p:spTree>
    <p:extLst>
      <p:ext uri="{BB962C8B-B14F-4D97-AF65-F5344CB8AC3E}">
        <p14:creationId xmlns:p14="http://schemas.microsoft.com/office/powerpoint/2010/main" val="281615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43" descr="pacingandlead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1038" y="622300"/>
            <a:ext cx="792341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44" descr="Natural Communicato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6512" y="3114675"/>
            <a:ext cx="504056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6161"/>
                </a:solidFill>
              </a:rPr>
              <a:t>Behaviour</a:t>
            </a:r>
            <a:endParaRPr lang="nl-NL" sz="3600" b="1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6161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  <a:solidFill>
            <a:srgbClr val="CCFF33"/>
          </a:solidFill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grpFill/>
            <a:ln>
              <a:solidFill>
                <a:srgbClr val="CCFF33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External</a:t>
              </a:r>
              <a:endPara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signal</a:t>
              </a:r>
              <a:endParaRPr lang="nl-N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Internal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NL" sz="28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State</a:t>
            </a:r>
            <a:r>
              <a:rPr lang="nl-NL" sz="2800" b="1">
                <a:solidFill>
                  <a:srgbClr val="3333CC"/>
                </a:solidFill>
              </a:rPr>
              <a:t>, </a:t>
            </a:r>
            <a:r>
              <a:rPr lang="nl-NL" sz="28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emotions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err="1">
                <a:solidFill>
                  <a:schemeClr val="tx2">
                    <a:lumMod val="60000"/>
                    <a:lumOff val="40000"/>
                  </a:schemeClr>
                </a:solidFill>
              </a:rPr>
              <a:t>Physiology</a:t>
            </a:r>
            <a:endParaRPr lang="nl-NL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  <a:endParaRPr lang="nl-NL" sz="3600" b="1" kern="10">
              <a:ln w="9525">
                <a:noFill/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582044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err="1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Black"/>
              </a:rPr>
              <a:t>Generalise</a:t>
            </a:r>
            <a:endParaRPr lang="nl-NL" sz="3600" kern="10"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latin typeface="Arial Black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79512" y="76200"/>
            <a:ext cx="856895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err="1">
                <a:solidFill>
                  <a:schemeClr val="tx2"/>
                </a:solidFill>
                <a:latin typeface="Arial" charset="0"/>
                <a:cs typeface="Arial" charset="0"/>
              </a:rPr>
              <a:t>How</a:t>
            </a:r>
            <a:r>
              <a:rPr lang="nl-NL" sz="4400" b="1">
                <a:solidFill>
                  <a:schemeClr val="tx2"/>
                </a:solidFill>
                <a:latin typeface="Arial" charset="0"/>
                <a:cs typeface="Arial" charset="0"/>
              </a:rPr>
              <a:t> do we </a:t>
            </a:r>
            <a:r>
              <a:rPr lang="nl-NL" sz="4400" b="1" err="1">
                <a:solidFill>
                  <a:schemeClr val="tx2"/>
                </a:solidFill>
                <a:latin typeface="Arial" charset="0"/>
                <a:cs typeface="Arial" charset="0"/>
              </a:rPr>
              <a:t>Communicate</a:t>
            </a:r>
            <a:r>
              <a:rPr lang="nl-NL" sz="4400" b="1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6" name="Tekstvak 25"/>
          <p:cNvSpPr txBox="1"/>
          <p:nvPr/>
        </p:nvSpPr>
        <p:spPr>
          <a:xfrm rot="20950698">
            <a:off x="3722171" y="3345609"/>
            <a:ext cx="18218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i="1"/>
              <a:t>time/space matter/energy</a:t>
            </a:r>
            <a:endParaRPr lang="nl-NL" sz="1200" i="1"/>
          </a:p>
        </p:txBody>
      </p:sp>
      <p:sp>
        <p:nvSpPr>
          <p:cNvPr id="29" name="Rechthoek 28"/>
          <p:cNvSpPr/>
          <p:nvPr/>
        </p:nvSpPr>
        <p:spPr>
          <a:xfrm rot="20809415">
            <a:off x="4431414" y="3462485"/>
            <a:ext cx="986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35"/>
          <p:cNvGrpSpPr/>
          <p:nvPr/>
        </p:nvGrpSpPr>
        <p:grpSpPr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52147"/>
              <a:ext cx="2451744" cy="1947865"/>
              <a:chOff x="3716501" y="3352147"/>
              <a:chExt cx="2451744" cy="1947865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/>
                  <a:t>l</a:t>
                </a:r>
                <a:r>
                  <a:rPr lang="en-GB" sz="1400" i="1"/>
                  <a:t>anguage</a:t>
                </a:r>
                <a:endParaRPr lang="nl-NL" sz="1050" i="1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52147"/>
                <a:ext cx="182184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/>
                  <a:t>time/space</a:t>
                </a:r>
                <a:r>
                  <a:rPr lang="en-GB" sz="1200" i="1"/>
                  <a:t> </a:t>
                </a:r>
                <a:r>
                  <a:rPr lang="en-GB" sz="1400" i="1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a:rPr>
                  <a:t>matter/energy</a:t>
                </a:r>
                <a:endParaRPr lang="nl-NL" sz="1200" i="1">
                  <a:ln>
                    <a:solidFill>
                      <a:schemeClr val="bg1">
                        <a:lumMod val="85000"/>
                      </a:schemeClr>
                    </a:solidFill>
                  </a:ln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/>
                  <a:t>memories</a:t>
                </a:r>
                <a:endParaRPr lang="nl-NL" sz="1050" i="1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decisions</a:t>
                </a:r>
                <a:endParaRPr lang="nl-NL" sz="1400" i="1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err="1"/>
                  <a:t>metaprograms</a:t>
                </a:r>
                <a:endParaRPr lang="nl-NL" sz="1050" i="1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/>
                  <a:t> and </a:t>
                </a:r>
                <a:r>
                  <a:rPr lang="en-GB" sz="1400" i="1"/>
                  <a:t>beliefs</a:t>
                </a:r>
                <a:endParaRPr lang="nl-NL" sz="1050" i="1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112204"/>
                <a:ext cx="1169583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/>
                  <a:t>attitudes</a:t>
                </a:r>
                <a:endParaRPr lang="nl-NL" sz="1050" i="1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 flipV="1">
            <a:off x="2325363" y="4801401"/>
            <a:ext cx="2965530" cy="820374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err="1"/>
              <a:t>Preferent</a:t>
            </a:r>
            <a:r>
              <a:rPr lang="en-US"/>
              <a:t> </a:t>
            </a:r>
            <a:r>
              <a:rPr lang="en-US" err="1"/>
              <a:t>Repr</a:t>
            </a:r>
            <a:r>
              <a:rPr lang="en-US"/>
              <a:t>. </a:t>
            </a:r>
            <a:r>
              <a:rPr lang="en-US" err="1"/>
              <a:t>Sytsem</a:t>
            </a:r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  <a:solidFill>
            <a:srgbClr val="CCFF33"/>
          </a:solidFill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340905" y="2356895"/>
            <a:ext cx="158907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err="1"/>
              <a:t>Leadsystem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/>
      <p:bldP spid="23566" grpId="0"/>
      <p:bldP spid="23567" grpId="0" animBg="1"/>
      <p:bldP spid="23568" grpId="0"/>
      <p:bldP spid="23585" grpId="0" animBg="1"/>
      <p:bldP spid="235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eblissed.nl/wp-content/uploads/2013/12/waterdruppe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3732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00FF"/>
                </a:solidFill>
              </a:rPr>
              <a:t>Behoeften</a:t>
            </a:r>
            <a:r>
              <a:rPr lang="en-US" sz="4800" b="1" dirty="0">
                <a:solidFill>
                  <a:srgbClr val="0000FF"/>
                </a:solidFill>
              </a:rPr>
              <a:t> en </a:t>
            </a:r>
            <a:r>
              <a:rPr lang="en-US" sz="4800" b="1" dirty="0" err="1">
                <a:solidFill>
                  <a:srgbClr val="0000FF"/>
                </a:solidFill>
              </a:rPr>
              <a:t>wensen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836712"/>
            <a:ext cx="5688632" cy="1296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Als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uit</a:t>
            </a:r>
            <a:r>
              <a:rPr lang="en-US" b="1" dirty="0">
                <a:solidFill>
                  <a:srgbClr val="FF0000"/>
                </a:solidFill>
              </a:rPr>
              <a:t> je hart </a:t>
            </a:r>
            <a:r>
              <a:rPr lang="en-US" b="1" dirty="0" err="1">
                <a:solidFill>
                  <a:srgbClr val="FF0000"/>
                </a:solidFill>
              </a:rPr>
              <a:t>leeft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krijg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makkelijk</a:t>
            </a:r>
            <a:r>
              <a:rPr lang="en-US" b="1" dirty="0">
                <a:solidFill>
                  <a:srgbClr val="FF0000"/>
                </a:solidFill>
              </a:rPr>
              <a:t> rapport met </a:t>
            </a:r>
            <a:r>
              <a:rPr lang="en-US" b="1" dirty="0" err="1">
                <a:solidFill>
                  <a:srgbClr val="FF0000"/>
                </a:solidFill>
              </a:rPr>
              <a:t>jezelf</a:t>
            </a:r>
            <a:r>
              <a:rPr lang="en-US" b="1" dirty="0">
                <a:solidFill>
                  <a:srgbClr val="FF0000"/>
                </a:solidFill>
              </a:rPr>
              <a:t> en </a:t>
            </a:r>
            <a:r>
              <a:rPr lang="en-US" b="1" dirty="0" err="1">
                <a:solidFill>
                  <a:srgbClr val="FF0000"/>
                </a:solidFill>
              </a:rPr>
              <a:t>anderen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Lachen is de kortste afstand tussen twee mensen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4818" name="Picture 2" descr="Afbeeldingsresultaat voor lachende oudere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6092"/>
            <a:ext cx="9144000" cy="550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Oefening: Lachen om rapport te krijgen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3456384"/>
          </a:xfrm>
        </p:spPr>
        <p:txBody>
          <a:bodyPr>
            <a:normAutofit/>
          </a:bodyPr>
          <a:lstStyle/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Samen ergens om lachen is een directe verbinding maken met elkaar.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Uitleg of woorden zijn overbodig.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Als je op het zelfde moment lacht, ben je bij elkaar.</a:t>
            </a:r>
          </a:p>
          <a:p>
            <a:pPr marL="450850" indent="-450850"/>
            <a:r>
              <a:rPr lang="nl-NL" dirty="0">
                <a:solidFill>
                  <a:srgbClr val="0000FF"/>
                </a:solidFill>
              </a:rPr>
              <a:t>Lachen bevrijdt, verbindt en ontwapent.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501317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Wie brengt de groep aan het lachen?</a:t>
            </a:r>
          </a:p>
          <a:p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Wat zijn de bewegingen van de ogen, mondhoeken, ademhaling?</a:t>
            </a:r>
          </a:p>
          <a:p>
            <a:endParaRPr lang="nl-NL" b="1" dirty="0">
              <a:solidFill>
                <a:srgbClr val="0000FF"/>
              </a:solidFill>
            </a:endParaRPr>
          </a:p>
          <a:p>
            <a:r>
              <a:rPr lang="nl-NL" b="1" dirty="0">
                <a:solidFill>
                  <a:srgbClr val="0000FF"/>
                </a:solidFill>
              </a:rPr>
              <a:t>Wat verandert er in je lijf?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Chunken om rapport te krijgen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Als iemand zelf veel details gebruikt antwoord dan ook met details, of vragen over details.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Als iemand vooral de grote lijnen aanhoudt, gebruik dan zelf ook de grote lijnen.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-62166"/>
            <a:ext cx="3383940" cy="5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4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De Hiërarchie van Taal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 rot="16228149">
            <a:off x="1485774" y="3456370"/>
            <a:ext cx="4539939" cy="451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up-chunken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 rot="5428149">
            <a:off x="5338154" y="3248862"/>
            <a:ext cx="4606218" cy="50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down-chunken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339752" y="797431"/>
            <a:ext cx="1235288" cy="5311952"/>
          </a:xfrm>
          <a:prstGeom prst="upArrow">
            <a:avLst>
              <a:gd name="adj1" fmla="val 50000"/>
              <a:gd name="adj2" fmla="val 148672"/>
            </a:avLst>
          </a:prstGeom>
          <a:solidFill>
            <a:srgbClr val="0033CC">
              <a:alpha val="5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globaler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rot="10800000">
            <a:off x="7740352" y="713491"/>
            <a:ext cx="1296144" cy="5487132"/>
          </a:xfrm>
          <a:prstGeom prst="upArrow">
            <a:avLst>
              <a:gd name="adj1" fmla="val 50000"/>
              <a:gd name="adj2" fmla="val 140777"/>
            </a:avLst>
          </a:prstGeom>
          <a:solidFill>
            <a:srgbClr val="FF0000">
              <a:alpha val="5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gedetailleerder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4139952" y="1988104"/>
            <a:ext cx="3136868" cy="329237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meer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voorbeelden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op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hetzelfde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niveau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0595">
            <a:off x="4428319" y="3576120"/>
            <a:ext cx="2592053" cy="500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2800" i="1" kern="10" spc="56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lateraal </a:t>
            </a:r>
          </a:p>
          <a:p>
            <a:pPr algn="ctr" rtl="0"/>
            <a:r>
              <a:rPr lang="nl-NL" sz="2800" i="1" kern="10" spc="56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chunken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0595">
            <a:off x="3420248" y="112194"/>
            <a:ext cx="5472360" cy="572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7200" b="1" kern="10" spc="1441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Chunken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261814" y="797431"/>
            <a:ext cx="2923487" cy="57937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MS Mincho" pitchFamily="49" charset="-128"/>
                <a:cs typeface="Courier New" pitchFamily="49" charset="0"/>
              </a:rPr>
              <a:t>ABSTRACT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99992" y="6021288"/>
            <a:ext cx="3011983" cy="579370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MS Mincho" pitchFamily="49" charset="-128"/>
                <a:cs typeface="Courier New" pitchFamily="49" charset="0"/>
              </a:rPr>
              <a:t>CONCREET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endParaRPr kumimoji="0" lang="nl-NL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8" grpId="0"/>
      <p:bldP spid="2057" grpId="0" animBg="1"/>
      <p:bldP spid="2056" grpId="0" animBg="1"/>
      <p:bldP spid="2055" grpId="0" animBg="1"/>
      <p:bldP spid="2054" grpId="0"/>
      <p:bldP spid="2053" grpId="0"/>
      <p:bldP spid="2052" grpId="0" animBg="1"/>
      <p:bldP spid="20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Referentiekaders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600" b="1" dirty="0">
                <a:solidFill>
                  <a:srgbClr val="0000FF"/>
                </a:solidFill>
              </a:rPr>
              <a:t>Extern:</a:t>
            </a:r>
            <a:r>
              <a:rPr lang="nl-NL" sz="3600" dirty="0"/>
              <a:t> </a:t>
            </a:r>
            <a:r>
              <a:rPr lang="nl-NL" sz="3600" dirty="0">
                <a:solidFill>
                  <a:srgbClr val="0000FF"/>
                </a:solidFill>
              </a:rPr>
              <a:t>open voor andere meningen.</a:t>
            </a:r>
          </a:p>
          <a:p>
            <a:pPr indent="1185863">
              <a:buNone/>
            </a:pPr>
            <a:r>
              <a:rPr lang="nl-NL" sz="3600" dirty="0">
                <a:solidFill>
                  <a:srgbClr val="0000FF"/>
                </a:solidFill>
              </a:rPr>
              <a:t>“Iemand moet ‘t me zeggen” </a:t>
            </a:r>
          </a:p>
          <a:p>
            <a:pPr indent="1185863">
              <a:buNone/>
            </a:pPr>
            <a:r>
              <a:rPr lang="nl-NL" sz="3600" dirty="0">
                <a:solidFill>
                  <a:srgbClr val="0000FF"/>
                </a:solidFill>
              </a:rPr>
              <a:t>“Ik werd gewaardeerd”. </a:t>
            </a:r>
            <a:endParaRPr lang="nl-NL" sz="36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sz="3600" b="1" dirty="0">
                <a:solidFill>
                  <a:srgbClr val="0000FF"/>
                </a:solidFill>
              </a:rPr>
              <a:t>Intern:</a:t>
            </a:r>
            <a:r>
              <a:rPr lang="nl-NL" dirty="0"/>
              <a:t>  </a:t>
            </a:r>
            <a:r>
              <a:rPr lang="nl-NL" dirty="0">
                <a:solidFill>
                  <a:srgbClr val="0000FF"/>
                </a:solidFill>
              </a:rPr>
              <a:t>ik heb mijn eigen mening</a:t>
            </a:r>
          </a:p>
          <a:p>
            <a:pPr indent="1185863">
              <a:buNone/>
            </a:pPr>
            <a:r>
              <a:rPr lang="nl-NL" dirty="0">
                <a:solidFill>
                  <a:srgbClr val="0000FF"/>
                </a:solidFill>
              </a:rPr>
              <a:t>“Ik weet gewoon of ik iets goed heb gedaan” </a:t>
            </a:r>
          </a:p>
          <a:p>
            <a:pPr indent="1185863">
              <a:buNone/>
            </a:pPr>
            <a:r>
              <a:rPr lang="nl-NL" dirty="0">
                <a:solidFill>
                  <a:srgbClr val="0000FF"/>
                </a:solidFill>
              </a:rPr>
              <a:t>“Ik vertrouw op mijn eigen indruk”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7584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4400" b="1" u="none" strike="noStrike" cap="none" normalizeH="0" baseline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Waarmee</a:t>
            </a:r>
            <a:r>
              <a:rPr kumimoji="0" lang="nl-NL" sz="4400" b="1" u="none" strike="noStrike" cap="none" normalizeH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 heb je rapport</a:t>
            </a:r>
            <a:r>
              <a:rPr kumimoji="0" lang="nl-NL" sz="4400" b="1" u="none" strike="noStrike" cap="none" normalizeH="0" baseline="0" dirty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?</a:t>
            </a:r>
            <a:endParaRPr kumimoji="0" lang="nl-NL" sz="4000" b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283968" y="1700808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woorden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395536" y="3284984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fysiologie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15816" y="1628800"/>
            <a:ext cx="1296144" cy="208823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4572000" y="6093296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tonaliteit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13" name="Afbeelding 12" descr="mehrabian.jpg"/>
          <p:cNvPicPr/>
          <p:nvPr/>
        </p:nvPicPr>
        <p:blipFill>
          <a:blip r:embed="rId4" cstate="print">
            <a:lum bright="-10000" contrast="20000"/>
          </a:blip>
          <a:srcRect l="17405" t="23188" r="18078"/>
          <a:stretch>
            <a:fillRect/>
          </a:stretch>
        </p:blipFill>
        <p:spPr>
          <a:xfrm>
            <a:off x="6084168" y="2564905"/>
            <a:ext cx="3059832" cy="2736304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5940152" y="5517232"/>
            <a:ext cx="3172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Professor </a:t>
            </a:r>
            <a:r>
              <a:rPr lang="nl-NL" sz="2000" b="1" dirty="0">
                <a:solidFill>
                  <a:srgbClr val="0000FF"/>
                </a:solidFill>
              </a:rPr>
              <a:t>Albert </a:t>
            </a:r>
            <a:r>
              <a:rPr lang="nl-NL" sz="2000" b="1" dirty="0" err="1">
                <a:solidFill>
                  <a:srgbClr val="0000FF"/>
                </a:solidFill>
              </a:rPr>
              <a:t>Mehrabian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" name="Afbeelding 14" descr="38%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852935"/>
            <a:ext cx="2016224" cy="324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47935-6800-4BA0-98C9-C8728CB0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 referentiekaders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AF45C-725B-4F00-80DF-E2267DCD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2255"/>
            <a:ext cx="8229600" cy="17626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Video van Jack </a:t>
            </a:r>
            <a:r>
              <a:rPr lang="nl-NL" dirty="0" err="1">
                <a:solidFill>
                  <a:srgbClr val="0000FF"/>
                </a:solidFill>
              </a:rPr>
              <a:t>Andraka</a:t>
            </a:r>
            <a:r>
              <a:rPr lang="nl-NL" dirty="0">
                <a:solidFill>
                  <a:srgbClr val="0000FF"/>
                </a:solidFill>
              </a:rPr>
              <a:t>, ‘rapport door succes’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Wanneer heeft Jack een Intern Referentie Kader?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Wanneer een Extern Referentie Kader?</a:t>
            </a:r>
          </a:p>
        </p:txBody>
      </p:sp>
      <p:pic>
        <p:nvPicPr>
          <p:cNvPr id="4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F3DEEDF9-9B67-467B-8445-11B109BC7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/>
          <a:srcRect l="9714" r="7685"/>
          <a:stretch/>
        </p:blipFill>
        <p:spPr bwMode="auto">
          <a:xfrm>
            <a:off x="3275856" y="2861948"/>
            <a:ext cx="5868144" cy="39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379880E-ACA9-40CC-BA0A-3EFEEF32BFEA}"/>
              </a:ext>
            </a:extLst>
          </p:cNvPr>
          <p:cNvSpPr txBox="1">
            <a:spLocks/>
          </p:cNvSpPr>
          <p:nvPr/>
        </p:nvSpPr>
        <p:spPr>
          <a:xfrm>
            <a:off x="0" y="3910951"/>
            <a:ext cx="3275856" cy="1762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Op de ISEF (</a:t>
            </a:r>
            <a:r>
              <a:rPr lang="en-US" dirty="0">
                <a:solidFill>
                  <a:srgbClr val="0000FF"/>
                </a:solidFill>
              </a:rPr>
              <a:t>International Science and Engineering Fair)</a:t>
            </a:r>
            <a:endParaRPr lang="nl-NL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t="72211" r="6933"/>
          <a:stretch>
            <a:fillRect/>
          </a:stretch>
        </p:blipFill>
        <p:spPr bwMode="auto">
          <a:xfrm>
            <a:off x="4572000" y="5085184"/>
            <a:ext cx="4248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t="41334" r="6933" b="26245"/>
          <a:stretch>
            <a:fillRect/>
          </a:stretch>
        </p:blipFill>
        <p:spPr bwMode="auto">
          <a:xfrm>
            <a:off x="4572000" y="3645024"/>
            <a:ext cx="42484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t="58316" r="48506"/>
          <a:stretch>
            <a:fillRect/>
          </a:stretch>
        </p:blipFill>
        <p:spPr bwMode="auto">
          <a:xfrm>
            <a:off x="251520" y="4437112"/>
            <a:ext cx="42484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t="33614" r="51970" b="38597"/>
          <a:stretch>
            <a:fillRect/>
          </a:stretch>
        </p:blipFill>
        <p:spPr bwMode="auto">
          <a:xfrm>
            <a:off x="251520" y="3284984"/>
            <a:ext cx="388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52186" r="6933" b="60210"/>
          <a:stretch>
            <a:fillRect/>
          </a:stretch>
        </p:blipFill>
        <p:spPr bwMode="auto">
          <a:xfrm>
            <a:off x="4572000" y="1717158"/>
            <a:ext cx="4248472" cy="185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Sleutelrelaties </a:t>
            </a:r>
          </a:p>
        </p:txBody>
      </p:sp>
      <p:pic>
        <p:nvPicPr>
          <p:cNvPr id="4" name="Afbeelding 3" descr="relatieschema.bmp"/>
          <p:cNvPicPr/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10613" r="48506" b="63298"/>
          <a:stretch>
            <a:fillRect/>
          </a:stretch>
        </p:blipFill>
        <p:spPr bwMode="auto">
          <a:xfrm>
            <a:off x="251520" y="1717158"/>
            <a:ext cx="4248472" cy="17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3995936" y="3861048"/>
            <a:ext cx="1152128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Maria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BDEFC6F-EE95-4984-BB54-C7A2A07AD9D3}"/>
              </a:ext>
            </a:extLst>
          </p:cNvPr>
          <p:cNvSpPr/>
          <p:nvPr/>
        </p:nvSpPr>
        <p:spPr>
          <a:xfrm>
            <a:off x="464096" y="1777678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F9D9EAE-C151-4D36-8A0F-726357E8C190}"/>
              </a:ext>
            </a:extLst>
          </p:cNvPr>
          <p:cNvSpPr/>
          <p:nvPr/>
        </p:nvSpPr>
        <p:spPr>
          <a:xfrm>
            <a:off x="6012160" y="1717158"/>
            <a:ext cx="2232248" cy="156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4787DF2-5D03-4A32-BBEF-83B18F287382}"/>
              </a:ext>
            </a:extLst>
          </p:cNvPr>
          <p:cNvSpPr/>
          <p:nvPr/>
        </p:nvSpPr>
        <p:spPr>
          <a:xfrm>
            <a:off x="179512" y="3325850"/>
            <a:ext cx="17281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046AC50-B29C-4782-A873-E347F8202618}"/>
              </a:ext>
            </a:extLst>
          </p:cNvPr>
          <p:cNvSpPr/>
          <p:nvPr/>
        </p:nvSpPr>
        <p:spPr>
          <a:xfrm>
            <a:off x="0" y="5287218"/>
            <a:ext cx="190770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975E56F-4123-48B3-9DC1-3ED781182066}"/>
              </a:ext>
            </a:extLst>
          </p:cNvPr>
          <p:cNvSpPr/>
          <p:nvPr/>
        </p:nvSpPr>
        <p:spPr>
          <a:xfrm>
            <a:off x="7142533" y="3619980"/>
            <a:ext cx="2001467" cy="1537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84F1C7E-DC26-4ABE-8708-5169ACDE406E}"/>
              </a:ext>
            </a:extLst>
          </p:cNvPr>
          <p:cNvSpPr/>
          <p:nvPr/>
        </p:nvSpPr>
        <p:spPr>
          <a:xfrm>
            <a:off x="7027142" y="5409220"/>
            <a:ext cx="211685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63688" y="836712"/>
            <a:ext cx="6264696" cy="604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NL" sz="2200" dirty="0">
                <a:solidFill>
                  <a:srgbClr val="0000FF"/>
                </a:solidFill>
              </a:rPr>
              <a:t>Je zit hier nu vanavond in de kring. </a:t>
            </a: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3700" y="83671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-1962167">
            <a:off x="2025650" y="2452035"/>
            <a:ext cx="379413" cy="2762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235075" y="1845610"/>
            <a:ext cx="1147763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151063" y="266476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005138" y="3483910"/>
            <a:ext cx="1147762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3660775" y="4301472"/>
            <a:ext cx="1149350" cy="606425"/>
          </a:xfrm>
          <a:prstGeom prst="ellipse">
            <a:avLst/>
          </a:prstGeom>
          <a:solidFill>
            <a:srgbClr val="FFA7A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-1962167">
            <a:off x="1163638" y="1486835"/>
            <a:ext cx="37941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-1962167">
            <a:off x="3690938" y="4077635"/>
            <a:ext cx="379412" cy="246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62167">
            <a:off x="2928938" y="3252135"/>
            <a:ext cx="379412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2595379">
            <a:off x="4445000" y="4960285"/>
            <a:ext cx="37941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inhoud 3"/>
          <p:cNvSpPr txBox="1">
            <a:spLocks/>
          </p:cNvSpPr>
          <p:nvPr/>
        </p:nvSpPr>
        <p:spPr>
          <a:xfrm>
            <a:off x="2555776" y="1628800"/>
            <a:ext cx="6588224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neem waar dat jullie naar mij kijken en dat bewijst dat je geïnteresseerd bent in wat er vandaag gaat komen.</a:t>
            </a:r>
          </a:p>
        </p:txBody>
      </p:sp>
      <p:sp>
        <p:nvSpPr>
          <p:cNvPr id="16" name="Tijdelijke aanduiding voor inhoud 3"/>
          <p:cNvSpPr txBox="1">
            <a:spLocks/>
          </p:cNvSpPr>
          <p:nvPr/>
        </p:nvSpPr>
        <p:spPr>
          <a:xfrm>
            <a:off x="3373016" y="2608312"/>
            <a:ext cx="5770984" cy="748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 kan me voorstellen dat je je afvraagt wat deze oefening je zal brengen.</a:t>
            </a:r>
          </a:p>
        </p:txBody>
      </p:sp>
      <p:sp>
        <p:nvSpPr>
          <p:cNvPr id="17" name="Tijdelijke aanduiding voor inhoud 3"/>
          <p:cNvSpPr txBox="1">
            <a:spLocks/>
          </p:cNvSpPr>
          <p:nvPr/>
        </p:nvSpPr>
        <p:spPr>
          <a:xfrm>
            <a:off x="4283968" y="3501008"/>
            <a:ext cx="486003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200" dirty="0">
                <a:solidFill>
                  <a:srgbClr val="0000FF"/>
                </a:solidFill>
              </a:rPr>
              <a:t>Alles wijst er op dat dit een nuttige oefening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3"/>
          <p:cNvSpPr txBox="1">
            <a:spLocks/>
          </p:cNvSpPr>
          <p:nvPr/>
        </p:nvSpPr>
        <p:spPr>
          <a:xfrm>
            <a:off x="5004048" y="4365104"/>
            <a:ext cx="4139952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200" dirty="0">
                <a:solidFill>
                  <a:srgbClr val="0000FF"/>
                </a:solidFill>
              </a:rPr>
              <a:t>Je zult veel met deze oefening kunnen doen!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3"/>
          <p:cNvSpPr txBox="1">
            <a:spLocks/>
          </p:cNvSpPr>
          <p:nvPr/>
        </p:nvSpPr>
        <p:spPr>
          <a:xfrm>
            <a:off x="3779912" y="5373216"/>
            <a:ext cx="536408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Wanneer zou je deze oefening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willen gaan toepassen?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635896" y="0"/>
            <a:ext cx="1913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Yes set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23528" y="4437112"/>
            <a:ext cx="3024336" cy="1944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Milton patronen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458788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1) Feitelijke observaties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Oorzaak 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Gevolg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Gedachten lezen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Universele waarheid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Mogelijkheid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Char char="("/>
              <a:tabLst/>
            </a:pPr>
            <a:r>
              <a:rPr lang="nl-NL" sz="160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nl-NL" sz="1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) Vooronderstelling</a:t>
            </a:r>
            <a:endParaRPr kumimoji="0" lang="nl-NL" sz="2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/>
          <a:lstStyle/>
          <a:p>
            <a:r>
              <a:rPr lang="nl-NL" b="1" dirty="0">
                <a:solidFill>
                  <a:srgbClr val="0033CC"/>
                </a:solidFill>
              </a:rPr>
              <a:t>Oefening </a:t>
            </a:r>
            <a:r>
              <a:rPr lang="nl-NL" b="1" dirty="0" err="1">
                <a:solidFill>
                  <a:srgbClr val="0033CC"/>
                </a:solidFill>
              </a:rPr>
              <a:t>Yes-set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17496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A noemt een situatie waarin hij/zij zou willen motiveren om iets te doen.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B en C stellen samen drie (of meer) uitspraken uit de Yes-set op om de meest succesvolle motivatie te komen.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A knikt als het binnen komt, of wanneer hij/zij bereid is om te volgen.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B zegt de drie uitspraken met de beste tonaliteit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33CC"/>
                </a:solidFill>
              </a:rPr>
              <a:t>C kijkt telkens of A knikt als het binnen komt</a:t>
            </a:r>
          </a:p>
        </p:txBody>
      </p:sp>
      <p:pic>
        <p:nvPicPr>
          <p:cNvPr id="1026" name="Afbeelding 0" descr="yes.jpg">
            <a:extLst>
              <a:ext uri="{FF2B5EF4-FFF2-40B4-BE49-F238E27FC236}">
                <a16:creationId xmlns:a16="http://schemas.microsoft.com/office/drawing/2014/main" id="{B3D53D66-ADEA-4B45-B05E-20C5FAD0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0197" r="3391" b="17979"/>
          <a:stretch>
            <a:fillRect/>
          </a:stretch>
        </p:blipFill>
        <p:spPr bwMode="auto">
          <a:xfrm>
            <a:off x="5436096" y="325115"/>
            <a:ext cx="331946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301E879-85FF-4888-870B-BA194618C9C9}"/>
              </a:ext>
            </a:extLst>
          </p:cNvPr>
          <p:cNvSpPr txBox="1">
            <a:spLocks/>
          </p:cNvSpPr>
          <p:nvPr/>
        </p:nvSpPr>
        <p:spPr>
          <a:xfrm>
            <a:off x="480872" y="1628800"/>
            <a:ext cx="3515064" cy="51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rgbClr val="0033CC"/>
                </a:solidFill>
              </a:rPr>
              <a:t>In drietallen, A B en C</a:t>
            </a:r>
            <a:endParaRPr lang="nl-NL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6873"/>
          <a:stretch>
            <a:fillRect/>
          </a:stretch>
        </p:blipFill>
        <p:spPr bwMode="auto">
          <a:xfrm>
            <a:off x="6715259" y="1844824"/>
            <a:ext cx="2376264" cy="97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90872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Pacing and Leading bij 113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1"/>
            <a:ext cx="5328592" cy="39604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Hulp aan mensen die in de put zitten.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'zelfdoding is zelden een overwogen daad'</a:t>
            </a:r>
          </a:p>
          <a:p>
            <a:pPr>
              <a:buNone/>
            </a:pPr>
            <a:r>
              <a:rPr lang="nl-NL" sz="2800" dirty="0" err="1">
                <a:solidFill>
                  <a:srgbClr val="0000FF"/>
                </a:solidFill>
              </a:rPr>
              <a:t>Chattend</a:t>
            </a:r>
            <a:r>
              <a:rPr lang="nl-NL" sz="2800" dirty="0">
                <a:solidFill>
                  <a:srgbClr val="0000FF"/>
                </a:solidFill>
              </a:rPr>
              <a:t> levens redden;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 113-online probeert het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 en biedt mensen met zelfmoordgedachten een luisterend oor.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31764" t="31407" r="47365" b="65289"/>
          <a:stretch>
            <a:fillRect/>
          </a:stretch>
        </p:blipFill>
        <p:spPr bwMode="auto">
          <a:xfrm rot="60000">
            <a:off x="6189911" y="257534"/>
            <a:ext cx="2706367" cy="411577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 l="31764" t="37312" r="46973" b="55947"/>
          <a:stretch>
            <a:fillRect/>
          </a:stretch>
        </p:blipFill>
        <p:spPr bwMode="auto">
          <a:xfrm rot="60000">
            <a:off x="6359599" y="1072109"/>
            <a:ext cx="2228141" cy="918587"/>
          </a:xfrm>
          <a:prstGeom prst="rect">
            <a:avLst/>
          </a:prstGeom>
          <a:noFill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 l="35404" t="34570" r="42422" b="62676"/>
          <a:stretch>
            <a:fillRect/>
          </a:stretch>
        </p:blipFill>
        <p:spPr bwMode="auto">
          <a:xfrm rot="60000">
            <a:off x="7005267" y="710270"/>
            <a:ext cx="2017068" cy="344261"/>
          </a:xfrm>
          <a:prstGeom prst="rect">
            <a:avLst/>
          </a:prstGeom>
          <a:noFill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 l="31764" t="73725" r="47936" b="18860"/>
          <a:stretch>
            <a:fillRect/>
          </a:stretch>
        </p:blipFill>
        <p:spPr bwMode="auto">
          <a:xfrm rot="60000">
            <a:off x="6379569" y="5285414"/>
            <a:ext cx="2198406" cy="863628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3" cstate="print"/>
          <a:srcRect l="35372" t="66755" r="42422" b="25830"/>
          <a:stretch>
            <a:fillRect/>
          </a:stretch>
        </p:blipFill>
        <p:spPr bwMode="auto">
          <a:xfrm rot="60000">
            <a:off x="6642630" y="4508491"/>
            <a:ext cx="2370340" cy="813212"/>
          </a:xfrm>
          <a:prstGeom prst="rect">
            <a:avLst/>
          </a:prstGeom>
          <a:noFill/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 cstate="print"/>
          <a:srcRect l="31764" t="60267" r="48276" b="33027"/>
          <a:stretch>
            <a:fillRect/>
          </a:stretch>
        </p:blipFill>
        <p:spPr bwMode="auto">
          <a:xfrm rot="60000">
            <a:off x="6355604" y="3805944"/>
            <a:ext cx="1943421" cy="716201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40256" y="3574565"/>
            <a:ext cx="186286" cy="1006942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 cstate="print"/>
          <a:srcRect l="31764" t="50108" r="45194" b="40443"/>
          <a:stretch>
            <a:fillRect/>
          </a:stretch>
        </p:blipFill>
        <p:spPr bwMode="auto">
          <a:xfrm rot="60000">
            <a:off x="6356344" y="2725664"/>
            <a:ext cx="2230651" cy="100921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38371" y="2780922"/>
            <a:ext cx="165331" cy="790711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54799" t="37183" r="44097" b="55414"/>
          <a:stretch>
            <a:fillRect/>
          </a:stretch>
        </p:blipFill>
        <p:spPr bwMode="auto">
          <a:xfrm rot="60000">
            <a:off x="8755353" y="1052545"/>
            <a:ext cx="143994" cy="790711"/>
          </a:xfrm>
          <a:prstGeom prst="rect">
            <a:avLst/>
          </a:prstGeom>
          <a:noFill/>
        </p:spPr>
      </p:pic>
      <p:sp>
        <p:nvSpPr>
          <p:cNvPr id="16" name="PIJL-RECHTS 15"/>
          <p:cNvSpPr/>
          <p:nvPr/>
        </p:nvSpPr>
        <p:spPr>
          <a:xfrm rot="18876842">
            <a:off x="1003340" y="3570561"/>
            <a:ext cx="5720090" cy="1489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RECHTS 16"/>
          <p:cNvSpPr/>
          <p:nvPr/>
        </p:nvSpPr>
        <p:spPr>
          <a:xfrm rot="18876842">
            <a:off x="2847999" y="4293671"/>
            <a:ext cx="3499160" cy="14348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RECHTS 17"/>
          <p:cNvSpPr/>
          <p:nvPr/>
        </p:nvSpPr>
        <p:spPr>
          <a:xfrm rot="18876842">
            <a:off x="4433477" y="4733562"/>
            <a:ext cx="1919643" cy="20709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 rot="18876842">
            <a:off x="5402076" y="5811559"/>
            <a:ext cx="881888" cy="1314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899592" y="551723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Feit+</a:t>
            </a:r>
          </a:p>
          <a:p>
            <a:r>
              <a:rPr lang="nl-NL" dirty="0">
                <a:solidFill>
                  <a:srgbClr val="0000FF"/>
                </a:solidFill>
              </a:rPr>
              <a:t>Compliment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41176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Begrip+</a:t>
            </a:r>
          </a:p>
          <a:p>
            <a:r>
              <a:rPr lang="nl-NL" dirty="0">
                <a:solidFill>
                  <a:srgbClr val="0000FF"/>
                </a:solidFill>
              </a:rPr>
              <a:t>compliment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851920" y="55892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Vraag om te herhalen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572000" y="621166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Vraag om te leiden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419872" y="63093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Leiden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0" y="565195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Volgen: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rgbClr val="D8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0" y="4509120"/>
            <a:ext cx="1756137" cy="5906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cs typeface="Arial" pitchFamily="34" charset="0"/>
              </a:rPr>
              <a:t>Leading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84368" y="3198538"/>
            <a:ext cx="808338" cy="1310582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80112" y="1700808"/>
            <a:ext cx="808338" cy="1310582"/>
          </a:xfrm>
          <a:prstGeom prst="rect">
            <a:avLst/>
          </a:prstGeom>
          <a:noFill/>
        </p:spPr>
      </p:pic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pic>
        <p:nvPicPr>
          <p:cNvPr id="22" name="Afbeelding 21" descr="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3425" y="2428875"/>
            <a:ext cx="2038375" cy="2000250"/>
          </a:xfrm>
          <a:prstGeom prst="rect">
            <a:avLst/>
          </a:prstGeom>
        </p:spPr>
      </p:pic>
      <p:pic>
        <p:nvPicPr>
          <p:cNvPr id="23" name="Afbeelding 22" descr="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31840" y="3068960"/>
            <a:ext cx="1440160" cy="2466975"/>
          </a:xfrm>
          <a:prstGeom prst="rect">
            <a:avLst/>
          </a:prstGeom>
        </p:spPr>
      </p:pic>
      <p:pic>
        <p:nvPicPr>
          <p:cNvPr id="24" name="Afbeelding 23" descr="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23870">
            <a:off x="4362864" y="3108519"/>
            <a:ext cx="1296144" cy="2466975"/>
          </a:xfrm>
          <a:prstGeom prst="rect">
            <a:avLst/>
          </a:prstGeom>
        </p:spPr>
      </p:pic>
      <p:pic>
        <p:nvPicPr>
          <p:cNvPr id="25" name="Afbeelding 24" descr="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27984" y="2420888"/>
            <a:ext cx="1512168" cy="2099415"/>
          </a:xfrm>
          <a:prstGeom prst="rect">
            <a:avLst/>
          </a:prstGeom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708920"/>
            <a:ext cx="576064" cy="9361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123728" y="4464067"/>
            <a:ext cx="1152128" cy="549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115616" y="5373216"/>
            <a:ext cx="79208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971600" y="2348880"/>
            <a:ext cx="804574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1979712" y="2276872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3923928" y="2996952"/>
            <a:ext cx="108012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48064" y="3068960"/>
            <a:ext cx="576064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437112"/>
            <a:ext cx="990245" cy="115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1547664" y="404664"/>
            <a:ext cx="6533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Pacing and </a:t>
            </a:r>
            <a:r>
              <a:rPr lang="nl-NL" sz="3200" b="1" dirty="0">
                <a:solidFill>
                  <a:srgbClr val="00B050"/>
                </a:solidFill>
              </a:rPr>
              <a:t>Leading</a:t>
            </a:r>
            <a:r>
              <a:rPr lang="nl-NL" sz="3200" b="1" dirty="0">
                <a:solidFill>
                  <a:srgbClr val="0000FF"/>
                </a:solidFill>
              </a:rPr>
              <a:t>: Volgen en </a:t>
            </a:r>
            <a:r>
              <a:rPr lang="nl-NL" sz="3200" b="1" dirty="0">
                <a:solidFill>
                  <a:srgbClr val="00B050"/>
                </a:solidFill>
              </a:rPr>
              <a:t>Leiden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2987824" y="3140968"/>
            <a:ext cx="864096" cy="201622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1196752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251520" y="4221088"/>
            <a:ext cx="880346" cy="1440160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/>
          <a:stretch>
            <a:fillRect/>
          </a:stretch>
        </p:blipFill>
        <p:spPr bwMode="auto">
          <a:xfrm flipH="1">
            <a:off x="8263654" y="4941168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076056" y="2276872"/>
            <a:ext cx="720080" cy="2880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683568" y="5805264"/>
            <a:ext cx="5361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Oefening Rapport op </a:t>
            </a:r>
            <a:r>
              <a:rPr lang="nl-NL" b="1" dirty="0" err="1">
                <a:solidFill>
                  <a:srgbClr val="FF0000"/>
                </a:solidFill>
              </a:rPr>
              <a:t>blz</a:t>
            </a:r>
            <a:r>
              <a:rPr lang="nl-NL" b="1" dirty="0">
                <a:solidFill>
                  <a:srgbClr val="FF0000"/>
                </a:solidFill>
              </a:rPr>
              <a:t> 67: </a:t>
            </a:r>
          </a:p>
          <a:p>
            <a:r>
              <a:rPr lang="nl-NL" b="1" dirty="0">
                <a:solidFill>
                  <a:srgbClr val="FF0000"/>
                </a:solidFill>
              </a:rPr>
              <a:t>Maak bewust rapport met iemand uit je omgeving, </a:t>
            </a:r>
          </a:p>
          <a:p>
            <a:r>
              <a:rPr lang="nl-NL" b="1" dirty="0">
                <a:solidFill>
                  <a:srgbClr val="FF0000"/>
                </a:solidFill>
              </a:rPr>
              <a:t>zonder zelf een boodschap te willen geven of te leiden</a:t>
            </a:r>
          </a:p>
        </p:txBody>
      </p: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516216" y="4221088"/>
            <a:ext cx="720080" cy="57606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5724128" y="3212976"/>
            <a:ext cx="792088" cy="10081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8" name="AutoShape 15"/>
          <p:cNvCxnSpPr>
            <a:cxnSpLocks noChangeShapeType="1"/>
          </p:cNvCxnSpPr>
          <p:nvPr/>
        </p:nvCxnSpPr>
        <p:spPr bwMode="auto">
          <a:xfrm>
            <a:off x="2987824" y="2204864"/>
            <a:ext cx="159666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660232" y="3717032"/>
            <a:ext cx="1080120" cy="6480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14"/>
          <p:cNvCxnSpPr>
            <a:cxnSpLocks noChangeShapeType="1"/>
          </p:cNvCxnSpPr>
          <p:nvPr/>
        </p:nvCxnSpPr>
        <p:spPr bwMode="auto">
          <a:xfrm flipV="1">
            <a:off x="2051720" y="5301208"/>
            <a:ext cx="792088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99592" y="4725144"/>
            <a:ext cx="535351" cy="494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1628800"/>
            <a:ext cx="415862" cy="46554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Afbeelding 54" descr="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1134414">
            <a:off x="839564" y="3141218"/>
            <a:ext cx="2304256" cy="2466975"/>
          </a:xfrm>
          <a:prstGeom prst="rect">
            <a:avLst/>
          </a:prstGeom>
        </p:spPr>
      </p:pic>
      <p:pic>
        <p:nvPicPr>
          <p:cNvPr id="56" name="Afbeelding 55" descr="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71800" y="2420888"/>
            <a:ext cx="1656184" cy="2000250"/>
          </a:xfrm>
          <a:prstGeom prst="rect">
            <a:avLst/>
          </a:prstGeom>
        </p:spPr>
      </p:pic>
      <p:pic>
        <p:nvPicPr>
          <p:cNvPr id="65" name="Afbeelding 64" descr="B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6136" y="3068960"/>
            <a:ext cx="2880320" cy="2466975"/>
          </a:xfrm>
          <a:prstGeom prst="rect">
            <a:avLst/>
          </a:prstGeom>
        </p:spPr>
      </p:pic>
      <p:pic>
        <p:nvPicPr>
          <p:cNvPr id="66" name="Afbeelding 65" descr="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40152" y="2337697"/>
            <a:ext cx="2952328" cy="238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31" grpId="0" build="p"/>
      <p:bldP spid="1028" grpId="0" animBg="1"/>
      <p:bldP spid="10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4427984" y="0"/>
            <a:ext cx="4716016" cy="6858000"/>
          </a:xfrm>
          <a:prstGeom prst="rect">
            <a:avLst/>
          </a:prstGeom>
          <a:solidFill>
            <a:srgbClr val="D8F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 rot="3172058">
            <a:off x="5248347" y="4398602"/>
            <a:ext cx="1756137" cy="5906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mbria" pitchFamily="18" charset="0"/>
                <a:cs typeface="Arial" pitchFamily="34" charset="0"/>
              </a:rPr>
              <a:t>Leading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198538"/>
            <a:ext cx="808338" cy="1310582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700808"/>
            <a:ext cx="808338" cy="1310582"/>
          </a:xfrm>
          <a:prstGeom prst="rect">
            <a:avLst/>
          </a:prstGeom>
          <a:noFill/>
        </p:spPr>
      </p:pic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708920"/>
            <a:ext cx="576064" cy="936104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 rot="19533193">
            <a:off x="1779335" y="4455646"/>
            <a:ext cx="1152128" cy="549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115616" y="5373216"/>
            <a:ext cx="792088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971600" y="2348880"/>
            <a:ext cx="804574" cy="7200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1979712" y="2276872"/>
            <a:ext cx="792088" cy="7200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3923928" y="2996952"/>
            <a:ext cx="1080120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48064" y="3068960"/>
            <a:ext cx="576064" cy="144016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437112"/>
            <a:ext cx="990245" cy="115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2347576" y="179487"/>
            <a:ext cx="3656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00FF"/>
                </a:solidFill>
              </a:rPr>
              <a:t>Pacing and </a:t>
            </a:r>
            <a:r>
              <a:rPr lang="nl-NL" sz="3200" b="1" dirty="0">
                <a:solidFill>
                  <a:srgbClr val="00B050"/>
                </a:solidFill>
              </a:rPr>
              <a:t>Leading:</a:t>
            </a:r>
            <a:r>
              <a:rPr lang="nl-NL" sz="3200" b="1" dirty="0">
                <a:solidFill>
                  <a:srgbClr val="0000FF"/>
                </a:solidFill>
              </a:rPr>
              <a:t> Volgen en </a:t>
            </a:r>
            <a:r>
              <a:rPr lang="nl-NL" sz="3200" b="1" dirty="0">
                <a:solidFill>
                  <a:srgbClr val="00B050"/>
                </a:solidFill>
              </a:rPr>
              <a:t>Leiden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2987824" y="3140968"/>
            <a:ext cx="864096" cy="2016224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196752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21088"/>
            <a:ext cx="880346" cy="1440160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3654" y="4941168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076056" y="2276872"/>
            <a:ext cx="720080" cy="28803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0" y="62767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>
                <a:solidFill>
                  <a:srgbClr val="FF0000"/>
                </a:solidFill>
              </a:rPr>
              <a:t>Oefening Rapport op </a:t>
            </a:r>
            <a:r>
              <a:rPr lang="nl-NL" sz="1600" i="1" dirty="0" err="1">
                <a:solidFill>
                  <a:srgbClr val="FF0000"/>
                </a:solidFill>
              </a:rPr>
              <a:t>blz</a:t>
            </a:r>
            <a:r>
              <a:rPr lang="nl-NL" sz="1600" i="1" dirty="0">
                <a:solidFill>
                  <a:srgbClr val="FF0000"/>
                </a:solidFill>
              </a:rPr>
              <a:t> 67: </a:t>
            </a:r>
          </a:p>
          <a:p>
            <a:r>
              <a:rPr lang="nl-NL" sz="1600" i="1" dirty="0">
                <a:solidFill>
                  <a:srgbClr val="FF0000"/>
                </a:solidFill>
              </a:rPr>
              <a:t>Maak bewust rapport met iemand uit je omgeving, zonder zelf een boodschap te willen geven of te leiden</a:t>
            </a:r>
          </a:p>
        </p:txBody>
      </p:sp>
      <p:cxnSp>
        <p:nvCxnSpPr>
          <p:cNvPr id="38" name="AutoShape 18"/>
          <p:cNvCxnSpPr>
            <a:cxnSpLocks noChangeShapeType="1"/>
          </p:cNvCxnSpPr>
          <p:nvPr/>
        </p:nvCxnSpPr>
        <p:spPr bwMode="auto">
          <a:xfrm>
            <a:off x="6516216" y="4221088"/>
            <a:ext cx="720080" cy="576064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42" name="AutoShape 18"/>
          <p:cNvCxnSpPr>
            <a:cxnSpLocks noChangeShapeType="1"/>
          </p:cNvCxnSpPr>
          <p:nvPr/>
        </p:nvCxnSpPr>
        <p:spPr bwMode="auto">
          <a:xfrm>
            <a:off x="5724128" y="3212976"/>
            <a:ext cx="792088" cy="1008112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48" name="AutoShape 15"/>
          <p:cNvCxnSpPr>
            <a:cxnSpLocks noChangeShapeType="1"/>
          </p:cNvCxnSpPr>
          <p:nvPr/>
        </p:nvCxnSpPr>
        <p:spPr bwMode="auto">
          <a:xfrm>
            <a:off x="2987824" y="2204864"/>
            <a:ext cx="1596662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6660232" y="3717032"/>
            <a:ext cx="1080120" cy="64807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3" name="AutoShape 14"/>
          <p:cNvCxnSpPr>
            <a:cxnSpLocks noChangeShapeType="1"/>
          </p:cNvCxnSpPr>
          <p:nvPr/>
        </p:nvCxnSpPr>
        <p:spPr bwMode="auto">
          <a:xfrm flipV="1">
            <a:off x="2051720" y="5301208"/>
            <a:ext cx="792088" cy="72008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99592" y="4725144"/>
            <a:ext cx="535351" cy="49442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584" y="1628800"/>
            <a:ext cx="415862" cy="46554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120E556F-E1DA-461E-99A2-2EC1C0C2EE09}"/>
              </a:ext>
            </a:extLst>
          </p:cNvPr>
          <p:cNvSpPr txBox="1"/>
          <p:nvPr/>
        </p:nvSpPr>
        <p:spPr>
          <a:xfrm>
            <a:off x="-36512" y="3194973"/>
            <a:ext cx="4051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Volgen 1: </a:t>
            </a:r>
          </a:p>
          <a:p>
            <a:r>
              <a:rPr lang="nl-NL" dirty="0">
                <a:solidFill>
                  <a:srgbClr val="FF0000"/>
                </a:solidFill>
              </a:rPr>
              <a:t>Toenaderen luisteren samenvatten en doorvragen meegaan,  open vragen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7E4285D-C9A9-450D-8AB2-CFD7813F27DA}"/>
              </a:ext>
            </a:extLst>
          </p:cNvPr>
          <p:cNvSpPr txBox="1"/>
          <p:nvPr/>
        </p:nvSpPr>
        <p:spPr>
          <a:xfrm>
            <a:off x="3334519" y="4114647"/>
            <a:ext cx="15773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Volgen 2: </a:t>
            </a:r>
          </a:p>
          <a:p>
            <a:r>
              <a:rPr lang="nl-NL" dirty="0">
                <a:solidFill>
                  <a:srgbClr val="FF0000"/>
                </a:solidFill>
              </a:rPr>
              <a:t>rapport </a:t>
            </a:r>
            <a:r>
              <a:rPr lang="nl-NL" dirty="0" err="1">
                <a:solidFill>
                  <a:srgbClr val="FF0000"/>
                </a:solidFill>
              </a:rPr>
              <a:t>onder-houden</a:t>
            </a:r>
            <a:r>
              <a:rPr lang="nl-NL" dirty="0">
                <a:solidFill>
                  <a:srgbClr val="FF0000"/>
                </a:solidFill>
              </a:rPr>
              <a:t> en verdiepen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A7C12598-AFDE-493B-8955-10348B9F5A89}"/>
              </a:ext>
            </a:extLst>
          </p:cNvPr>
          <p:cNvSpPr txBox="1"/>
          <p:nvPr/>
        </p:nvSpPr>
        <p:spPr>
          <a:xfrm>
            <a:off x="4731061" y="5034385"/>
            <a:ext cx="44020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Leiden: </a:t>
            </a:r>
          </a:p>
          <a:p>
            <a:r>
              <a:rPr lang="nl-NL" dirty="0">
                <a:solidFill>
                  <a:srgbClr val="FF0000"/>
                </a:solidFill>
              </a:rPr>
              <a:t>keuzes voorstellen</a:t>
            </a:r>
          </a:p>
          <a:p>
            <a:r>
              <a:rPr lang="nl-NL" dirty="0">
                <a:solidFill>
                  <a:srgbClr val="FF0000"/>
                </a:solidFill>
              </a:rPr>
              <a:t>vooronderstellingen inbouwen</a:t>
            </a:r>
          </a:p>
          <a:p>
            <a:r>
              <a:rPr lang="nl-NL" dirty="0">
                <a:solidFill>
                  <a:srgbClr val="FF0000"/>
                </a:solidFill>
              </a:rPr>
              <a:t>Hoe heb je het zo lang kunnen volhouden?</a:t>
            </a:r>
          </a:p>
          <a:p>
            <a:r>
              <a:rPr lang="nl-NL" dirty="0">
                <a:solidFill>
                  <a:srgbClr val="FF0000"/>
                </a:solidFill>
              </a:rPr>
              <a:t>Wat zou je helpen om je beter te voelen?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4" grpId="0" animBg="1"/>
      <p:bldP spid="31" grpId="0" build="p"/>
      <p:bldP spid="1028" grpId="0" animBg="1"/>
      <p:bldP spid="1027" grpId="0" animBg="1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Rapport met jezelf?</a:t>
            </a:r>
          </a:p>
        </p:txBody>
      </p:sp>
      <p:pic>
        <p:nvPicPr>
          <p:cNvPr id="608" name="Picture 608" descr="http://www.newstart.nl/wpimages/wp79a58d83_0f.jpg"/>
          <p:cNvPicPr>
            <a:picLocks noChangeAspect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64" y="2204864"/>
            <a:ext cx="4581442" cy="4176463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796" y="2420888"/>
            <a:ext cx="39707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Het belangrijkste is: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hoe je jezelf ziet!</a:t>
            </a:r>
            <a:endParaRPr kumimoji="0" lang="nl-NL" sz="36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2BF1478-9C27-46D1-B76D-486D12FA745F}"/>
              </a:ext>
            </a:extLst>
          </p:cNvPr>
          <p:cNvSpPr txBox="1">
            <a:spLocks/>
          </p:cNvSpPr>
          <p:nvPr/>
        </p:nvSpPr>
        <p:spPr>
          <a:xfrm>
            <a:off x="458291" y="1210355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rgbClr val="0000FF"/>
                </a:solidFill>
              </a:rPr>
              <a:t>op identiteitsniveau!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6177C6-A0AF-4DA3-9F91-F63F9563D30A}"/>
              </a:ext>
            </a:extLst>
          </p:cNvPr>
          <p:cNvSpPr txBox="1">
            <a:spLocks/>
          </p:cNvSpPr>
          <p:nvPr/>
        </p:nvSpPr>
        <p:spPr>
          <a:xfrm>
            <a:off x="107504" y="3933056"/>
            <a:ext cx="3970784" cy="265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mooi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liefdevol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uniek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waardevol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Ik ben een wonder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45" descr="kenn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967"/>
            <a:ext cx="44770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945998" y="548680"/>
            <a:ext cx="362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John F. Kennedy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817A7C-89B4-4ADB-B3B2-D75C495ADD2A}"/>
              </a:ext>
            </a:extLst>
          </p:cNvPr>
          <p:cNvSpPr txBox="1"/>
          <p:nvPr/>
        </p:nvSpPr>
        <p:spPr>
          <a:xfrm>
            <a:off x="12010" y="93287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5C96BB6-5C70-4EF5-9EDE-6991F69CB59F}"/>
              </a:ext>
            </a:extLst>
          </p:cNvPr>
          <p:cNvSpPr/>
          <p:nvPr/>
        </p:nvSpPr>
        <p:spPr>
          <a:xfrm>
            <a:off x="5148064" y="3861048"/>
            <a:ext cx="291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helvetica neue"/>
              </a:rPr>
              <a:t>The human mind is our fundamental resource.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2280-368C-4AAF-9CF6-227FE0C0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7019"/>
            <a:ext cx="8229600" cy="832733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Nelson Mandela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C275A-759A-4171-AC32-8A926A3B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2179272"/>
            <a:ext cx="3824405" cy="3946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I learned that courage was not the absence of fear, but the triumph over it. 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</a:rPr>
              <a:t>The brave man is not he who does not feel afraid, but he who conquers that fear.</a:t>
            </a:r>
            <a:br>
              <a:rPr lang="en-GB" dirty="0">
                <a:solidFill>
                  <a:srgbClr val="0000FF"/>
                </a:solidFill>
              </a:rPr>
            </a:b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446" descr="Mandela.jpg">
            <a:extLst>
              <a:ext uri="{FF2B5EF4-FFF2-40B4-BE49-F238E27FC236}">
                <a16:creationId xmlns:a16="http://schemas.microsoft.com/office/drawing/2014/main" id="{5C261FF6-871A-4D54-8D84-4D47F55B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" y="1988840"/>
            <a:ext cx="4773763" cy="39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BDE598-4BE5-4B3A-A6A8-3C8C0EEF55ED}"/>
              </a:ext>
            </a:extLst>
          </p:cNvPr>
          <p:cNvSpPr txBox="1"/>
          <p:nvPr/>
        </p:nvSpPr>
        <p:spPr>
          <a:xfrm>
            <a:off x="49235" y="104589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</p:spTree>
    <p:extLst>
      <p:ext uri="{BB962C8B-B14F-4D97-AF65-F5344CB8AC3E}">
        <p14:creationId xmlns:p14="http://schemas.microsoft.com/office/powerpoint/2010/main" val="1245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190894-EB1B-4857-8237-C29994EF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05430"/>
            <a:ext cx="5112568" cy="41525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8F0B4C-4697-4FD5-B65F-D55254D2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0"/>
            <a:ext cx="5338936" cy="83671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Verdieping van Rapport</a:t>
            </a:r>
          </a:p>
        </p:txBody>
      </p:sp>
      <p:pic>
        <p:nvPicPr>
          <p:cNvPr id="1026" name="Picture 2" descr="Afbeeldingsresultaat voor rapport NLP">
            <a:extLst>
              <a:ext uri="{FF2B5EF4-FFF2-40B4-BE49-F238E27FC236}">
                <a16:creationId xmlns:a16="http://schemas.microsoft.com/office/drawing/2014/main" id="{D3DFEE0B-F8AD-4DBC-B668-4E82459A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092"/>
            <a:ext cx="2962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moederenkind.jpg">
            <a:extLst>
              <a:ext uri="{FF2B5EF4-FFF2-40B4-BE49-F238E27FC236}">
                <a16:creationId xmlns:a16="http://schemas.microsoft.com/office/drawing/2014/main" id="{49E61D9A-CC77-4901-9BD7-C5E82AD59C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79114"/>
            <a:ext cx="2698367" cy="35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4E5A5-3922-4589-9C94-ACC0FE2B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8262"/>
            <a:ext cx="8229600" cy="900821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Moeder Theresa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447CB7E-F0FF-4801-B85A-C9F16B202CAD}"/>
              </a:ext>
            </a:extLst>
          </p:cNvPr>
          <p:cNvSpPr/>
          <p:nvPr/>
        </p:nvSpPr>
        <p:spPr>
          <a:xfrm>
            <a:off x="5292080" y="2924944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  <a:latin typeface="helvetica neue"/>
              </a:rPr>
              <a:t>Let us always meet each other with a smile, for the smile is the beginning of love.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Picture 447" descr="mothertheresa-81.gif">
            <a:extLst>
              <a:ext uri="{FF2B5EF4-FFF2-40B4-BE49-F238E27FC236}">
                <a16:creationId xmlns:a16="http://schemas.microsoft.com/office/drawing/2014/main" id="{4201AC2D-DDF1-47D9-9D53-0B18F4C19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" y="1579083"/>
            <a:ext cx="4903142" cy="499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A0D26BA-B97C-4D64-B7D2-85DD06CE0AE4}"/>
              </a:ext>
            </a:extLst>
          </p:cNvPr>
          <p:cNvSpPr txBox="1"/>
          <p:nvPr/>
        </p:nvSpPr>
        <p:spPr>
          <a:xfrm>
            <a:off x="0" y="-29623"/>
            <a:ext cx="411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Rapport met jezelf</a:t>
            </a:r>
          </a:p>
        </p:txBody>
      </p:sp>
    </p:spTree>
    <p:extLst>
      <p:ext uri="{BB962C8B-B14F-4D97-AF65-F5344CB8AC3E}">
        <p14:creationId xmlns:p14="http://schemas.microsoft.com/office/powerpoint/2010/main" val="18702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aaszijn.nl/attachments/Image/baas_in_balans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51" y="41649"/>
            <a:ext cx="4682549" cy="2498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426170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Evenwicht tussen ik en jij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1994940"/>
            <a:ext cx="540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 komt in rapport met jezelf door te zorgen dat er een goed evenwicht is tussen</a:t>
            </a:r>
            <a:endParaRPr kumimoji="0" lang="nl-NL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laat liefde laten stromen door heel mijn lijf 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respecteer al mijn gedachten.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houd van mezelf hoe ik eruitzie, hoe mijn stem klinkt en hoe ik handel.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kies bewust mijn waarden </a:t>
            </a: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mijn leven en in mijn gedrag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4710043"/>
            <a:ext cx="8820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Balans bewaren tussen</a:t>
            </a:r>
            <a:endParaRPr lang="nl-NL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Ik bewaar balans tussen de overtuigingen over mijzelf en over anderen.</a:t>
            </a:r>
            <a:endParaRPr lang="nl-NL" sz="1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 is evenwicht tussen het doel in mijn leven en de beleving van mijn identiteit.</a:t>
            </a:r>
            <a:endParaRPr lang="nl-NL" sz="1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Er is balans tussen de mate waarin ik voor mezelf zorg en empathisch naar anderen ben. </a:t>
            </a:r>
            <a:endParaRPr kumimoji="0" lang="nl-NL" sz="10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bewaar evenwicht</a:t>
            </a:r>
            <a:r>
              <a:rPr kumimoji="0" lang="nl-NL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tussen mijn </a:t>
            </a: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zonnige en mijn schaduw kant.</a:t>
            </a:r>
            <a:endParaRPr kumimoji="0" lang="nl-NL" sz="10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Ik waardeer mezelf en ik sta open</a:t>
            </a:r>
            <a:r>
              <a:rPr kumimoji="0" lang="nl-NL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voor </a:t>
            </a:r>
            <a:r>
              <a:rPr kumimoji="0" lang="nl-NL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waardering die ik van anderen krijg.</a:t>
            </a:r>
            <a:endParaRPr kumimoji="0" lang="nl-NL" sz="32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59B5620-1D41-4974-9A24-8D8B5292808D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Houden van je ego!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96752"/>
            <a:ext cx="3203848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met aandacht naar de video.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Identificeer jezelf met de baby.</a:t>
            </a:r>
          </a:p>
          <a:p>
            <a:pPr marL="0" indent="0">
              <a:buNone/>
            </a:pPr>
            <a:endParaRPr lang="nl-NL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nl-NL" sz="1400" dirty="0" err="1">
                <a:solidFill>
                  <a:srgbClr val="0000FF"/>
                </a:solidFill>
              </a:rPr>
              <a:t>Thalasso</a:t>
            </a:r>
            <a:r>
              <a:rPr lang="nl-NL" sz="1400" dirty="0">
                <a:solidFill>
                  <a:srgbClr val="0000FF"/>
                </a:solidFill>
              </a:rPr>
              <a:t> </a:t>
            </a:r>
            <a:r>
              <a:rPr lang="nl-NL" sz="1400" dirty="0" err="1">
                <a:solidFill>
                  <a:srgbClr val="0000FF"/>
                </a:solidFill>
              </a:rPr>
              <a:t>Bain</a:t>
            </a:r>
            <a:r>
              <a:rPr lang="nl-NL" sz="1400" dirty="0">
                <a:solidFill>
                  <a:srgbClr val="0000FF"/>
                </a:solidFill>
              </a:rPr>
              <a:t> baby </a:t>
            </a:r>
            <a:r>
              <a:rPr lang="nl-NL" sz="1400" dirty="0" err="1">
                <a:solidFill>
                  <a:srgbClr val="0000FF"/>
                </a:solidFill>
              </a:rPr>
              <a:t>by</a:t>
            </a:r>
            <a:r>
              <a:rPr lang="nl-NL" sz="1400" dirty="0">
                <a:solidFill>
                  <a:srgbClr val="0000FF"/>
                </a:solidFill>
              </a:rPr>
              <a:t> </a:t>
            </a:r>
            <a:r>
              <a:rPr lang="nl-NL" sz="1400" dirty="0" err="1">
                <a:solidFill>
                  <a:srgbClr val="0000FF"/>
                </a:solidFill>
              </a:rPr>
              <a:t>Sonia</a:t>
            </a:r>
            <a:endParaRPr lang="nl-NL" dirty="0"/>
          </a:p>
        </p:txBody>
      </p:sp>
      <p:pic>
        <p:nvPicPr>
          <p:cNvPr id="35841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46" y="1628800"/>
            <a:ext cx="59628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2CE0237-04A8-4DB5-AE68-28ACD9D3D6A8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DE0F3-BCFB-49C0-A15D-81B5346A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Rapport in je vingertoppen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6F5F8-5DFC-4538-929C-B63C8F32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Raak jezelf aan, streel jezelf met je vingertoppen,  je gezicht, je handen ………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Wees je bewust van je gevoel.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Waardeer het gevoel om van jezelf te houden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2E6278C5-3879-4D66-A0AB-B60F0B6D5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4073586"/>
            <a:ext cx="5184576" cy="27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7C98CAE-6F5B-467A-A2FB-D027C63889A2}"/>
              </a:ext>
            </a:extLst>
          </p:cNvPr>
          <p:cNvSpPr txBox="1"/>
          <p:nvPr/>
        </p:nvSpPr>
        <p:spPr>
          <a:xfrm>
            <a:off x="235843" y="416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00FF"/>
                </a:solidFill>
              </a:rPr>
              <a:t>Oefening 31</a:t>
            </a:r>
          </a:p>
        </p:txBody>
      </p:sp>
    </p:spTree>
    <p:extLst>
      <p:ext uri="{BB962C8B-B14F-4D97-AF65-F5344CB8AC3E}">
        <p14:creationId xmlns:p14="http://schemas.microsoft.com/office/powerpoint/2010/main" val="1973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4499992" y="1268760"/>
            <a:ext cx="4644008" cy="558924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9754" y="2243371"/>
            <a:ext cx="535351" cy="6815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560" y="4374731"/>
            <a:ext cx="535351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375093" y="2598020"/>
            <a:ext cx="930675" cy="12326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2" name="Freeform 8"/>
          <p:cNvSpPr>
            <a:spLocks/>
          </p:cNvSpPr>
          <p:nvPr/>
        </p:nvSpPr>
        <p:spPr bwMode="auto">
          <a:xfrm>
            <a:off x="1152326" y="2316149"/>
            <a:ext cx="7643450" cy="213020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5741" y="227"/>
              </a:cxn>
              <a:cxn ang="0">
                <a:pos x="8228" y="1592"/>
              </a:cxn>
              <a:cxn ang="0">
                <a:pos x="10173" y="1742"/>
              </a:cxn>
            </a:cxnLst>
            <a:rect l="0" t="0" r="r" b="b"/>
            <a:pathLst>
              <a:path w="10173" h="1844">
                <a:moveTo>
                  <a:pt x="0" y="227"/>
                </a:moveTo>
                <a:cubicBezTo>
                  <a:pt x="2185" y="113"/>
                  <a:pt x="4370" y="0"/>
                  <a:pt x="5741" y="227"/>
                </a:cubicBezTo>
                <a:cubicBezTo>
                  <a:pt x="7112" y="454"/>
                  <a:pt x="7490" y="1340"/>
                  <a:pt x="8228" y="1592"/>
                </a:cubicBezTo>
                <a:cubicBezTo>
                  <a:pt x="8966" y="1844"/>
                  <a:pt x="9849" y="1739"/>
                  <a:pt x="10173" y="1742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146911" y="2622279"/>
            <a:ext cx="7648865" cy="2682394"/>
          </a:xfrm>
          <a:custGeom>
            <a:avLst/>
            <a:gdLst/>
            <a:ahLst/>
            <a:cxnLst>
              <a:cxn ang="0">
                <a:pos x="0" y="2060"/>
              </a:cxn>
              <a:cxn ang="0">
                <a:pos x="2898" y="2023"/>
              </a:cxn>
              <a:cxn ang="0">
                <a:pos x="4095" y="265"/>
              </a:cxn>
              <a:cxn ang="0">
                <a:pos x="6377" y="433"/>
              </a:cxn>
              <a:cxn ang="0">
                <a:pos x="8060" y="1630"/>
              </a:cxn>
              <a:cxn ang="0">
                <a:pos x="10061" y="1751"/>
              </a:cxn>
            </a:cxnLst>
            <a:rect l="0" t="0" r="r" b="b"/>
            <a:pathLst>
              <a:path w="10061" h="2322">
                <a:moveTo>
                  <a:pt x="0" y="2060"/>
                </a:moveTo>
                <a:cubicBezTo>
                  <a:pt x="1108" y="2191"/>
                  <a:pt x="2216" y="2322"/>
                  <a:pt x="2898" y="2023"/>
                </a:cubicBezTo>
                <a:cubicBezTo>
                  <a:pt x="3580" y="1724"/>
                  <a:pt x="3515" y="530"/>
                  <a:pt x="4095" y="265"/>
                </a:cubicBezTo>
                <a:cubicBezTo>
                  <a:pt x="4675" y="0"/>
                  <a:pt x="5716" y="205"/>
                  <a:pt x="6377" y="433"/>
                </a:cubicBezTo>
                <a:cubicBezTo>
                  <a:pt x="7038" y="661"/>
                  <a:pt x="7446" y="1410"/>
                  <a:pt x="8060" y="1630"/>
                </a:cubicBezTo>
                <a:cubicBezTo>
                  <a:pt x="8674" y="1850"/>
                  <a:pt x="9737" y="1714"/>
                  <a:pt x="10061" y="1751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99592" y="3429000"/>
            <a:ext cx="2304256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baseline="0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Open vragen, luisteren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156176" y="5070551"/>
            <a:ext cx="2558369" cy="44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Leading, leiden</a:t>
            </a: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1235105" y="4676240"/>
            <a:ext cx="804574" cy="646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1524442" y="2170593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2849667" y="4221088"/>
            <a:ext cx="642213" cy="51869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3200121" y="2060848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4632107" y="3072811"/>
            <a:ext cx="804574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5138834" y="2105901"/>
            <a:ext cx="804574" cy="21140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943408" y="3508324"/>
            <a:ext cx="1159669" cy="116676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07113" y="4784830"/>
            <a:ext cx="1388663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668344" y="4005064"/>
            <a:ext cx="1224136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361677" y="404664"/>
            <a:ext cx="817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Oefening Pacing and Leading: Volgen en Leiden</a:t>
            </a:r>
          </a:p>
        </p:txBody>
      </p:sp>
      <p:cxnSp>
        <p:nvCxnSpPr>
          <p:cNvPr id="19" name="AutoShape 14"/>
          <p:cNvCxnSpPr>
            <a:cxnSpLocks noChangeShapeType="1"/>
          </p:cNvCxnSpPr>
          <p:nvPr/>
        </p:nvCxnSpPr>
        <p:spPr bwMode="auto">
          <a:xfrm flipV="1">
            <a:off x="3635896" y="3068961"/>
            <a:ext cx="216024" cy="86409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11560" y="5373216"/>
            <a:ext cx="2304256" cy="494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B = coach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55576" y="1340769"/>
            <a:ext cx="3240360" cy="504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A = werker, coachee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99592" y="2951899"/>
            <a:ext cx="2304256" cy="549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Pacing,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cs typeface="Arial" pitchFamily="34" charset="0"/>
              </a:rPr>
              <a:t> volgen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90095" y="5517232"/>
            <a:ext cx="2558369" cy="864096"/>
          </a:xfrm>
          <a:prstGeom prst="rect">
            <a:avLst/>
          </a:prstGeom>
          <a:solidFill>
            <a:srgbClr val="FFD9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Gerichte vragen, opties, doelen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27" grpId="0" animBg="1"/>
      <p:bldP spid="1028" grpId="0" animBg="1"/>
      <p:bldP spid="1032" grpId="0" animBg="1"/>
      <p:bldP spid="1033" grpId="0" animBg="1"/>
      <p:bldP spid="1034" grpId="0" animBg="1"/>
      <p:bldP spid="1035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groeps hug">
            <a:extLst>
              <a:ext uri="{FF2B5EF4-FFF2-40B4-BE49-F238E27FC236}">
                <a16:creationId xmlns:a16="http://schemas.microsoft.com/office/drawing/2014/main" id="{E9F312EA-CA75-44E8-A314-240F26CCE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t="4640" r="22198"/>
          <a:stretch/>
        </p:blipFill>
        <p:spPr bwMode="auto">
          <a:xfrm>
            <a:off x="3059832" y="1158255"/>
            <a:ext cx="3312369" cy="45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4E770B-5CAA-4042-A31E-C48C4E07A82A}"/>
              </a:ext>
            </a:extLst>
          </p:cNvPr>
          <p:cNvSpPr txBox="1"/>
          <p:nvPr/>
        </p:nvSpPr>
        <p:spPr>
          <a:xfrm>
            <a:off x="107504" y="260648"/>
            <a:ext cx="3877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err="1">
                <a:solidFill>
                  <a:srgbClr val="0000FF"/>
                </a:solidFill>
              </a:rPr>
              <a:t>Groeps</a:t>
            </a:r>
            <a:r>
              <a:rPr lang="nl-NL" sz="4400" b="1" dirty="0">
                <a:solidFill>
                  <a:srgbClr val="0000FF"/>
                </a:solidFill>
              </a:rPr>
              <a:t> Rapport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960E91-8BC6-4138-BB56-18DF09AE4857}"/>
              </a:ext>
            </a:extLst>
          </p:cNvPr>
          <p:cNvSpPr txBox="1"/>
          <p:nvPr/>
        </p:nvSpPr>
        <p:spPr>
          <a:xfrm>
            <a:off x="107504" y="614191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Wat betekent rapport  in jouw leven, in jouw sleutelrelaties?  </a:t>
            </a:r>
          </a:p>
          <a:p>
            <a:r>
              <a:rPr lang="nl-NL" dirty="0">
                <a:solidFill>
                  <a:srgbClr val="0000FF"/>
                </a:solidFill>
              </a:rPr>
              <a:t>Per email tot en met vrijdag opsturen voor feedback. </a:t>
            </a:r>
          </a:p>
        </p:txBody>
      </p:sp>
    </p:spTree>
    <p:extLst>
      <p:ext uri="{BB962C8B-B14F-4D97-AF65-F5344CB8AC3E}">
        <p14:creationId xmlns:p14="http://schemas.microsoft.com/office/powerpoint/2010/main" val="39151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20170214_215410599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772816"/>
            <a:ext cx="3779912" cy="4882386"/>
          </a:xfrm>
          <a:prstGeom prst="rect">
            <a:avLst/>
          </a:prstGeom>
        </p:spPr>
      </p:pic>
      <p:pic>
        <p:nvPicPr>
          <p:cNvPr id="5" name="Afbeelding 4" descr="IMG_20170214_215417834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124744"/>
            <a:ext cx="3240360" cy="493089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4462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Matchen of mismatchen?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85567E8-F2C6-45EF-A5A0-2BE06448468A}"/>
              </a:ext>
            </a:extLst>
          </p:cNvPr>
          <p:cNvSpPr txBox="1"/>
          <p:nvPr/>
        </p:nvSpPr>
        <p:spPr>
          <a:xfrm>
            <a:off x="539552" y="332656"/>
            <a:ext cx="7617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Video: Hoe leert een baby Rapport maken? </a:t>
            </a:r>
          </a:p>
          <a:p>
            <a:r>
              <a:rPr lang="nl-NL" sz="3200" b="1" dirty="0">
                <a:solidFill>
                  <a:srgbClr val="0000FF"/>
                </a:solidFill>
              </a:rPr>
              <a:t>Hoe leren wij het nog beter?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C25B63-316C-4373-8F0D-94EDC54C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24801" r="50000" b="24800"/>
          <a:stretch/>
        </p:blipFill>
        <p:spPr>
          <a:xfrm>
            <a:off x="251519" y="1628800"/>
            <a:ext cx="3840427" cy="28803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88264E-AED7-4480-81D0-7C4F5E28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801" r="12988" b="24800"/>
          <a:stretch/>
        </p:blipFill>
        <p:spPr>
          <a:xfrm>
            <a:off x="4091946" y="1617929"/>
            <a:ext cx="3760418" cy="28803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835FE33-A568-46BF-BE33-A732DBE16455}"/>
              </a:ext>
            </a:extLst>
          </p:cNvPr>
          <p:cNvSpPr txBox="1"/>
          <p:nvPr/>
        </p:nvSpPr>
        <p:spPr>
          <a:xfrm>
            <a:off x="251520" y="47971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Still</a:t>
            </a:r>
            <a:r>
              <a:rPr lang="nl-NL" dirty="0">
                <a:solidFill>
                  <a:srgbClr val="0000FF"/>
                </a:solidFill>
              </a:rPr>
              <a:t> face experiment:  Dr. Edward </a:t>
            </a:r>
            <a:r>
              <a:rPr lang="nl-NL" dirty="0" err="1">
                <a:solidFill>
                  <a:srgbClr val="0000FF"/>
                </a:solidFill>
              </a:rPr>
              <a:t>Tronick</a:t>
            </a:r>
            <a:r>
              <a:rPr lang="nl-NL" dirty="0">
                <a:solidFill>
                  <a:srgbClr val="0000FF"/>
                </a:solidFill>
              </a:rPr>
              <a:t> (Child Development Unit Harvard University US</a:t>
            </a:r>
          </a:p>
        </p:txBody>
      </p:sp>
    </p:spTree>
    <p:extLst>
      <p:ext uri="{BB962C8B-B14F-4D97-AF65-F5344CB8AC3E}">
        <p14:creationId xmlns:p14="http://schemas.microsoft.com/office/powerpoint/2010/main" val="361766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A4A251F-1707-489F-9A7A-C70E245D8BA1}"/>
              </a:ext>
            </a:extLst>
          </p:cNvPr>
          <p:cNvSpPr txBox="1"/>
          <p:nvPr/>
        </p:nvSpPr>
        <p:spPr>
          <a:xfrm>
            <a:off x="225297" y="332656"/>
            <a:ext cx="869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Rapport maken doe je van nature, of: je leert al heel jong</a:t>
            </a:r>
          </a:p>
        </p:txBody>
      </p:sp>
      <p:pic>
        <p:nvPicPr>
          <p:cNvPr id="2050" name="Picture 2" descr="Afbeelding blije baby">
            <a:extLst>
              <a:ext uri="{FF2B5EF4-FFF2-40B4-BE49-F238E27FC236}">
                <a16:creationId xmlns:a16="http://schemas.microsoft.com/office/drawing/2014/main" id="{49679774-1E30-482F-B651-E5320017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1128712"/>
            <a:ext cx="6896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57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47664" y="32520"/>
            <a:ext cx="6120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nl-NL" sz="2600" b="1" i="0" u="none" strike="noStrike" cap="none" normalizeH="0" baseline="0" dirty="0" err="1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Staps</a:t>
            </a:r>
            <a:r>
              <a:rPr kumimoji="0" lang="nl-NL" sz="2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Leer Proces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2889" y="5733256"/>
            <a:ext cx="5980751" cy="504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Onbewust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2889" y="764705"/>
            <a:ext cx="5980751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2889" y="2420888"/>
            <a:ext cx="5980751" cy="62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Bewust onbekwaam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2254" y="4005064"/>
            <a:ext cx="5980751" cy="568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802573" y="1412776"/>
            <a:ext cx="1633769" cy="83306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43808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843808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552" y="1988840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560" y="3573016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0352" y="5301208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Routineren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548680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2016224" cy="1224136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645024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5373216"/>
            <a:ext cx="201622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099" grpId="0" animBg="1"/>
      <p:bldP spid="409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611560" y="0"/>
            <a:ext cx="618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Gevoelens in het 4 </a:t>
            </a:r>
            <a:r>
              <a:rPr lang="nl-NL" sz="3200" b="1" dirty="0" err="1">
                <a:solidFill>
                  <a:srgbClr val="0000FF"/>
                </a:solidFill>
              </a:rPr>
              <a:t>staps</a:t>
            </a:r>
            <a:r>
              <a:rPr lang="nl-NL" sz="3200" b="1" dirty="0">
                <a:solidFill>
                  <a:srgbClr val="0000FF"/>
                </a:solidFill>
              </a:rPr>
              <a:t> leerproces</a:t>
            </a:r>
            <a:endParaRPr lang="nl-NL" sz="20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</a:rPr>
              <a:t>tijd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472252" y="2099511"/>
            <a:ext cx="394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gevoelens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0000FF"/>
                </a:solidFill>
              </a:rPr>
              <a:t>4 succes ervaring</a:t>
            </a:r>
            <a:endParaRPr lang="nl-NL" sz="1100" b="1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teleurgesteld stoppen</a:t>
            </a:r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Oogbewegingen en Predikaten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7824" y="1268761"/>
            <a:ext cx="569897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Wat zou deze vrouw zeggen over haar vakantie?</a:t>
            </a:r>
          </a:p>
        </p:txBody>
      </p:sp>
      <p:pic>
        <p:nvPicPr>
          <p:cNvPr id="4" name="Picture 10" descr="leftlook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96752"/>
            <a:ext cx="2520280" cy="154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131840" y="2996952"/>
            <a:ext cx="5698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  <p:pic>
        <p:nvPicPr>
          <p:cNvPr id="1026" name="Picture 2" descr="Image result for gezicht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996952"/>
            <a:ext cx="2343150" cy="1952625"/>
          </a:xfrm>
          <a:prstGeom prst="rect">
            <a:avLst/>
          </a:prstGeom>
          <a:noFill/>
        </p:spPr>
      </p:pic>
      <p:pic>
        <p:nvPicPr>
          <p:cNvPr id="1028" name="Picture 4" descr="Image result for gezichte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4941168"/>
            <a:ext cx="1512168" cy="1836204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131840" y="5373216"/>
            <a:ext cx="5698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 zou deze vrouw zeggen over haar vakantie?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1233</Words>
  <Application>Microsoft Office PowerPoint</Application>
  <PresentationFormat>Diavoorstelling (4:3)</PresentationFormat>
  <Paragraphs>248</Paragraphs>
  <Slides>35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Rounded MT Bold</vt:lpstr>
      <vt:lpstr>Calibri</vt:lpstr>
      <vt:lpstr>Cambria</vt:lpstr>
      <vt:lpstr>Courier New</vt:lpstr>
      <vt:lpstr>helvetica neue</vt:lpstr>
      <vt:lpstr>Impact</vt:lpstr>
      <vt:lpstr>Times New Roman</vt:lpstr>
      <vt:lpstr>Office-thema</vt:lpstr>
      <vt:lpstr>Rapport</vt:lpstr>
      <vt:lpstr>PowerPoint-presentatie</vt:lpstr>
      <vt:lpstr>Verdieping van Rapport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Oogbewegingen en Predikaten</vt:lpstr>
      <vt:lpstr>Oogbewegingen en Predikaten</vt:lpstr>
      <vt:lpstr>Rapport bij een spelletje Yahtzee</vt:lpstr>
      <vt:lpstr>PowerPoint-presentatie</vt:lpstr>
      <vt:lpstr>PowerPoint-presentatie</vt:lpstr>
      <vt:lpstr>Behoeften en wensen</vt:lpstr>
      <vt:lpstr>Lachen is de kortste afstand tussen twee mensen</vt:lpstr>
      <vt:lpstr>Oefening: Lachen om rapport te krijgen</vt:lpstr>
      <vt:lpstr>Chunken om rapport te krijgen</vt:lpstr>
      <vt:lpstr>PowerPoint-presentatie</vt:lpstr>
      <vt:lpstr>Referentiekaders</vt:lpstr>
      <vt:lpstr>Oefening referentiekaders </vt:lpstr>
      <vt:lpstr>Sleutelrelaties </vt:lpstr>
      <vt:lpstr>PowerPoint-presentatie</vt:lpstr>
      <vt:lpstr>Oefening Yes-set</vt:lpstr>
      <vt:lpstr>Pacing and Leading bij 113</vt:lpstr>
      <vt:lpstr>PowerPoint-presentatie</vt:lpstr>
      <vt:lpstr>PowerPoint-presentatie</vt:lpstr>
      <vt:lpstr>Rapport met jezelf?</vt:lpstr>
      <vt:lpstr>PowerPoint-presentatie</vt:lpstr>
      <vt:lpstr>Nelson Mandela</vt:lpstr>
      <vt:lpstr>Moeder Theresa</vt:lpstr>
      <vt:lpstr>Evenwicht tussen ik en jij</vt:lpstr>
      <vt:lpstr>Houden van je ego!</vt:lpstr>
      <vt:lpstr>Rapport in je vingertoppen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108</cp:revision>
  <dcterms:created xsi:type="dcterms:W3CDTF">2013-10-09T11:49:54Z</dcterms:created>
  <dcterms:modified xsi:type="dcterms:W3CDTF">2019-05-20T08:47:02Z</dcterms:modified>
</cp:coreProperties>
</file>