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48" r:id="rId1"/>
  </p:sldMasterIdLst>
  <p:notesMasterIdLst>
    <p:notesMasterId r:id="rId32"/>
  </p:notesMasterIdLst>
  <p:sldIdLst>
    <p:sldId id="267" r:id="rId2"/>
    <p:sldId id="347" r:id="rId3"/>
    <p:sldId id="337" r:id="rId4"/>
    <p:sldId id="488" r:id="rId5"/>
    <p:sldId id="364" r:id="rId6"/>
    <p:sldId id="338" r:id="rId7"/>
    <p:sldId id="361" r:id="rId8"/>
    <p:sldId id="339" r:id="rId9"/>
    <p:sldId id="438" r:id="rId10"/>
    <p:sldId id="362" r:id="rId11"/>
    <p:sldId id="487" r:id="rId12"/>
    <p:sldId id="363" r:id="rId13"/>
    <p:sldId id="340" r:id="rId14"/>
    <p:sldId id="341" r:id="rId15"/>
    <p:sldId id="485" r:id="rId16"/>
    <p:sldId id="486" r:id="rId17"/>
    <p:sldId id="423" r:id="rId18"/>
    <p:sldId id="424" r:id="rId19"/>
    <p:sldId id="425" r:id="rId20"/>
    <p:sldId id="345" r:id="rId21"/>
    <p:sldId id="348" r:id="rId22"/>
    <p:sldId id="349" r:id="rId23"/>
    <p:sldId id="350" r:id="rId24"/>
    <p:sldId id="351" r:id="rId25"/>
    <p:sldId id="352" r:id="rId26"/>
    <p:sldId id="353" r:id="rId27"/>
    <p:sldId id="357" r:id="rId28"/>
    <p:sldId id="354" r:id="rId29"/>
    <p:sldId id="355" r:id="rId30"/>
    <p:sldId id="356" r:id="rId31"/>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9797"/>
    <a:srgbClr val="000066"/>
    <a:srgbClr val="0033CC"/>
    <a:srgbClr val="CCFF33"/>
    <a:srgbClr val="FF6161"/>
    <a:srgbClr val="9AE8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varScale="1">
        <p:scale>
          <a:sx n="104" d="100"/>
          <a:sy n="104" d="100"/>
        </p:scale>
        <p:origin x="1746" y="1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A032D6A-07E6-439D-A2F7-3EBCE8894099}" type="datetimeFigureOut">
              <a:rPr lang="nl-NL" smtClean="0"/>
              <a:pPr/>
              <a:t>20-5-2019</a:t>
            </a:fld>
            <a:endParaRPr lang="nl-NL"/>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C300098-D193-4C70-B890-753EBF544F42}" type="slidenum">
              <a:rPr lang="nl-NL" smtClean="0"/>
              <a:pPr/>
              <a:t>‹nr.›</a:t>
            </a:fld>
            <a:endParaRPr lang="nl-NL"/>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DC300098-D193-4C70-B890-753EBF544F42}" type="slidenum">
              <a:rPr lang="nl-NL" smtClean="0"/>
              <a:pPr/>
              <a:t>13</a:t>
            </a:fld>
            <a:endParaRPr lang="nl-NL"/>
          </a:p>
        </p:txBody>
      </p:sp>
    </p:spTree>
    <p:extLst>
      <p:ext uri="{BB962C8B-B14F-4D97-AF65-F5344CB8AC3E}">
        <p14:creationId xmlns:p14="http://schemas.microsoft.com/office/powerpoint/2010/main" val="12012454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jdelijke aanduiding voor dia-afbeelding 1"/>
          <p:cNvSpPr>
            <a:spLocks noGrp="1" noRot="1" noChangeAspect="1" noTextEdit="1"/>
          </p:cNvSpPr>
          <p:nvPr>
            <p:ph type="sldImg"/>
          </p:nvPr>
        </p:nvSpPr>
        <p:spPr bwMode="auto">
          <a:noFill/>
          <a:ln>
            <a:solidFill>
              <a:srgbClr val="000000"/>
            </a:solidFill>
            <a:miter lim="800000"/>
            <a:headEnd/>
            <a:tailEnd/>
          </a:ln>
        </p:spPr>
      </p:sp>
      <p:sp>
        <p:nvSpPr>
          <p:cNvPr id="28675"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nl-NL"/>
          </a:p>
        </p:txBody>
      </p:sp>
      <p:sp>
        <p:nvSpPr>
          <p:cNvPr id="28676" name="Tijdelijke aanduiding voor dia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5736CDA-3355-4293-B656-E21F5492492A}" type="slidenum">
              <a:rPr lang="nl-NL"/>
              <a:pPr/>
              <a:t>29</a:t>
            </a:fld>
            <a:endParaRPr lang="nl-NL"/>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DC300098-D193-4C70-B890-753EBF544F42}" type="slidenum">
              <a:rPr lang="nl-NL" smtClean="0"/>
              <a:pPr/>
              <a:t>30</a:t>
            </a:fld>
            <a:endParaRPr lang="nl-NL"/>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het opmaakprofiel van de modelondertitel te bewerken</a:t>
            </a:r>
          </a:p>
        </p:txBody>
      </p:sp>
      <p:sp>
        <p:nvSpPr>
          <p:cNvPr id="4" name="Tijdelijke aanduiding voor datum 3"/>
          <p:cNvSpPr>
            <a:spLocks noGrp="1"/>
          </p:cNvSpPr>
          <p:nvPr>
            <p:ph type="dt" sz="half" idx="10"/>
          </p:nvPr>
        </p:nvSpPr>
        <p:spPr/>
        <p:txBody>
          <a:bodyPr/>
          <a:lstStyle/>
          <a:p>
            <a:fld id="{2C504119-8251-452F-887A-A2FABBF4A000}" type="datetimeFigureOut">
              <a:rPr lang="nl-NL" smtClean="0"/>
              <a:pPr/>
              <a:t>20-5-2019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19ED0783-7DC3-4857-96B3-B76A027C1E32}" type="slidenum">
              <a:rPr lang="nl-NL" smtClean="0"/>
              <a:pPr/>
              <a:t>‹nr.›</a:t>
            </a:fld>
            <a:endParaRPr lang="nl-N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C504119-8251-452F-887A-A2FABBF4A000}" type="datetimeFigureOut">
              <a:rPr lang="nl-NL" smtClean="0"/>
              <a:pPr/>
              <a:t>20-5-2019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19ED0783-7DC3-4857-96B3-B76A027C1E32}" type="slidenum">
              <a:rPr lang="nl-NL" smtClean="0"/>
              <a:pPr/>
              <a:t>‹nr.›</a:t>
            </a:fld>
            <a:endParaRPr lang="nl-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C504119-8251-452F-887A-A2FABBF4A000}" type="datetimeFigureOut">
              <a:rPr lang="nl-NL" smtClean="0"/>
              <a:pPr/>
              <a:t>20-5-2019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19ED0783-7DC3-4857-96B3-B76A027C1E32}" type="slidenum">
              <a:rPr lang="nl-NL" smtClean="0"/>
              <a:pPr/>
              <a:t>‹nr.›</a:t>
            </a:fld>
            <a:endParaRPr lang="nl-N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C504119-8251-452F-887A-A2FABBF4A000}" type="datetimeFigureOut">
              <a:rPr lang="nl-NL" smtClean="0"/>
              <a:pPr/>
              <a:t>20-5-2019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19ED0783-7DC3-4857-96B3-B76A027C1E32}" type="slidenum">
              <a:rPr lang="nl-NL" smtClean="0"/>
              <a:pPr/>
              <a:t>‹nr.›</a:t>
            </a:fld>
            <a:endParaRPr lang="nl-N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2C504119-8251-452F-887A-A2FABBF4A000}" type="datetimeFigureOut">
              <a:rPr lang="nl-NL" smtClean="0"/>
              <a:pPr/>
              <a:t>20-5-2019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19ED0783-7DC3-4857-96B3-B76A027C1E32}" type="slidenum">
              <a:rPr lang="nl-NL" smtClean="0"/>
              <a:pPr/>
              <a:t>‹nr.›</a:t>
            </a:fld>
            <a:endParaRPr lang="nl-N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2C504119-8251-452F-887A-A2FABBF4A000}" type="datetimeFigureOut">
              <a:rPr lang="nl-NL" smtClean="0"/>
              <a:pPr/>
              <a:t>20-5-2019</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19ED0783-7DC3-4857-96B3-B76A027C1E32}" type="slidenum">
              <a:rPr lang="nl-NL" smtClean="0"/>
              <a:pPr/>
              <a:t>‹nr.›</a:t>
            </a:fld>
            <a:endParaRPr lang="nl-N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2C504119-8251-452F-887A-A2FABBF4A000}" type="datetimeFigureOut">
              <a:rPr lang="nl-NL" smtClean="0"/>
              <a:pPr/>
              <a:t>20-5-2019</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19ED0783-7DC3-4857-96B3-B76A027C1E32}" type="slidenum">
              <a:rPr lang="nl-NL" smtClean="0"/>
              <a:pPr/>
              <a:t>‹nr.›</a:t>
            </a:fld>
            <a:endParaRPr lang="nl-N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2C504119-8251-452F-887A-A2FABBF4A000}" type="datetimeFigureOut">
              <a:rPr lang="nl-NL" smtClean="0"/>
              <a:pPr/>
              <a:t>20-5-2019</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19ED0783-7DC3-4857-96B3-B76A027C1E32}" type="slidenum">
              <a:rPr lang="nl-NL" smtClean="0"/>
              <a:pPr/>
              <a:t>‹nr.›</a:t>
            </a:fld>
            <a:endParaRPr lang="nl-N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2C504119-8251-452F-887A-A2FABBF4A000}" type="datetimeFigureOut">
              <a:rPr lang="nl-NL" smtClean="0"/>
              <a:pPr/>
              <a:t>20-5-2019</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19ED0783-7DC3-4857-96B3-B76A027C1E32}" type="slidenum">
              <a:rPr lang="nl-NL" smtClean="0"/>
              <a:pPr/>
              <a:t>‹nr.›</a:t>
            </a:fld>
            <a:endParaRPr lang="nl-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C504119-8251-452F-887A-A2FABBF4A000}" type="datetimeFigureOut">
              <a:rPr lang="nl-NL" smtClean="0"/>
              <a:pPr/>
              <a:t>20-5-2019</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19ED0783-7DC3-4857-96B3-B76A027C1E32}" type="slidenum">
              <a:rPr lang="nl-NL" smtClean="0"/>
              <a:pPr/>
              <a:t>‹nr.›</a:t>
            </a:fld>
            <a:endParaRPr lang="nl-N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C504119-8251-452F-887A-A2FABBF4A000}" type="datetimeFigureOut">
              <a:rPr lang="nl-NL" smtClean="0"/>
              <a:pPr/>
              <a:t>20-5-2019</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19ED0783-7DC3-4857-96B3-B76A027C1E32}" type="slidenum">
              <a:rPr lang="nl-NL" smtClean="0"/>
              <a:pPr/>
              <a:t>‹nr.›</a:t>
            </a:fld>
            <a:endParaRPr lang="nl-N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504119-8251-452F-887A-A2FABBF4A000}" type="datetimeFigureOut">
              <a:rPr lang="nl-NL" smtClean="0"/>
              <a:pPr/>
              <a:t>20-5-2019</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ED0783-7DC3-4857-96B3-B76A027C1E32}" type="slidenum">
              <a:rPr lang="nl-NL" smtClean="0"/>
              <a:pPr/>
              <a:t>‹nr.›</a:t>
            </a:fld>
            <a:endParaRPr lang="nl-N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1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 Id="rId5" Type="http://schemas.openxmlformats.org/officeDocument/2006/relationships/image" Target="../media/image27.jpeg"/><Relationship Id="rId4" Type="http://schemas.openxmlformats.org/officeDocument/2006/relationships/image" Target="../media/image26.jpe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30.jpeg"/><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2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40.jpeg"/><Relationship Id="rId3" Type="http://schemas.openxmlformats.org/officeDocument/2006/relationships/image" Target="../media/image35.jpeg"/><Relationship Id="rId7" Type="http://schemas.openxmlformats.org/officeDocument/2006/relationships/image" Target="../media/image39.jpeg"/><Relationship Id="rId2" Type="http://schemas.openxmlformats.org/officeDocument/2006/relationships/image" Target="../media/image34.jpeg"/><Relationship Id="rId1" Type="http://schemas.openxmlformats.org/officeDocument/2006/relationships/slideLayout" Target="../slideLayouts/slideLayout2.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eg"/></Relationships>
</file>

<file path=ppt/slides/_rels/slide26.xml.rels><?xml version="1.0" encoding="UTF-8" standalone="yes"?>
<Relationships xmlns="http://schemas.openxmlformats.org/package/2006/relationships"><Relationship Id="rId3" Type="http://schemas.openxmlformats.org/officeDocument/2006/relationships/image" Target="../media/image42.emf"/><Relationship Id="rId7" Type="http://schemas.openxmlformats.org/officeDocument/2006/relationships/image" Target="../media/image32.jpeg"/><Relationship Id="rId2" Type="http://schemas.openxmlformats.org/officeDocument/2006/relationships/image" Target="../media/image41.emf"/><Relationship Id="rId1" Type="http://schemas.openxmlformats.org/officeDocument/2006/relationships/slideLayout" Target="../slideLayouts/slideLayout2.xml"/><Relationship Id="rId6" Type="http://schemas.openxmlformats.org/officeDocument/2006/relationships/image" Target="../media/image45.emf"/><Relationship Id="rId5" Type="http://schemas.openxmlformats.org/officeDocument/2006/relationships/image" Target="../media/image44.emf"/><Relationship Id="rId4" Type="http://schemas.openxmlformats.org/officeDocument/2006/relationships/image" Target="../media/image43.emf"/></Relationships>
</file>

<file path=ppt/slides/_rels/slide2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7.jpe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png"/><Relationship Id="rId7" Type="http://schemas.openxmlformats.org/officeDocument/2006/relationships/image" Target="../media/image10.jpe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jpeg"/><Relationship Id="rId9" Type="http://schemas.openxmlformats.org/officeDocument/2006/relationships/image" Target="../media/image12.jpeg"/></Relationships>
</file>

<file path=ppt/slides/_rels/slide9.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5.png"/><Relationship Id="rId7" Type="http://schemas.openxmlformats.org/officeDocument/2006/relationships/image" Target="../media/image12.jpe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778098"/>
          </a:xfrm>
        </p:spPr>
        <p:txBody>
          <a:bodyPr/>
          <a:lstStyle/>
          <a:p>
            <a:r>
              <a:rPr lang="nl-NL" b="1" dirty="0">
                <a:solidFill>
                  <a:srgbClr val="0000FF"/>
                </a:solidFill>
              </a:rPr>
              <a:t>NLP en Succes: 4e avond</a:t>
            </a:r>
          </a:p>
        </p:txBody>
      </p:sp>
      <p:sp>
        <p:nvSpPr>
          <p:cNvPr id="3" name="Tijdelijke aanduiding voor inhoud 2"/>
          <p:cNvSpPr>
            <a:spLocks noGrp="1"/>
          </p:cNvSpPr>
          <p:nvPr>
            <p:ph idx="1"/>
          </p:nvPr>
        </p:nvSpPr>
        <p:spPr>
          <a:xfrm>
            <a:off x="518864" y="5229200"/>
            <a:ext cx="8229600" cy="1224136"/>
          </a:xfrm>
        </p:spPr>
        <p:txBody>
          <a:bodyPr>
            <a:normAutofit/>
          </a:bodyPr>
          <a:lstStyle/>
          <a:p>
            <a:pPr>
              <a:buNone/>
            </a:pPr>
            <a:r>
              <a:rPr lang="nl-NL" dirty="0">
                <a:solidFill>
                  <a:srgbClr val="0000FF"/>
                </a:solidFill>
              </a:rPr>
              <a:t>Hoe kun je een conflict zien als een uitdaging, </a:t>
            </a:r>
          </a:p>
          <a:p>
            <a:pPr>
              <a:buNone/>
            </a:pPr>
            <a:r>
              <a:rPr lang="nl-NL" dirty="0">
                <a:solidFill>
                  <a:srgbClr val="0000FF"/>
                </a:solidFill>
              </a:rPr>
              <a:t>die je iets te leren geeft?</a:t>
            </a:r>
          </a:p>
        </p:txBody>
      </p:sp>
      <p:pic>
        <p:nvPicPr>
          <p:cNvPr id="1026" name="Picture 2" descr="https://encrypted-tbn1.gstatic.com/images?q=tbn:ANd9GcTfIJ-6C6H9Ol8g1DXIQ50ah5qwA9TnY5xqlmfO-dv0vF9KhLoX"/>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38993" y="1700808"/>
            <a:ext cx="5078903" cy="288032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1"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1"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1"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084168" y="1200272"/>
            <a:ext cx="2823195" cy="1143000"/>
          </a:xfrm>
        </p:spPr>
        <p:txBody>
          <a:bodyPr>
            <a:normAutofit/>
          </a:bodyPr>
          <a:lstStyle/>
          <a:p>
            <a:r>
              <a:rPr lang="nl-NL" sz="3200" b="1" dirty="0">
                <a:solidFill>
                  <a:srgbClr val="0000FF"/>
                </a:solidFill>
              </a:rPr>
              <a:t>ik-boodschap</a:t>
            </a:r>
          </a:p>
        </p:txBody>
      </p:sp>
      <p:pic>
        <p:nvPicPr>
          <p:cNvPr id="5" name="Afbeelding 4"/>
          <p:cNvPicPr/>
          <p:nvPr/>
        </p:nvPicPr>
        <p:blipFill>
          <a:blip r:embed="rId2" cstate="print">
            <a:lum bright="-10000" contrast="30000"/>
          </a:blip>
          <a:srcRect/>
          <a:stretch>
            <a:fillRect/>
          </a:stretch>
        </p:blipFill>
        <p:spPr bwMode="auto">
          <a:xfrm>
            <a:off x="165200" y="2564904"/>
            <a:ext cx="2949307" cy="2952328"/>
          </a:xfrm>
          <a:prstGeom prst="rect">
            <a:avLst/>
          </a:prstGeom>
          <a:noFill/>
          <a:ln w="9525">
            <a:noFill/>
            <a:miter lim="800000"/>
            <a:headEnd/>
            <a:tailEnd/>
          </a:ln>
        </p:spPr>
      </p:pic>
      <p:sp>
        <p:nvSpPr>
          <p:cNvPr id="6" name="Titel 1">
            <a:extLst>
              <a:ext uri="{FF2B5EF4-FFF2-40B4-BE49-F238E27FC236}">
                <a16:creationId xmlns:a16="http://schemas.microsoft.com/office/drawing/2014/main" id="{A97DDB0D-CD16-4268-88A1-3F25831628EA}"/>
              </a:ext>
            </a:extLst>
          </p:cNvPr>
          <p:cNvSpPr txBox="1">
            <a:spLocks/>
          </p:cNvSpPr>
          <p:nvPr/>
        </p:nvSpPr>
        <p:spPr>
          <a:xfrm>
            <a:off x="395536" y="1196752"/>
            <a:ext cx="2949308" cy="11430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nl-NL" sz="3200" b="1" dirty="0">
                <a:solidFill>
                  <a:srgbClr val="0000FF"/>
                </a:solidFill>
              </a:rPr>
              <a:t>jij - boodschap</a:t>
            </a:r>
          </a:p>
        </p:txBody>
      </p:sp>
      <p:sp>
        <p:nvSpPr>
          <p:cNvPr id="3" name="Pijl: rechts 2">
            <a:extLst>
              <a:ext uri="{FF2B5EF4-FFF2-40B4-BE49-F238E27FC236}">
                <a16:creationId xmlns:a16="http://schemas.microsoft.com/office/drawing/2014/main" id="{BEB8FB16-A3A5-4348-B017-D41FDDEB986A}"/>
              </a:ext>
            </a:extLst>
          </p:cNvPr>
          <p:cNvSpPr/>
          <p:nvPr/>
        </p:nvSpPr>
        <p:spPr>
          <a:xfrm>
            <a:off x="3519368" y="3678882"/>
            <a:ext cx="2016224" cy="1080120"/>
          </a:xfrm>
          <a:prstGeom prst="rightArrow">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Titel 1">
            <a:extLst>
              <a:ext uri="{FF2B5EF4-FFF2-40B4-BE49-F238E27FC236}">
                <a16:creationId xmlns:a16="http://schemas.microsoft.com/office/drawing/2014/main" id="{692C9B5E-1652-42F3-A69A-92CE7C41303D}"/>
              </a:ext>
            </a:extLst>
          </p:cNvPr>
          <p:cNvSpPr txBox="1">
            <a:spLocks/>
          </p:cNvSpPr>
          <p:nvPr/>
        </p:nvSpPr>
        <p:spPr>
          <a:xfrm>
            <a:off x="165200" y="53752"/>
            <a:ext cx="8655272" cy="11430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nl-NL" b="1" dirty="0">
                <a:solidFill>
                  <a:srgbClr val="0000FF"/>
                </a:solidFill>
              </a:rPr>
              <a:t>Wat voor boodschap geef je?</a:t>
            </a:r>
          </a:p>
        </p:txBody>
      </p:sp>
      <p:cxnSp>
        <p:nvCxnSpPr>
          <p:cNvPr id="9" name="Rechte verbindingslijn 8">
            <a:extLst>
              <a:ext uri="{FF2B5EF4-FFF2-40B4-BE49-F238E27FC236}">
                <a16:creationId xmlns:a16="http://schemas.microsoft.com/office/drawing/2014/main" id="{2DA8F44B-76BA-495A-B66A-CB48E30BB495}"/>
              </a:ext>
            </a:extLst>
          </p:cNvPr>
          <p:cNvCxnSpPr/>
          <p:nvPr/>
        </p:nvCxnSpPr>
        <p:spPr>
          <a:xfrm>
            <a:off x="4499992" y="1124744"/>
            <a:ext cx="0" cy="2304256"/>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sp>
        <p:nvSpPr>
          <p:cNvPr id="10" name="Rechthoek 9">
            <a:extLst>
              <a:ext uri="{FF2B5EF4-FFF2-40B4-BE49-F238E27FC236}">
                <a16:creationId xmlns:a16="http://schemas.microsoft.com/office/drawing/2014/main" id="{BED0FA2B-CC3D-4141-BBD6-39FA444370E4}"/>
              </a:ext>
            </a:extLst>
          </p:cNvPr>
          <p:cNvSpPr/>
          <p:nvPr/>
        </p:nvSpPr>
        <p:spPr>
          <a:xfrm>
            <a:off x="683568" y="5918692"/>
            <a:ext cx="2051720" cy="369332"/>
          </a:xfrm>
          <a:prstGeom prst="rect">
            <a:avLst/>
          </a:prstGeom>
        </p:spPr>
        <p:txBody>
          <a:bodyPr wrap="square">
            <a:spAutoFit/>
          </a:bodyPr>
          <a:lstStyle/>
          <a:p>
            <a:pPr>
              <a:spcAft>
                <a:spcPts val="0"/>
              </a:spcAft>
            </a:pPr>
            <a:r>
              <a:rPr lang="nl-NL" dirty="0">
                <a:solidFill>
                  <a:srgbClr val="0000FF"/>
                </a:solidFill>
                <a:ea typeface="Times New Roman" panose="02020603050405020304" pitchFamily="18" charset="0"/>
              </a:rPr>
              <a:t>Jij praat te hard</a:t>
            </a:r>
          </a:p>
        </p:txBody>
      </p:sp>
      <p:sp>
        <p:nvSpPr>
          <p:cNvPr id="11" name="Rechthoek 10">
            <a:extLst>
              <a:ext uri="{FF2B5EF4-FFF2-40B4-BE49-F238E27FC236}">
                <a16:creationId xmlns:a16="http://schemas.microsoft.com/office/drawing/2014/main" id="{D8D77899-5FDA-44C3-B568-1DBB9939B83F}"/>
              </a:ext>
            </a:extLst>
          </p:cNvPr>
          <p:cNvSpPr/>
          <p:nvPr/>
        </p:nvSpPr>
        <p:spPr>
          <a:xfrm>
            <a:off x="6084168" y="5919216"/>
            <a:ext cx="3065296" cy="646331"/>
          </a:xfrm>
          <a:prstGeom prst="rect">
            <a:avLst/>
          </a:prstGeom>
        </p:spPr>
        <p:txBody>
          <a:bodyPr wrap="square">
            <a:spAutoFit/>
          </a:bodyPr>
          <a:lstStyle/>
          <a:p>
            <a:pPr>
              <a:spcAft>
                <a:spcPts val="0"/>
              </a:spcAft>
            </a:pPr>
            <a:r>
              <a:rPr lang="nl-NL" dirty="0">
                <a:solidFill>
                  <a:srgbClr val="0000FF"/>
                </a:solidFill>
                <a:ea typeface="Times New Roman" panose="02020603050405020304" pitchFamily="18" charset="0"/>
              </a:rPr>
              <a:t>Ik kan me niet concentreren als ik je zo hoor praten</a:t>
            </a:r>
          </a:p>
        </p:txBody>
      </p:sp>
      <p:pic>
        <p:nvPicPr>
          <p:cNvPr id="13" name="Afbeelding 12">
            <a:extLst>
              <a:ext uri="{FF2B5EF4-FFF2-40B4-BE49-F238E27FC236}">
                <a16:creationId xmlns:a16="http://schemas.microsoft.com/office/drawing/2014/main" id="{B08F44AF-6FA5-40F0-8DBE-15BEFF7A0FF2}"/>
              </a:ext>
            </a:extLst>
          </p:cNvPr>
          <p:cNvPicPr>
            <a:picLocks noChangeAspect="1"/>
          </p:cNvPicPr>
          <p:nvPr/>
        </p:nvPicPr>
        <p:blipFill>
          <a:blip r:embed="rId3"/>
          <a:stretch>
            <a:fillRect/>
          </a:stretch>
        </p:blipFill>
        <p:spPr>
          <a:xfrm>
            <a:off x="6219797" y="2492896"/>
            <a:ext cx="2593788" cy="273630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0-#ppt_w/2"/>
                                          </p:val>
                                        </p:tav>
                                        <p:tav tm="100000">
                                          <p:val>
                                            <p:strVal val="#ppt_x"/>
                                          </p:val>
                                        </p:tav>
                                      </p:tavLst>
                                    </p:anim>
                                    <p:anim calcmode="lin" valueType="num">
                                      <p:cBhvr additive="base">
                                        <p:cTn id="14"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0">
                                            <p:txEl>
                                              <p:pRg st="0" end="0"/>
                                            </p:txEl>
                                          </p:spTgt>
                                        </p:tgtEl>
                                        <p:attrNameLst>
                                          <p:attrName>style.visibility</p:attrName>
                                        </p:attrNameLst>
                                      </p:cBhvr>
                                      <p:to>
                                        <p:strVal val="visible"/>
                                      </p:to>
                                    </p:set>
                                    <p:anim calcmode="lin" valueType="num">
                                      <p:cBhvr additive="base">
                                        <p:cTn id="19" dur="500" fill="hold"/>
                                        <p:tgtEl>
                                          <p:spTgt spid="10">
                                            <p:txEl>
                                              <p:pRg st="0" end="0"/>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0">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0-#ppt_w/2"/>
                                          </p:val>
                                        </p:tav>
                                        <p:tav tm="100000">
                                          <p:val>
                                            <p:strVal val="#ppt_x"/>
                                          </p:val>
                                        </p:tav>
                                      </p:tavLst>
                                    </p:anim>
                                    <p:anim calcmode="lin" valueType="num">
                                      <p:cBhvr additive="base">
                                        <p:cTn id="26"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0-#ppt_w/2"/>
                                          </p:val>
                                        </p:tav>
                                        <p:tav tm="100000">
                                          <p:val>
                                            <p:strVal val="#ppt_x"/>
                                          </p:val>
                                        </p:tav>
                                      </p:tavLst>
                                    </p:anim>
                                    <p:anim calcmode="lin" valueType="num">
                                      <p:cBhvr additive="base">
                                        <p:cTn id="32"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0-#ppt_w/2"/>
                                          </p:val>
                                        </p:tav>
                                        <p:tav tm="100000">
                                          <p:val>
                                            <p:strVal val="#ppt_x"/>
                                          </p:val>
                                        </p:tav>
                                      </p:tavLst>
                                    </p:anim>
                                    <p:anim calcmode="lin" valueType="num">
                                      <p:cBhvr additive="base">
                                        <p:cTn id="38"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11">
                                            <p:txEl>
                                              <p:pRg st="0" end="0"/>
                                            </p:txEl>
                                          </p:spTgt>
                                        </p:tgtEl>
                                        <p:attrNameLst>
                                          <p:attrName>style.visibility</p:attrName>
                                        </p:attrNameLst>
                                      </p:cBhvr>
                                      <p:to>
                                        <p:strVal val="visible"/>
                                      </p:to>
                                    </p:set>
                                    <p:anim calcmode="lin" valueType="num">
                                      <p:cBhvr additive="base">
                                        <p:cTn id="43" dur="500" fill="hold"/>
                                        <p:tgtEl>
                                          <p:spTgt spid="11">
                                            <p:txEl>
                                              <p:pRg st="0" end="0"/>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11">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3" grpId="0" animBg="1"/>
      <p:bldP spid="10" grpId="0" build="p"/>
      <p:bldP spid="11"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705BD95-83FB-4A60-B27D-375CE16422EE}"/>
              </a:ext>
            </a:extLst>
          </p:cNvPr>
          <p:cNvSpPr>
            <a:spLocks noGrp="1"/>
          </p:cNvSpPr>
          <p:nvPr>
            <p:ph type="title"/>
          </p:nvPr>
        </p:nvSpPr>
        <p:spPr>
          <a:xfrm>
            <a:off x="457200" y="-27384"/>
            <a:ext cx="8229600" cy="1143000"/>
          </a:xfrm>
        </p:spPr>
        <p:txBody>
          <a:bodyPr/>
          <a:lstStyle/>
          <a:p>
            <a:r>
              <a:rPr lang="nl-NL" b="1" dirty="0">
                <a:solidFill>
                  <a:srgbClr val="0000FF"/>
                </a:solidFill>
              </a:rPr>
              <a:t>Van jij naar ik boodschappen</a:t>
            </a:r>
          </a:p>
        </p:txBody>
      </p:sp>
      <p:sp>
        <p:nvSpPr>
          <p:cNvPr id="5" name="Rectangle 3">
            <a:extLst>
              <a:ext uri="{FF2B5EF4-FFF2-40B4-BE49-F238E27FC236}">
                <a16:creationId xmlns:a16="http://schemas.microsoft.com/office/drawing/2014/main" id="{AD1BB7D8-B581-4BAD-9B7D-B175CCD95058}"/>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NL"/>
          </a:p>
        </p:txBody>
      </p:sp>
      <p:sp>
        <p:nvSpPr>
          <p:cNvPr id="6" name="Rectangle 5">
            <a:extLst>
              <a:ext uri="{FF2B5EF4-FFF2-40B4-BE49-F238E27FC236}">
                <a16:creationId xmlns:a16="http://schemas.microsoft.com/office/drawing/2014/main" id="{5C087809-7B1A-4667-96FA-19992344B6DE}"/>
              </a:ext>
            </a:extLst>
          </p:cNvPr>
          <p:cNvSpPr>
            <a:spLocks noChangeArrowheads="1"/>
          </p:cNvSpPr>
          <p:nvPr/>
        </p:nvSpPr>
        <p:spPr bwMode="auto">
          <a:xfrm>
            <a:off x="8066" y="1266582"/>
            <a:ext cx="7588270" cy="16927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b="1" i="0" u="none" strike="noStrike" cap="none" normalizeH="0" baseline="0" dirty="0">
              <a:ln>
                <a:noFill/>
              </a:ln>
              <a:solidFill>
                <a:srgbClr val="0000FF"/>
              </a:solidFill>
              <a:effectLst/>
              <a:latin typeface="Arial" panose="020B0604020202020204" pitchFamily="34"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b="1" i="0" u="none" strike="noStrike" cap="none" normalizeH="0" baseline="0" dirty="0">
                <a:ln>
                  <a:noFill/>
                </a:ln>
                <a:solidFill>
                  <a:srgbClr val="0000FF"/>
                </a:solidFill>
                <a:effectLst/>
                <a:latin typeface="Arial" panose="020B0604020202020204" pitchFamily="34" charset="0"/>
                <a:ea typeface="Times New Roman" panose="02020603050405020304" pitchFamily="18" charset="0"/>
              </a:rPr>
              <a:t>Jij-boodschap</a:t>
            </a:r>
            <a:r>
              <a:rPr kumimoji="0" lang="nl-NL" altLang="nl-NL" b="0" i="0" u="none" strike="noStrike" cap="none" normalizeH="0" baseline="0" dirty="0">
                <a:ln>
                  <a:noFill/>
                </a:ln>
                <a:solidFill>
                  <a:srgbClr val="0000FF"/>
                </a:solidFill>
                <a:effectLst/>
                <a:latin typeface="Arial" panose="020B0604020202020204" pitchFamily="34" charset="0"/>
                <a:ea typeface="Times New Roman" panose="02020603050405020304" pitchFamily="18" charset="0"/>
              </a:rPr>
              <a:t>: Jij laat niet horen hoe het gaat.</a:t>
            </a:r>
          </a:p>
          <a:p>
            <a:pPr marL="0" marR="0" lvl="0" indent="0" algn="l" defTabSz="914400" rtl="0" eaLnBrk="0" fontAlgn="base" latinLnBrk="0" hangingPunct="0">
              <a:lnSpc>
                <a:spcPct val="100000"/>
              </a:lnSpc>
              <a:spcBef>
                <a:spcPct val="0"/>
              </a:spcBef>
              <a:spcAft>
                <a:spcPct val="0"/>
              </a:spcAft>
              <a:buClrTx/>
              <a:buSzTx/>
              <a:buFontTx/>
              <a:buNone/>
              <a:tabLst/>
            </a:pPr>
            <a:br>
              <a:rPr kumimoji="0" lang="nl-NL" altLang="nl-NL" b="0" i="0" u="none" strike="noStrike" cap="none" normalizeH="0" baseline="0" dirty="0">
                <a:ln>
                  <a:noFill/>
                </a:ln>
                <a:solidFill>
                  <a:srgbClr val="0000FF"/>
                </a:solidFill>
                <a:effectLst/>
                <a:latin typeface="Arial" panose="020B0604020202020204" pitchFamily="34" charset="0"/>
                <a:ea typeface="Times New Roman" panose="02020603050405020304" pitchFamily="18" charset="0"/>
              </a:rPr>
            </a:br>
            <a:r>
              <a:rPr kumimoji="0" lang="nl-NL" altLang="nl-NL" b="1" i="0" u="none" strike="noStrike" cap="none" normalizeH="0" baseline="0" dirty="0">
                <a:ln>
                  <a:noFill/>
                </a:ln>
                <a:solidFill>
                  <a:srgbClr val="0000FF"/>
                </a:solidFill>
                <a:effectLst/>
                <a:latin typeface="Arial" panose="020B0604020202020204" pitchFamily="34" charset="0"/>
                <a:ea typeface="Times New Roman" panose="02020603050405020304" pitchFamily="18" charset="0"/>
              </a:rPr>
              <a:t>Ik-boodschap</a:t>
            </a:r>
            <a:r>
              <a:rPr kumimoji="0" lang="nl-NL" altLang="nl-NL" b="0" i="0" u="none" strike="noStrike" cap="none" normalizeH="0" baseline="0" dirty="0">
                <a:ln>
                  <a:noFill/>
                </a:ln>
                <a:solidFill>
                  <a:srgbClr val="0000FF"/>
                </a:solidFill>
                <a:effectLst/>
                <a:latin typeface="Arial" panose="020B0604020202020204" pitchFamily="34" charset="0"/>
                <a:ea typeface="Times New Roman" panose="02020603050405020304" pitchFamily="18" charset="0"/>
              </a:rPr>
              <a:t>: Ik zou graag beter op de hoogte zijn van de voortgang.</a:t>
            </a:r>
            <a:endParaRPr kumimoji="0" lang="nl-NL" altLang="nl-NL" sz="1000" b="0" i="0" u="none" strike="noStrike" cap="none" normalizeH="0" baseline="0" dirty="0">
              <a:ln>
                <a:noFill/>
              </a:ln>
              <a:solidFill>
                <a:srgbClr val="0000FF"/>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3200" b="0" i="0" u="none" strike="noStrike" cap="none" normalizeH="0" baseline="0" dirty="0">
              <a:ln>
                <a:noFill/>
              </a:ln>
              <a:solidFill>
                <a:srgbClr val="0000FF"/>
              </a:solidFill>
              <a:effectLst/>
              <a:latin typeface="Arial" panose="020B0604020202020204" pitchFamily="34" charset="0"/>
            </a:endParaRPr>
          </a:p>
        </p:txBody>
      </p:sp>
      <p:sp>
        <p:nvSpPr>
          <p:cNvPr id="7" name="Rectangle 6">
            <a:extLst>
              <a:ext uri="{FF2B5EF4-FFF2-40B4-BE49-F238E27FC236}">
                <a16:creationId xmlns:a16="http://schemas.microsoft.com/office/drawing/2014/main" id="{E786BDFB-0C60-46AD-B19F-D8495E23544E}"/>
              </a:ext>
            </a:extLst>
          </p:cNvPr>
          <p:cNvSpPr>
            <a:spLocks noChangeArrowheads="1"/>
          </p:cNvSpPr>
          <p:nvPr/>
        </p:nvSpPr>
        <p:spPr bwMode="auto">
          <a:xfrm>
            <a:off x="39752" y="3140968"/>
            <a:ext cx="8492688"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b="1" i="0" u="none" strike="noStrike" cap="none" normalizeH="0" baseline="0" dirty="0">
                <a:ln>
                  <a:noFill/>
                </a:ln>
                <a:solidFill>
                  <a:srgbClr val="0000FF"/>
                </a:solidFill>
                <a:effectLst/>
                <a:latin typeface="Arial" panose="020B0604020202020204" pitchFamily="34" charset="0"/>
                <a:ea typeface="Times New Roman" panose="02020603050405020304" pitchFamily="18" charset="0"/>
              </a:rPr>
              <a:t>Jij-boodschap</a:t>
            </a:r>
            <a:r>
              <a:rPr kumimoji="0" lang="nl-NL" altLang="nl-NL" b="0" i="0" u="none" strike="noStrike" cap="none" normalizeH="0" baseline="0" dirty="0">
                <a:ln>
                  <a:noFill/>
                </a:ln>
                <a:solidFill>
                  <a:srgbClr val="0000FF"/>
                </a:solidFill>
                <a:effectLst/>
                <a:latin typeface="Arial" panose="020B0604020202020204" pitchFamily="34" charset="0"/>
                <a:ea typeface="Times New Roman" panose="02020603050405020304" pitchFamily="18" charset="0"/>
              </a:rPr>
              <a:t>: Jij begint steeds over iets anders.</a:t>
            </a:r>
          </a:p>
          <a:p>
            <a:pPr marL="0" marR="0" lvl="0" indent="0" algn="l" defTabSz="914400" rtl="0" eaLnBrk="0" fontAlgn="base" latinLnBrk="0" hangingPunct="0">
              <a:lnSpc>
                <a:spcPct val="100000"/>
              </a:lnSpc>
              <a:spcBef>
                <a:spcPct val="0"/>
              </a:spcBef>
              <a:spcAft>
                <a:spcPct val="0"/>
              </a:spcAft>
              <a:buClrTx/>
              <a:buSzTx/>
              <a:buFontTx/>
              <a:buNone/>
              <a:tabLst/>
            </a:pPr>
            <a:br>
              <a:rPr kumimoji="0" lang="nl-NL" altLang="nl-NL" b="0" i="0" u="none" strike="noStrike" cap="none" normalizeH="0" baseline="0" dirty="0">
                <a:ln>
                  <a:noFill/>
                </a:ln>
                <a:solidFill>
                  <a:srgbClr val="0000FF"/>
                </a:solidFill>
                <a:effectLst/>
                <a:latin typeface="Arial" panose="020B0604020202020204" pitchFamily="34" charset="0"/>
                <a:ea typeface="Times New Roman" panose="02020603050405020304" pitchFamily="18" charset="0"/>
              </a:rPr>
            </a:br>
            <a:r>
              <a:rPr kumimoji="0" lang="nl-NL" altLang="nl-NL" b="1" i="0" u="none" strike="noStrike" cap="none" normalizeH="0" baseline="0" dirty="0">
                <a:ln>
                  <a:noFill/>
                </a:ln>
                <a:solidFill>
                  <a:srgbClr val="0000FF"/>
                </a:solidFill>
                <a:effectLst/>
                <a:latin typeface="Arial" panose="020B0604020202020204" pitchFamily="34" charset="0"/>
                <a:ea typeface="Times New Roman" panose="02020603050405020304" pitchFamily="18" charset="0"/>
              </a:rPr>
              <a:t>Ik-boodschap</a:t>
            </a:r>
            <a:r>
              <a:rPr kumimoji="0" lang="nl-NL" altLang="nl-NL" b="0" i="0" u="none" strike="noStrike" cap="none" normalizeH="0" baseline="0" dirty="0">
                <a:ln>
                  <a:noFill/>
                </a:ln>
                <a:solidFill>
                  <a:srgbClr val="0000FF"/>
                </a:solidFill>
                <a:effectLst/>
                <a:latin typeface="Arial" panose="020B0604020202020204" pitchFamily="34" charset="0"/>
                <a:ea typeface="Times New Roman" panose="02020603050405020304" pitchFamily="18" charset="0"/>
              </a:rPr>
              <a:t>: Ik vind het lastig om het over zoveel dingen tegelijk te hebben.</a:t>
            </a:r>
            <a:endParaRPr kumimoji="0" lang="nl-NL" altLang="nl-NL" sz="1000" b="0" i="0" u="none" strike="noStrike" cap="none" normalizeH="0" baseline="0" dirty="0">
              <a:ln>
                <a:noFill/>
              </a:ln>
              <a:solidFill>
                <a:srgbClr val="0000FF"/>
              </a:solidFill>
              <a:effectLst/>
              <a:latin typeface="Arial" panose="020B0604020202020204" pitchFamily="34" charset="0"/>
            </a:endParaRPr>
          </a:p>
        </p:txBody>
      </p:sp>
      <p:sp>
        <p:nvSpPr>
          <p:cNvPr id="9" name="Rectangle 6">
            <a:extLst>
              <a:ext uri="{FF2B5EF4-FFF2-40B4-BE49-F238E27FC236}">
                <a16:creationId xmlns:a16="http://schemas.microsoft.com/office/drawing/2014/main" id="{B1269831-8B42-4E61-9A40-A78F98D3FB3A}"/>
              </a:ext>
            </a:extLst>
          </p:cNvPr>
          <p:cNvSpPr>
            <a:spLocks noChangeArrowheads="1"/>
          </p:cNvSpPr>
          <p:nvPr/>
        </p:nvSpPr>
        <p:spPr bwMode="auto">
          <a:xfrm>
            <a:off x="179512" y="4889810"/>
            <a:ext cx="6192688"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b="1" i="0" u="none" strike="noStrike" cap="none" normalizeH="0" baseline="0" dirty="0">
                <a:ln>
                  <a:noFill/>
                </a:ln>
                <a:solidFill>
                  <a:srgbClr val="0000FF"/>
                </a:solidFill>
                <a:effectLst/>
                <a:latin typeface="Arial" panose="020B0604020202020204" pitchFamily="34" charset="0"/>
                <a:ea typeface="Times New Roman" panose="02020603050405020304" pitchFamily="18" charset="0"/>
              </a:rPr>
              <a:t>Jij-boodschap</a:t>
            </a:r>
            <a:r>
              <a:rPr kumimoji="0" lang="nl-NL" altLang="nl-NL" b="0" i="0" u="none" strike="noStrike" cap="none" normalizeH="0" baseline="0" dirty="0">
                <a:ln>
                  <a:noFill/>
                </a:ln>
                <a:solidFill>
                  <a:srgbClr val="0000FF"/>
                </a:solidFill>
                <a:effectLst/>
                <a:latin typeface="Arial" panose="020B0604020202020204" pitchFamily="34" charset="0"/>
                <a:ea typeface="Times New Roman" panose="02020603050405020304" pitchFamily="18" charset="0"/>
              </a:rPr>
              <a:t>: Jij geeft geen antwoord op mijn vraag.</a:t>
            </a:r>
          </a:p>
          <a:p>
            <a:pPr marL="0" marR="0" lvl="0" indent="0" algn="l" defTabSz="914400" rtl="0" eaLnBrk="0" fontAlgn="base" latinLnBrk="0" hangingPunct="0">
              <a:lnSpc>
                <a:spcPct val="100000"/>
              </a:lnSpc>
              <a:spcBef>
                <a:spcPct val="0"/>
              </a:spcBef>
              <a:spcAft>
                <a:spcPct val="0"/>
              </a:spcAft>
              <a:buClrTx/>
              <a:buSzTx/>
              <a:buFontTx/>
              <a:buNone/>
              <a:tabLst/>
            </a:pPr>
            <a:br>
              <a:rPr kumimoji="0" lang="nl-NL" altLang="nl-NL" b="0" i="0" u="none" strike="noStrike" cap="none" normalizeH="0" baseline="0" dirty="0">
                <a:ln>
                  <a:noFill/>
                </a:ln>
                <a:solidFill>
                  <a:srgbClr val="0000FF"/>
                </a:solidFill>
                <a:effectLst/>
                <a:latin typeface="Arial" panose="020B0604020202020204" pitchFamily="34" charset="0"/>
                <a:ea typeface="Times New Roman" panose="02020603050405020304" pitchFamily="18" charset="0"/>
              </a:rPr>
            </a:br>
            <a:r>
              <a:rPr kumimoji="0" lang="nl-NL" altLang="nl-NL" b="1" i="0" u="none" strike="noStrike" cap="none" normalizeH="0" baseline="0" dirty="0">
                <a:ln>
                  <a:noFill/>
                </a:ln>
                <a:solidFill>
                  <a:srgbClr val="0000FF"/>
                </a:solidFill>
                <a:effectLst/>
                <a:latin typeface="Arial" panose="020B0604020202020204" pitchFamily="34" charset="0"/>
                <a:ea typeface="Times New Roman" panose="02020603050405020304" pitchFamily="18" charset="0"/>
              </a:rPr>
              <a:t>Ik-boodschap</a:t>
            </a:r>
            <a:r>
              <a:rPr kumimoji="0" lang="nl-NL" altLang="nl-NL" b="0" i="0" u="none" strike="noStrike" cap="none" normalizeH="0" baseline="0" dirty="0">
                <a:ln>
                  <a:noFill/>
                </a:ln>
                <a:solidFill>
                  <a:srgbClr val="0000FF"/>
                </a:solidFill>
                <a:effectLst/>
                <a:latin typeface="Arial" panose="020B0604020202020204" pitchFamily="34" charset="0"/>
                <a:ea typeface="Times New Roman" panose="02020603050405020304" pitchFamily="18" charset="0"/>
              </a:rPr>
              <a:t>: Ik zit nog steeds met die vraag... </a:t>
            </a:r>
            <a:endParaRPr kumimoji="0" lang="nl-NL" altLang="nl-NL" sz="3200" b="0" i="0" u="none" strike="noStrike" cap="none" normalizeH="0" baseline="0" dirty="0">
              <a:ln>
                <a:noFill/>
              </a:ln>
              <a:solidFill>
                <a:srgbClr val="0000FF"/>
              </a:solidFill>
              <a:effectLst/>
              <a:latin typeface="Arial" panose="020B0604020202020204" pitchFamily="34" charset="0"/>
            </a:endParaRPr>
          </a:p>
        </p:txBody>
      </p:sp>
      <p:grpSp>
        <p:nvGrpSpPr>
          <p:cNvPr id="3" name="Groep 2">
            <a:extLst>
              <a:ext uri="{FF2B5EF4-FFF2-40B4-BE49-F238E27FC236}">
                <a16:creationId xmlns:a16="http://schemas.microsoft.com/office/drawing/2014/main" id="{F4C7632C-F379-4A8B-ACB4-F625CC7CF2C2}"/>
              </a:ext>
            </a:extLst>
          </p:cNvPr>
          <p:cNvGrpSpPr/>
          <p:nvPr/>
        </p:nvGrpSpPr>
        <p:grpSpPr>
          <a:xfrm>
            <a:off x="6943218" y="1292002"/>
            <a:ext cx="2381310" cy="2353022"/>
            <a:chOff x="6727194" y="1292002"/>
            <a:chExt cx="2381310" cy="2353022"/>
          </a:xfrm>
        </p:grpSpPr>
        <p:pic>
          <p:nvPicPr>
            <p:cNvPr id="2049" name="Afbeelding 412">
              <a:extLst>
                <a:ext uri="{FF2B5EF4-FFF2-40B4-BE49-F238E27FC236}">
                  <a16:creationId xmlns:a16="http://schemas.microsoft.com/office/drawing/2014/main" id="{41F2A6B4-52A9-484C-8C27-F59B6A85162A}"/>
                </a:ext>
              </a:extLst>
            </p:cNvPr>
            <p:cNvPicPr>
              <a:picLocks noChangeAspect="1" noChangeArrowheads="1"/>
            </p:cNvPicPr>
            <p:nvPr/>
          </p:nvPicPr>
          <p:blipFill>
            <a:blip r:embed="rId2">
              <a:lum bright="-10000" contrast="30000"/>
              <a:extLst>
                <a:ext uri="{28A0092B-C50C-407E-A947-70E740481C1C}">
                  <a14:useLocalDpi xmlns:a14="http://schemas.microsoft.com/office/drawing/2010/main" val="0"/>
                </a:ext>
              </a:extLst>
            </a:blip>
            <a:srcRect/>
            <a:stretch>
              <a:fillRect/>
            </a:stretch>
          </p:blipFill>
          <p:spPr bwMode="auto">
            <a:xfrm>
              <a:off x="7022975" y="1292002"/>
              <a:ext cx="1941513" cy="2095500"/>
            </a:xfrm>
            <a:prstGeom prst="rect">
              <a:avLst/>
            </a:prstGeom>
            <a:noFill/>
            <a:extLst>
              <a:ext uri="{909E8E84-426E-40DD-AFC4-6F175D3DCCD1}">
                <a14:hiddenFill xmlns:a14="http://schemas.microsoft.com/office/drawing/2010/main">
                  <a:solidFill>
                    <a:srgbClr val="FFFFFF"/>
                  </a:solidFill>
                </a14:hiddenFill>
              </a:ext>
            </a:extLst>
          </p:spPr>
        </p:pic>
        <p:sp>
          <p:nvSpPr>
            <p:cNvPr id="11" name="Titel 1">
              <a:extLst>
                <a:ext uri="{FF2B5EF4-FFF2-40B4-BE49-F238E27FC236}">
                  <a16:creationId xmlns:a16="http://schemas.microsoft.com/office/drawing/2014/main" id="{D4997323-0102-4AFA-B156-45430E78D5F8}"/>
                </a:ext>
              </a:extLst>
            </p:cNvPr>
            <p:cNvSpPr txBox="1">
              <a:spLocks/>
            </p:cNvSpPr>
            <p:nvPr/>
          </p:nvSpPr>
          <p:spPr>
            <a:xfrm>
              <a:off x="6727194" y="3255975"/>
              <a:ext cx="2381310" cy="389049"/>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nl-NL" sz="1800" b="1" dirty="0">
                  <a:solidFill>
                    <a:srgbClr val="0000FF"/>
                  </a:solidFill>
                </a:rPr>
                <a:t>jij - boodschap</a:t>
              </a:r>
            </a:p>
          </p:txBody>
        </p:sp>
      </p:grpSp>
      <p:grpSp>
        <p:nvGrpSpPr>
          <p:cNvPr id="4" name="Groep 3">
            <a:extLst>
              <a:ext uri="{FF2B5EF4-FFF2-40B4-BE49-F238E27FC236}">
                <a16:creationId xmlns:a16="http://schemas.microsoft.com/office/drawing/2014/main" id="{3C33B56B-C8AD-4D51-8EED-CE9C1B4A7CEB}"/>
              </a:ext>
            </a:extLst>
          </p:cNvPr>
          <p:cNvGrpSpPr/>
          <p:nvPr/>
        </p:nvGrpSpPr>
        <p:grpSpPr>
          <a:xfrm>
            <a:off x="6727194" y="4062772"/>
            <a:ext cx="2381310" cy="2635597"/>
            <a:chOff x="6727194" y="4062772"/>
            <a:chExt cx="2381310" cy="2635597"/>
          </a:xfrm>
        </p:grpSpPr>
        <p:sp>
          <p:nvSpPr>
            <p:cNvPr id="12" name="Titel 1">
              <a:extLst>
                <a:ext uri="{FF2B5EF4-FFF2-40B4-BE49-F238E27FC236}">
                  <a16:creationId xmlns:a16="http://schemas.microsoft.com/office/drawing/2014/main" id="{BEC00A53-F13F-4DA0-AF31-9661A90ECA55}"/>
                </a:ext>
              </a:extLst>
            </p:cNvPr>
            <p:cNvSpPr txBox="1">
              <a:spLocks/>
            </p:cNvSpPr>
            <p:nvPr/>
          </p:nvSpPr>
          <p:spPr>
            <a:xfrm>
              <a:off x="6727194" y="6309320"/>
              <a:ext cx="2381310" cy="389049"/>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nl-NL" sz="1800" b="1" dirty="0">
                  <a:solidFill>
                    <a:srgbClr val="0000FF"/>
                  </a:solidFill>
                </a:rPr>
                <a:t>Ik - boodschap</a:t>
              </a:r>
            </a:p>
          </p:txBody>
        </p:sp>
        <p:pic>
          <p:nvPicPr>
            <p:cNvPr id="8" name="Afbeelding 7">
              <a:extLst>
                <a:ext uri="{FF2B5EF4-FFF2-40B4-BE49-F238E27FC236}">
                  <a16:creationId xmlns:a16="http://schemas.microsoft.com/office/drawing/2014/main" id="{1AB908B5-01A9-4272-81D1-8AD43793519F}"/>
                </a:ext>
              </a:extLst>
            </p:cNvPr>
            <p:cNvPicPr>
              <a:picLocks noChangeAspect="1"/>
            </p:cNvPicPr>
            <p:nvPr/>
          </p:nvPicPr>
          <p:blipFill>
            <a:blip r:embed="rId3"/>
            <a:stretch>
              <a:fillRect/>
            </a:stretch>
          </p:blipFill>
          <p:spPr>
            <a:xfrm>
              <a:off x="6985161" y="4062772"/>
              <a:ext cx="1885431" cy="1989026"/>
            </a:xfrm>
            <a:prstGeom prst="rect">
              <a:avLst/>
            </a:prstGeom>
          </p:spPr>
        </p:pic>
      </p:grpSp>
    </p:spTree>
    <p:extLst>
      <p:ext uri="{BB962C8B-B14F-4D97-AF65-F5344CB8AC3E}">
        <p14:creationId xmlns:p14="http://schemas.microsoft.com/office/powerpoint/2010/main" val="1017531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0-#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anim calcmode="lin" valueType="num">
                                      <p:cBhvr additive="base">
                                        <p:cTn id="19" dur="500" fill="hold"/>
                                        <p:tgtEl>
                                          <p:spTgt spid="6">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6">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6">
                                            <p:txEl>
                                              <p:pRg st="2" end="2"/>
                                            </p:txEl>
                                          </p:spTgt>
                                        </p:tgtEl>
                                        <p:attrNameLst>
                                          <p:attrName>style.visibility</p:attrName>
                                        </p:attrNameLst>
                                      </p:cBhvr>
                                      <p:to>
                                        <p:strVal val="visible"/>
                                      </p:to>
                                    </p:set>
                                    <p:anim calcmode="lin" valueType="num">
                                      <p:cBhvr additive="base">
                                        <p:cTn id="25" dur="500" fill="hold"/>
                                        <p:tgtEl>
                                          <p:spTgt spid="6">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6">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7">
                                            <p:txEl>
                                              <p:pRg st="0" end="0"/>
                                            </p:txEl>
                                          </p:spTgt>
                                        </p:tgtEl>
                                        <p:attrNameLst>
                                          <p:attrName>style.visibility</p:attrName>
                                        </p:attrNameLst>
                                      </p:cBhvr>
                                      <p:to>
                                        <p:strVal val="visible"/>
                                      </p:to>
                                    </p:set>
                                    <p:anim calcmode="lin" valueType="num">
                                      <p:cBhvr additive="base">
                                        <p:cTn id="31" dur="500" fill="hold"/>
                                        <p:tgtEl>
                                          <p:spTgt spid="7">
                                            <p:txEl>
                                              <p:pRg st="0" end="0"/>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7">
                                            <p:txEl>
                                              <p:pRg st="1" end="1"/>
                                            </p:txEl>
                                          </p:spTgt>
                                        </p:tgtEl>
                                        <p:attrNameLst>
                                          <p:attrName>style.visibility</p:attrName>
                                        </p:attrNameLst>
                                      </p:cBhvr>
                                      <p:to>
                                        <p:strVal val="visible"/>
                                      </p:to>
                                    </p:set>
                                    <p:anim calcmode="lin" valueType="num">
                                      <p:cBhvr additive="base">
                                        <p:cTn id="37" dur="500" fill="hold"/>
                                        <p:tgtEl>
                                          <p:spTgt spid="7">
                                            <p:txEl>
                                              <p:pRg st="1" end="1"/>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9">
                                            <p:txEl>
                                              <p:pRg st="0" end="0"/>
                                            </p:txEl>
                                          </p:spTgt>
                                        </p:tgtEl>
                                        <p:attrNameLst>
                                          <p:attrName>style.visibility</p:attrName>
                                        </p:attrNameLst>
                                      </p:cBhvr>
                                      <p:to>
                                        <p:strVal val="visible"/>
                                      </p:to>
                                    </p:set>
                                    <p:anim calcmode="lin" valueType="num">
                                      <p:cBhvr additive="base">
                                        <p:cTn id="43" dur="500" fill="hold"/>
                                        <p:tgtEl>
                                          <p:spTgt spid="9">
                                            <p:txEl>
                                              <p:pRg st="0" end="0"/>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9">
                                            <p:txEl>
                                              <p:pRg st="1" end="1"/>
                                            </p:txEl>
                                          </p:spTgt>
                                        </p:tgtEl>
                                        <p:attrNameLst>
                                          <p:attrName>style.visibility</p:attrName>
                                        </p:attrNameLst>
                                      </p:cBhvr>
                                      <p:to>
                                        <p:strVal val="visible"/>
                                      </p:to>
                                    </p:set>
                                    <p:anim calcmode="lin" valueType="num">
                                      <p:cBhvr additive="base">
                                        <p:cTn id="49" dur="500" fill="hold"/>
                                        <p:tgtEl>
                                          <p:spTgt spid="9">
                                            <p:txEl>
                                              <p:pRg st="1" end="1"/>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9">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7" grpId="0" build="p"/>
      <p:bldP spid="9"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452"/>
            <a:ext cx="9144000" cy="1143000"/>
          </a:xfrm>
        </p:spPr>
        <p:txBody>
          <a:bodyPr>
            <a:normAutofit fontScale="90000"/>
          </a:bodyPr>
          <a:lstStyle/>
          <a:p>
            <a:pPr algn="l"/>
            <a:r>
              <a:rPr lang="nl-NL" b="1" dirty="0">
                <a:solidFill>
                  <a:srgbClr val="0000FF"/>
                </a:solidFill>
              </a:rPr>
              <a:t>7.5	technieken om beter met conflicten 	om te gaan</a:t>
            </a:r>
            <a:endParaRPr lang="nl-NL" dirty="0"/>
          </a:p>
        </p:txBody>
      </p:sp>
      <p:sp>
        <p:nvSpPr>
          <p:cNvPr id="3" name="Tijdelijke aanduiding voor inhoud 2"/>
          <p:cNvSpPr>
            <a:spLocks noGrp="1"/>
          </p:cNvSpPr>
          <p:nvPr>
            <p:ph idx="1"/>
          </p:nvPr>
        </p:nvSpPr>
        <p:spPr>
          <a:xfrm>
            <a:off x="143508" y="1142548"/>
            <a:ext cx="8856984" cy="5678830"/>
          </a:xfrm>
        </p:spPr>
        <p:txBody>
          <a:bodyPr>
            <a:noAutofit/>
          </a:bodyPr>
          <a:lstStyle/>
          <a:p>
            <a:pPr>
              <a:lnSpc>
                <a:spcPct val="150000"/>
              </a:lnSpc>
              <a:buFont typeface="+mj-lt"/>
              <a:buAutoNum type="arabicPeriod"/>
            </a:pPr>
            <a:r>
              <a:rPr lang="nl-NL" sz="1600" dirty="0">
                <a:solidFill>
                  <a:srgbClr val="0000FF"/>
                </a:solidFill>
              </a:rPr>
              <a:t>Ga na wat werkelijk objectief zintuiglijk waarneembaar is. (NLP2 De kaart is niet het gebied.)</a:t>
            </a:r>
          </a:p>
          <a:p>
            <a:pPr lvl="0">
              <a:lnSpc>
                <a:spcPct val="150000"/>
              </a:lnSpc>
              <a:buFont typeface="+mj-lt"/>
              <a:buAutoNum type="arabicPeriod"/>
            </a:pPr>
            <a:r>
              <a:rPr lang="nl-NL" sz="1600" dirty="0">
                <a:solidFill>
                  <a:srgbClr val="0000FF"/>
                </a:solidFill>
              </a:rPr>
              <a:t>Respect voor andermans wereldmodel en dat van jezelf. Hoe beter je de ander begrijpt hoe makkelijker je uit het conflict komt. (NLP1) </a:t>
            </a:r>
          </a:p>
          <a:p>
            <a:pPr lvl="0">
              <a:lnSpc>
                <a:spcPct val="150000"/>
              </a:lnSpc>
              <a:buFont typeface="+mj-lt"/>
              <a:buAutoNum type="arabicPeriod"/>
            </a:pPr>
            <a:r>
              <a:rPr lang="nl-NL" sz="1600" dirty="0">
                <a:solidFill>
                  <a:srgbClr val="0000FF"/>
                </a:solidFill>
              </a:rPr>
              <a:t>Onderscheid maken tussen gedrag en persoon. (NLP5)</a:t>
            </a:r>
          </a:p>
          <a:p>
            <a:pPr lvl="0">
              <a:lnSpc>
                <a:spcPct val="150000"/>
              </a:lnSpc>
              <a:buFont typeface="+mj-lt"/>
              <a:buAutoNum type="arabicPeriod"/>
            </a:pPr>
            <a:r>
              <a:rPr lang="nl-NL" sz="1600" dirty="0">
                <a:solidFill>
                  <a:srgbClr val="0000FF"/>
                </a:solidFill>
              </a:rPr>
              <a:t>Ik-boodschappen, dus zonder de ander ergens van te beschuldigen. (Gordon, NLP4)</a:t>
            </a:r>
          </a:p>
          <a:p>
            <a:pPr lvl="0">
              <a:lnSpc>
                <a:spcPct val="150000"/>
              </a:lnSpc>
              <a:buFont typeface="+mj-lt"/>
              <a:buAutoNum type="arabicPeriod"/>
            </a:pPr>
            <a:r>
              <a:rPr lang="nl-NL" sz="1600" dirty="0">
                <a:solidFill>
                  <a:srgbClr val="0000FF"/>
                </a:solidFill>
              </a:rPr>
              <a:t>Kies voor geluk in plaats van voor altijd je gelijk willen halen. (NLP6 en 7)</a:t>
            </a:r>
          </a:p>
          <a:p>
            <a:pPr lvl="0">
              <a:lnSpc>
                <a:spcPct val="150000"/>
              </a:lnSpc>
              <a:buFont typeface="+mj-lt"/>
              <a:buAutoNum type="arabicPeriod"/>
            </a:pPr>
            <a:r>
              <a:rPr lang="nl-NL" sz="1600" dirty="0">
                <a:solidFill>
                  <a:srgbClr val="0000FF"/>
                </a:solidFill>
              </a:rPr>
              <a:t>Rapport maken (zonder rapport is niets mogelijk, met rapport is alles mogelijk). (NLP6)</a:t>
            </a:r>
          </a:p>
          <a:p>
            <a:pPr lvl="0">
              <a:lnSpc>
                <a:spcPct val="150000"/>
              </a:lnSpc>
              <a:buFont typeface="+mj-lt"/>
              <a:buAutoNum type="arabicPeriod"/>
            </a:pPr>
            <a:r>
              <a:rPr lang="nl-NL" sz="1600" dirty="0">
                <a:solidFill>
                  <a:srgbClr val="0000FF"/>
                </a:solidFill>
              </a:rPr>
              <a:t>Herkaderen , De drie waarnemingsposities. (NLP1)</a:t>
            </a:r>
          </a:p>
          <a:p>
            <a:pPr lvl="0">
              <a:lnSpc>
                <a:spcPct val="150000"/>
              </a:lnSpc>
              <a:buFont typeface="+mj-lt"/>
              <a:buAutoNum type="arabicPeriod"/>
            </a:pPr>
            <a:r>
              <a:rPr lang="nl-NL" sz="1600" dirty="0">
                <a:solidFill>
                  <a:srgbClr val="0000FF"/>
                </a:solidFill>
              </a:rPr>
              <a:t>Pacing en Leading, Volgen en Leiden. (NLP5)</a:t>
            </a:r>
          </a:p>
          <a:p>
            <a:pPr>
              <a:lnSpc>
                <a:spcPct val="150000"/>
              </a:lnSpc>
              <a:buFont typeface="+mj-lt"/>
              <a:buAutoNum type="arabicPeriod"/>
            </a:pPr>
            <a:r>
              <a:rPr lang="nl-NL" sz="1600" dirty="0">
                <a:solidFill>
                  <a:srgbClr val="0000FF"/>
                </a:solidFill>
              </a:rPr>
              <a:t>'Uit de box’ komen. (NLP6)</a:t>
            </a:r>
          </a:p>
          <a:p>
            <a:pPr>
              <a:lnSpc>
                <a:spcPct val="150000"/>
              </a:lnSpc>
              <a:buFont typeface="+mj-lt"/>
              <a:buAutoNum type="arabicPeriod"/>
            </a:pPr>
            <a:r>
              <a:rPr lang="nl-NL" sz="1600" dirty="0">
                <a:solidFill>
                  <a:srgbClr val="0000FF"/>
                </a:solidFill>
              </a:rPr>
              <a:t>Doodlopend straatje. (NLP 4 en 1)</a:t>
            </a:r>
          </a:p>
          <a:p>
            <a:pPr lvl="0">
              <a:lnSpc>
                <a:spcPct val="150000"/>
              </a:lnSpc>
              <a:buFont typeface="+mj-lt"/>
              <a:buAutoNum type="arabicPeriod"/>
            </a:pPr>
            <a:r>
              <a:rPr lang="nl-NL" sz="1600" dirty="0">
                <a:solidFill>
                  <a:srgbClr val="0000FF"/>
                </a:solidFill>
              </a:rPr>
              <a:t>Upchunken naar een gemeenschappelijke waarde of missie. (NLP4)</a:t>
            </a:r>
          </a:p>
          <a:p>
            <a:pPr lvl="0">
              <a:lnSpc>
                <a:spcPct val="150000"/>
              </a:lnSpc>
              <a:buFont typeface="+mj-lt"/>
              <a:buAutoNum type="arabicPeriod"/>
            </a:pPr>
            <a:r>
              <a:rPr lang="nl-NL" sz="1600" dirty="0">
                <a:solidFill>
                  <a:srgbClr val="0000FF"/>
                </a:solidFill>
              </a:rPr>
              <a:t>Erkennen van de behoefte van de ander (en die van jezelf’). (Geweldloos Communiceren)</a:t>
            </a:r>
          </a:p>
          <a:p>
            <a:pPr lvl="0">
              <a:lnSpc>
                <a:spcPct val="150000"/>
              </a:lnSpc>
              <a:buFont typeface="+mj-lt"/>
              <a:buAutoNum type="arabicPeriod"/>
            </a:pPr>
            <a:r>
              <a:rPr lang="nl-NL" sz="1600" dirty="0">
                <a:solidFill>
                  <a:srgbClr val="0000FF"/>
                </a:solidFill>
              </a:rPr>
              <a:t>De stappen van de giraf. (Geweldloos Communiceren.)</a:t>
            </a:r>
          </a:p>
        </p:txBody>
      </p:sp>
      <p:sp>
        <p:nvSpPr>
          <p:cNvPr id="5" name="Tekstvak 4">
            <a:extLst>
              <a:ext uri="{FF2B5EF4-FFF2-40B4-BE49-F238E27FC236}">
                <a16:creationId xmlns:a16="http://schemas.microsoft.com/office/drawing/2014/main" id="{D1A80649-20B4-47AA-AB0F-AA2099600CB8}"/>
              </a:ext>
            </a:extLst>
          </p:cNvPr>
          <p:cNvSpPr txBox="1"/>
          <p:nvPr/>
        </p:nvSpPr>
        <p:spPr>
          <a:xfrm>
            <a:off x="5077815" y="919753"/>
            <a:ext cx="3922677" cy="276999"/>
          </a:xfrm>
          <a:prstGeom prst="rect">
            <a:avLst/>
          </a:prstGeom>
          <a:noFill/>
        </p:spPr>
        <p:txBody>
          <a:bodyPr wrap="none" rtlCol="0">
            <a:spAutoFit/>
          </a:bodyPr>
          <a:lstStyle/>
          <a:p>
            <a:r>
              <a:rPr lang="nl-NL" sz="1200" dirty="0" err="1">
                <a:solidFill>
                  <a:srgbClr val="0000FF"/>
                </a:solidFill>
              </a:rPr>
              <a:t>NLP+nummer</a:t>
            </a:r>
            <a:r>
              <a:rPr lang="nl-NL" sz="1200" dirty="0">
                <a:solidFill>
                  <a:srgbClr val="0000FF"/>
                </a:solidFill>
              </a:rPr>
              <a:t>, verwijst naar de vooronderstellingen van NLP</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 calcmode="lin" valueType="num">
                                      <p:cBhvr additive="base">
                                        <p:cTn id="43"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 calcmode="lin" valueType="num">
                                      <p:cBhvr additive="base">
                                        <p:cTn id="49"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3">
                                            <p:txEl>
                                              <p:pRg st="7" end="7"/>
                                            </p:txEl>
                                          </p:spTgt>
                                        </p:tgtEl>
                                        <p:attrNameLst>
                                          <p:attrName>style.visibility</p:attrName>
                                        </p:attrNameLst>
                                      </p:cBhvr>
                                      <p:to>
                                        <p:strVal val="visible"/>
                                      </p:to>
                                    </p:set>
                                    <p:anim calcmode="lin" valueType="num">
                                      <p:cBhvr additive="base">
                                        <p:cTn id="55" dur="500" fill="hold"/>
                                        <p:tgtEl>
                                          <p:spTgt spid="3">
                                            <p:txEl>
                                              <p:pRg st="7" end="7"/>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3">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8" fill="hold" grpId="0" nodeType="clickEffect">
                                  <p:stCondLst>
                                    <p:cond delay="0"/>
                                  </p:stCondLst>
                                  <p:childTnLst>
                                    <p:set>
                                      <p:cBhvr>
                                        <p:cTn id="60" dur="1" fill="hold">
                                          <p:stCondLst>
                                            <p:cond delay="0"/>
                                          </p:stCondLst>
                                        </p:cTn>
                                        <p:tgtEl>
                                          <p:spTgt spid="3">
                                            <p:txEl>
                                              <p:pRg st="8" end="8"/>
                                            </p:txEl>
                                          </p:spTgt>
                                        </p:tgtEl>
                                        <p:attrNameLst>
                                          <p:attrName>style.visibility</p:attrName>
                                        </p:attrNameLst>
                                      </p:cBhvr>
                                      <p:to>
                                        <p:strVal val="visible"/>
                                      </p:to>
                                    </p:set>
                                    <p:anim calcmode="lin" valueType="num">
                                      <p:cBhvr additive="base">
                                        <p:cTn id="61" dur="500" fill="hold"/>
                                        <p:tgtEl>
                                          <p:spTgt spid="3">
                                            <p:txEl>
                                              <p:pRg st="8" end="8"/>
                                            </p:txEl>
                                          </p:spTgt>
                                        </p:tgtEl>
                                        <p:attrNameLst>
                                          <p:attrName>ppt_x</p:attrName>
                                        </p:attrNameLst>
                                      </p:cBhvr>
                                      <p:tavLst>
                                        <p:tav tm="0">
                                          <p:val>
                                            <p:strVal val="0-#ppt_w/2"/>
                                          </p:val>
                                        </p:tav>
                                        <p:tav tm="100000">
                                          <p:val>
                                            <p:strVal val="#ppt_x"/>
                                          </p:val>
                                        </p:tav>
                                      </p:tavLst>
                                    </p:anim>
                                    <p:anim calcmode="lin" valueType="num">
                                      <p:cBhvr additive="base">
                                        <p:cTn id="62" dur="500" fill="hold"/>
                                        <p:tgtEl>
                                          <p:spTgt spid="3">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8" fill="hold" grpId="0" nodeType="clickEffect">
                                  <p:stCondLst>
                                    <p:cond delay="0"/>
                                  </p:stCondLst>
                                  <p:childTnLst>
                                    <p:set>
                                      <p:cBhvr>
                                        <p:cTn id="66" dur="1" fill="hold">
                                          <p:stCondLst>
                                            <p:cond delay="0"/>
                                          </p:stCondLst>
                                        </p:cTn>
                                        <p:tgtEl>
                                          <p:spTgt spid="3">
                                            <p:txEl>
                                              <p:pRg st="9" end="9"/>
                                            </p:txEl>
                                          </p:spTgt>
                                        </p:tgtEl>
                                        <p:attrNameLst>
                                          <p:attrName>style.visibility</p:attrName>
                                        </p:attrNameLst>
                                      </p:cBhvr>
                                      <p:to>
                                        <p:strVal val="visible"/>
                                      </p:to>
                                    </p:set>
                                    <p:anim calcmode="lin" valueType="num">
                                      <p:cBhvr additive="base">
                                        <p:cTn id="67" dur="500" fill="hold"/>
                                        <p:tgtEl>
                                          <p:spTgt spid="3">
                                            <p:txEl>
                                              <p:pRg st="9" end="9"/>
                                            </p:txEl>
                                          </p:spTgt>
                                        </p:tgtEl>
                                        <p:attrNameLst>
                                          <p:attrName>ppt_x</p:attrName>
                                        </p:attrNameLst>
                                      </p:cBhvr>
                                      <p:tavLst>
                                        <p:tav tm="0">
                                          <p:val>
                                            <p:strVal val="0-#ppt_w/2"/>
                                          </p:val>
                                        </p:tav>
                                        <p:tav tm="100000">
                                          <p:val>
                                            <p:strVal val="#ppt_x"/>
                                          </p:val>
                                        </p:tav>
                                      </p:tavLst>
                                    </p:anim>
                                    <p:anim calcmode="lin" valueType="num">
                                      <p:cBhvr additive="base">
                                        <p:cTn id="68" dur="500" fill="hold"/>
                                        <p:tgtEl>
                                          <p:spTgt spid="3">
                                            <p:txEl>
                                              <p:pRg st="9" end="9"/>
                                            </p:txEl>
                                          </p:spTgt>
                                        </p:tgtEl>
                                        <p:attrNameLst>
                                          <p:attrName>ppt_y</p:attrName>
                                        </p:attrNameLst>
                                      </p:cBhvr>
                                      <p:tavLst>
                                        <p:tav tm="0">
                                          <p:val>
                                            <p:strVal val="#ppt_y"/>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8" fill="hold" grpId="0" nodeType="clickEffect">
                                  <p:stCondLst>
                                    <p:cond delay="0"/>
                                  </p:stCondLst>
                                  <p:childTnLst>
                                    <p:set>
                                      <p:cBhvr>
                                        <p:cTn id="72" dur="1" fill="hold">
                                          <p:stCondLst>
                                            <p:cond delay="0"/>
                                          </p:stCondLst>
                                        </p:cTn>
                                        <p:tgtEl>
                                          <p:spTgt spid="3">
                                            <p:txEl>
                                              <p:pRg st="10" end="10"/>
                                            </p:txEl>
                                          </p:spTgt>
                                        </p:tgtEl>
                                        <p:attrNameLst>
                                          <p:attrName>style.visibility</p:attrName>
                                        </p:attrNameLst>
                                      </p:cBhvr>
                                      <p:to>
                                        <p:strVal val="visible"/>
                                      </p:to>
                                    </p:set>
                                    <p:anim calcmode="lin" valueType="num">
                                      <p:cBhvr additive="base">
                                        <p:cTn id="73" dur="500" fill="hold"/>
                                        <p:tgtEl>
                                          <p:spTgt spid="3">
                                            <p:txEl>
                                              <p:pRg st="10" end="10"/>
                                            </p:txEl>
                                          </p:spTgt>
                                        </p:tgtEl>
                                        <p:attrNameLst>
                                          <p:attrName>ppt_x</p:attrName>
                                        </p:attrNameLst>
                                      </p:cBhvr>
                                      <p:tavLst>
                                        <p:tav tm="0">
                                          <p:val>
                                            <p:strVal val="0-#ppt_w/2"/>
                                          </p:val>
                                        </p:tav>
                                        <p:tav tm="100000">
                                          <p:val>
                                            <p:strVal val="#ppt_x"/>
                                          </p:val>
                                        </p:tav>
                                      </p:tavLst>
                                    </p:anim>
                                    <p:anim calcmode="lin" valueType="num">
                                      <p:cBhvr additive="base">
                                        <p:cTn id="74" dur="500" fill="hold"/>
                                        <p:tgtEl>
                                          <p:spTgt spid="3">
                                            <p:txEl>
                                              <p:pRg st="10" end="10"/>
                                            </p:txEl>
                                          </p:spTgt>
                                        </p:tgtEl>
                                        <p:attrNameLst>
                                          <p:attrName>ppt_y</p:attrName>
                                        </p:attrNameLst>
                                      </p:cBhvr>
                                      <p:tavLst>
                                        <p:tav tm="0">
                                          <p:val>
                                            <p:strVal val="#ppt_y"/>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8" fill="hold" grpId="0" nodeType="clickEffect">
                                  <p:stCondLst>
                                    <p:cond delay="0"/>
                                  </p:stCondLst>
                                  <p:childTnLst>
                                    <p:set>
                                      <p:cBhvr>
                                        <p:cTn id="78" dur="1" fill="hold">
                                          <p:stCondLst>
                                            <p:cond delay="0"/>
                                          </p:stCondLst>
                                        </p:cTn>
                                        <p:tgtEl>
                                          <p:spTgt spid="3">
                                            <p:txEl>
                                              <p:pRg st="11" end="11"/>
                                            </p:txEl>
                                          </p:spTgt>
                                        </p:tgtEl>
                                        <p:attrNameLst>
                                          <p:attrName>style.visibility</p:attrName>
                                        </p:attrNameLst>
                                      </p:cBhvr>
                                      <p:to>
                                        <p:strVal val="visible"/>
                                      </p:to>
                                    </p:set>
                                    <p:anim calcmode="lin" valueType="num">
                                      <p:cBhvr additive="base">
                                        <p:cTn id="79" dur="500" fill="hold"/>
                                        <p:tgtEl>
                                          <p:spTgt spid="3">
                                            <p:txEl>
                                              <p:pRg st="11" end="11"/>
                                            </p:txEl>
                                          </p:spTgt>
                                        </p:tgtEl>
                                        <p:attrNameLst>
                                          <p:attrName>ppt_x</p:attrName>
                                        </p:attrNameLst>
                                      </p:cBhvr>
                                      <p:tavLst>
                                        <p:tav tm="0">
                                          <p:val>
                                            <p:strVal val="0-#ppt_w/2"/>
                                          </p:val>
                                        </p:tav>
                                        <p:tav tm="100000">
                                          <p:val>
                                            <p:strVal val="#ppt_x"/>
                                          </p:val>
                                        </p:tav>
                                      </p:tavLst>
                                    </p:anim>
                                    <p:anim calcmode="lin" valueType="num">
                                      <p:cBhvr additive="base">
                                        <p:cTn id="80" dur="500" fill="hold"/>
                                        <p:tgtEl>
                                          <p:spTgt spid="3">
                                            <p:txEl>
                                              <p:pRg st="11" end="11"/>
                                            </p:txEl>
                                          </p:spTgt>
                                        </p:tgtEl>
                                        <p:attrNameLst>
                                          <p:attrName>ppt_y</p:attrName>
                                        </p:attrNameLst>
                                      </p:cBhvr>
                                      <p:tavLst>
                                        <p:tav tm="0">
                                          <p:val>
                                            <p:strVal val="#ppt_y"/>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8" fill="hold" grpId="0" nodeType="clickEffect">
                                  <p:stCondLst>
                                    <p:cond delay="0"/>
                                  </p:stCondLst>
                                  <p:childTnLst>
                                    <p:set>
                                      <p:cBhvr>
                                        <p:cTn id="84" dur="1" fill="hold">
                                          <p:stCondLst>
                                            <p:cond delay="0"/>
                                          </p:stCondLst>
                                        </p:cTn>
                                        <p:tgtEl>
                                          <p:spTgt spid="3">
                                            <p:txEl>
                                              <p:pRg st="12" end="12"/>
                                            </p:txEl>
                                          </p:spTgt>
                                        </p:tgtEl>
                                        <p:attrNameLst>
                                          <p:attrName>style.visibility</p:attrName>
                                        </p:attrNameLst>
                                      </p:cBhvr>
                                      <p:to>
                                        <p:strVal val="visible"/>
                                      </p:to>
                                    </p:set>
                                    <p:anim calcmode="lin" valueType="num">
                                      <p:cBhvr additive="base">
                                        <p:cTn id="85" dur="500" fill="hold"/>
                                        <p:tgtEl>
                                          <p:spTgt spid="3">
                                            <p:txEl>
                                              <p:pRg st="12" end="12"/>
                                            </p:txEl>
                                          </p:spTgt>
                                        </p:tgtEl>
                                        <p:attrNameLst>
                                          <p:attrName>ppt_x</p:attrName>
                                        </p:attrNameLst>
                                      </p:cBhvr>
                                      <p:tavLst>
                                        <p:tav tm="0">
                                          <p:val>
                                            <p:strVal val="0-#ppt_w/2"/>
                                          </p:val>
                                        </p:tav>
                                        <p:tav tm="100000">
                                          <p:val>
                                            <p:strVal val="#ppt_x"/>
                                          </p:val>
                                        </p:tav>
                                      </p:tavLst>
                                    </p:anim>
                                    <p:anim calcmode="lin" valueType="num">
                                      <p:cBhvr additive="base">
                                        <p:cTn id="86" dur="500" fill="hold"/>
                                        <p:tgtEl>
                                          <p:spTgt spid="3">
                                            <p:txEl>
                                              <p:pRg st="12" end="1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41136" y="110162"/>
            <a:ext cx="8229600" cy="1143000"/>
          </a:xfrm>
        </p:spPr>
        <p:txBody>
          <a:bodyPr>
            <a:normAutofit fontScale="90000"/>
          </a:bodyPr>
          <a:lstStyle/>
          <a:p>
            <a:r>
              <a:rPr lang="en-US" b="1" dirty="0" err="1">
                <a:solidFill>
                  <a:srgbClr val="0000FF"/>
                </a:solidFill>
              </a:rPr>
              <a:t>Welke</a:t>
            </a:r>
            <a:r>
              <a:rPr lang="en-US" b="1" dirty="0">
                <a:solidFill>
                  <a:srgbClr val="0000FF"/>
                </a:solidFill>
              </a:rPr>
              <a:t> </a:t>
            </a:r>
            <a:r>
              <a:rPr lang="en-US" b="1" dirty="0" err="1">
                <a:solidFill>
                  <a:srgbClr val="0000FF"/>
                </a:solidFill>
              </a:rPr>
              <a:t>methodes</a:t>
            </a:r>
            <a:r>
              <a:rPr lang="en-US" b="1" dirty="0">
                <a:solidFill>
                  <a:srgbClr val="0000FF"/>
                </a:solidFill>
              </a:rPr>
              <a:t> </a:t>
            </a:r>
            <a:r>
              <a:rPr lang="en-US" b="1" dirty="0" err="1">
                <a:solidFill>
                  <a:srgbClr val="0000FF"/>
                </a:solidFill>
              </a:rPr>
              <a:t>heb</a:t>
            </a:r>
            <a:r>
              <a:rPr lang="en-US" b="1" dirty="0">
                <a:solidFill>
                  <a:srgbClr val="0000FF"/>
                </a:solidFill>
              </a:rPr>
              <a:t> </a:t>
            </a:r>
            <a:r>
              <a:rPr lang="en-US" b="1" dirty="0" err="1">
                <a:solidFill>
                  <a:srgbClr val="0000FF"/>
                </a:solidFill>
              </a:rPr>
              <a:t>jij</a:t>
            </a:r>
            <a:r>
              <a:rPr lang="en-US" b="1" dirty="0">
                <a:solidFill>
                  <a:srgbClr val="0000FF"/>
                </a:solidFill>
              </a:rPr>
              <a:t> </a:t>
            </a:r>
            <a:br>
              <a:rPr lang="en-US" b="1" dirty="0">
                <a:solidFill>
                  <a:srgbClr val="0000FF"/>
                </a:solidFill>
              </a:rPr>
            </a:br>
            <a:r>
              <a:rPr lang="en-US" b="1" dirty="0">
                <a:solidFill>
                  <a:srgbClr val="0000FF"/>
                </a:solidFill>
              </a:rPr>
              <a:t>om </a:t>
            </a:r>
            <a:r>
              <a:rPr lang="en-US" b="1" dirty="0" err="1">
                <a:solidFill>
                  <a:srgbClr val="0000FF"/>
                </a:solidFill>
              </a:rPr>
              <a:t>uit</a:t>
            </a:r>
            <a:r>
              <a:rPr lang="en-US" b="1" dirty="0">
                <a:solidFill>
                  <a:srgbClr val="0000FF"/>
                </a:solidFill>
              </a:rPr>
              <a:t> de box </a:t>
            </a:r>
            <a:r>
              <a:rPr lang="en-US" b="1" dirty="0" err="1">
                <a:solidFill>
                  <a:srgbClr val="0000FF"/>
                </a:solidFill>
              </a:rPr>
              <a:t>komen</a:t>
            </a:r>
            <a:r>
              <a:rPr lang="en-US" b="1" dirty="0">
                <a:solidFill>
                  <a:srgbClr val="0000FF"/>
                </a:solidFill>
              </a:rPr>
              <a:t>?</a:t>
            </a:r>
            <a:endParaRPr lang="nl-NL" b="1" dirty="0">
              <a:solidFill>
                <a:srgbClr val="0000FF"/>
              </a:solidFill>
            </a:endParaRPr>
          </a:p>
        </p:txBody>
      </p:sp>
      <p:sp>
        <p:nvSpPr>
          <p:cNvPr id="715" name="Text Box 617"/>
          <p:cNvSpPr txBox="1">
            <a:spLocks noChangeArrowheads="1"/>
          </p:cNvSpPr>
          <p:nvPr/>
        </p:nvSpPr>
        <p:spPr bwMode="auto">
          <a:xfrm>
            <a:off x="3707904" y="4005064"/>
            <a:ext cx="2108147" cy="1586466"/>
          </a:xfrm>
          <a:prstGeom prst="rect">
            <a:avLst/>
          </a:prstGeom>
          <a:solidFill>
            <a:srgbClr val="D8D8D8"/>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defTabSz="914400" rtl="1" eaLnBrk="1" fontAlgn="base" latinLnBrk="0" hangingPunct="1">
              <a:lnSpc>
                <a:spcPct val="100000"/>
              </a:lnSpc>
              <a:spcBef>
                <a:spcPct val="0"/>
              </a:spcBef>
              <a:spcAft>
                <a:spcPct val="0"/>
              </a:spcAft>
              <a:buClrTx/>
              <a:buSzTx/>
              <a:buFontTx/>
              <a:buNone/>
              <a:tabLst/>
            </a:pPr>
            <a:r>
              <a:rPr kumimoji="0" lang="nl-NL" sz="1400" b="1" i="0" u="none" strike="noStrike" cap="none" normalizeH="0" baseline="0" dirty="0">
                <a:ln>
                  <a:noFill/>
                </a:ln>
                <a:solidFill>
                  <a:schemeClr val="tx1"/>
                </a:solidFill>
                <a:effectLst/>
                <a:latin typeface="Tahoma" pitchFamily="34" charset="0"/>
                <a:cs typeface="Arial" pitchFamily="34" charset="0"/>
              </a:rPr>
              <a:t>Tellen tot 10</a:t>
            </a:r>
          </a:p>
          <a:p>
            <a:pPr marL="0" marR="0" lvl="0" indent="0" defTabSz="914400" rtl="1" eaLnBrk="1" fontAlgn="base" latinLnBrk="0" hangingPunct="1">
              <a:lnSpc>
                <a:spcPct val="100000"/>
              </a:lnSpc>
              <a:spcBef>
                <a:spcPct val="0"/>
              </a:spcBef>
              <a:spcAft>
                <a:spcPct val="0"/>
              </a:spcAft>
              <a:buClrTx/>
              <a:buSzTx/>
              <a:buFontTx/>
              <a:buNone/>
              <a:tabLst/>
            </a:pPr>
            <a:r>
              <a:rPr lang="nl-NL" sz="1400" b="1" dirty="0">
                <a:latin typeface="Tahoma" pitchFamily="34" charset="0"/>
                <a:cs typeface="Arial" pitchFamily="34" charset="0"/>
              </a:rPr>
              <a:t>Een blokje om</a:t>
            </a:r>
          </a:p>
          <a:p>
            <a:pPr marL="0" marR="0" lvl="0" indent="0" defTabSz="914400" rtl="1" eaLnBrk="1" fontAlgn="base" latinLnBrk="0" hangingPunct="1">
              <a:lnSpc>
                <a:spcPct val="100000"/>
              </a:lnSpc>
              <a:spcBef>
                <a:spcPct val="0"/>
              </a:spcBef>
              <a:spcAft>
                <a:spcPct val="0"/>
              </a:spcAft>
              <a:buClrTx/>
              <a:buSzTx/>
              <a:buFontTx/>
              <a:buNone/>
              <a:tabLst/>
            </a:pPr>
            <a:r>
              <a:rPr kumimoji="0" lang="nl-NL" sz="1400" b="1" i="0" u="none" strike="noStrike" cap="none" normalizeH="0" baseline="0" dirty="0">
                <a:ln>
                  <a:noFill/>
                </a:ln>
                <a:solidFill>
                  <a:schemeClr val="tx1"/>
                </a:solidFill>
                <a:effectLst/>
                <a:latin typeface="Tahoma" pitchFamily="34" charset="0"/>
                <a:cs typeface="Arial" pitchFamily="34" charset="0"/>
              </a:rPr>
              <a:t>Naar</a:t>
            </a:r>
            <a:r>
              <a:rPr kumimoji="0" lang="nl-NL" sz="1400" b="1" i="0" u="none" strike="noStrike" cap="none" normalizeH="0" dirty="0">
                <a:ln>
                  <a:noFill/>
                </a:ln>
                <a:solidFill>
                  <a:schemeClr val="tx1"/>
                </a:solidFill>
                <a:effectLst/>
                <a:latin typeface="Tahoma" pitchFamily="34" charset="0"/>
                <a:cs typeface="Arial" pitchFamily="34" charset="0"/>
              </a:rPr>
              <a:t> de wc gaan</a:t>
            </a:r>
          </a:p>
          <a:p>
            <a:pPr marL="0" marR="0" lvl="0" indent="0" defTabSz="914400" rtl="1" eaLnBrk="1" fontAlgn="base" latinLnBrk="0" hangingPunct="1">
              <a:lnSpc>
                <a:spcPct val="100000"/>
              </a:lnSpc>
              <a:spcBef>
                <a:spcPct val="0"/>
              </a:spcBef>
              <a:spcAft>
                <a:spcPct val="0"/>
              </a:spcAft>
              <a:buClrTx/>
              <a:buSzTx/>
              <a:buFontTx/>
              <a:buNone/>
              <a:tabLst/>
            </a:pPr>
            <a:r>
              <a:rPr lang="nl-NL" sz="1400" b="1" baseline="0" dirty="0">
                <a:latin typeface="Tahoma" pitchFamily="34" charset="0"/>
                <a:cs typeface="Arial" pitchFamily="34" charset="0"/>
              </a:rPr>
              <a:t>Handen</a:t>
            </a:r>
            <a:r>
              <a:rPr lang="nl-NL" sz="1400" b="1" dirty="0">
                <a:latin typeface="Tahoma" pitchFamily="34" charset="0"/>
                <a:cs typeface="Arial" pitchFamily="34" charset="0"/>
              </a:rPr>
              <a:t> wassen</a:t>
            </a:r>
          </a:p>
          <a:p>
            <a:pPr marL="0" marR="0" lvl="0" indent="0" defTabSz="914400" rtl="1" eaLnBrk="1" fontAlgn="base" latinLnBrk="0" hangingPunct="1">
              <a:lnSpc>
                <a:spcPct val="100000"/>
              </a:lnSpc>
              <a:spcBef>
                <a:spcPct val="0"/>
              </a:spcBef>
              <a:spcAft>
                <a:spcPct val="0"/>
              </a:spcAft>
              <a:buClrTx/>
              <a:buSzTx/>
              <a:buFontTx/>
              <a:buNone/>
              <a:tabLst/>
            </a:pPr>
            <a:r>
              <a:rPr kumimoji="0" lang="nl-NL" sz="1400" b="1" i="0" u="none" strike="noStrike" cap="none" normalizeH="0" baseline="0" dirty="0">
                <a:ln>
                  <a:noFill/>
                </a:ln>
                <a:solidFill>
                  <a:schemeClr val="tx1"/>
                </a:solidFill>
                <a:effectLst/>
                <a:latin typeface="Tahoma" pitchFamily="34" charset="0"/>
                <a:cs typeface="Arial" pitchFamily="34" charset="0"/>
              </a:rPr>
              <a:t>Een</a:t>
            </a:r>
            <a:r>
              <a:rPr kumimoji="0" lang="nl-NL" sz="1400" b="1" i="0" u="none" strike="noStrike" cap="none" normalizeH="0" dirty="0">
                <a:ln>
                  <a:noFill/>
                </a:ln>
                <a:solidFill>
                  <a:schemeClr val="tx1"/>
                </a:solidFill>
                <a:effectLst/>
                <a:latin typeface="Tahoma" pitchFamily="34" charset="0"/>
                <a:cs typeface="Arial" pitchFamily="34" charset="0"/>
              </a:rPr>
              <a:t> nachtje slapen </a:t>
            </a:r>
          </a:p>
          <a:p>
            <a:pPr marL="0" marR="0" lvl="0" indent="0" defTabSz="914400" rtl="1" eaLnBrk="1" fontAlgn="base" latinLnBrk="0" hangingPunct="1">
              <a:lnSpc>
                <a:spcPct val="100000"/>
              </a:lnSpc>
              <a:spcBef>
                <a:spcPct val="0"/>
              </a:spcBef>
              <a:spcAft>
                <a:spcPct val="0"/>
              </a:spcAft>
              <a:buClrTx/>
              <a:buSzTx/>
              <a:buFontTx/>
              <a:buNone/>
              <a:tabLst/>
            </a:pPr>
            <a:r>
              <a:rPr lang="nl-NL" sz="1400" b="1" baseline="0" dirty="0">
                <a:latin typeface="Tahoma" pitchFamily="34" charset="0"/>
                <a:cs typeface="Arial" pitchFamily="34" charset="0"/>
              </a:rPr>
              <a:t>Bidden</a:t>
            </a:r>
          </a:p>
          <a:p>
            <a:pPr marL="0" marR="0" lvl="0" indent="0" defTabSz="914400" rtl="1" eaLnBrk="1" fontAlgn="base" latinLnBrk="0" hangingPunct="1">
              <a:lnSpc>
                <a:spcPct val="100000"/>
              </a:lnSpc>
              <a:spcBef>
                <a:spcPct val="0"/>
              </a:spcBef>
              <a:spcAft>
                <a:spcPct val="0"/>
              </a:spcAft>
              <a:buClrTx/>
              <a:buSzTx/>
              <a:buFontTx/>
              <a:buNone/>
              <a:tabLst/>
            </a:pPr>
            <a:r>
              <a:rPr kumimoji="0" lang="nl-NL" sz="1400" b="1" i="0" u="none" strike="noStrike" cap="none" normalizeH="0" dirty="0">
                <a:ln>
                  <a:noFill/>
                </a:ln>
                <a:solidFill>
                  <a:schemeClr val="tx1"/>
                </a:solidFill>
                <a:effectLst/>
                <a:latin typeface="Tahoma" pitchFamily="34" charset="0"/>
                <a:cs typeface="Arial" pitchFamily="34" charset="0"/>
              </a:rPr>
              <a:t>Zingen</a:t>
            </a:r>
          </a:p>
          <a:p>
            <a:pPr marL="0" marR="0" lvl="0" indent="0" defTabSz="914400" rtl="1" eaLnBrk="1" fontAlgn="base" latinLnBrk="0" hangingPunct="1">
              <a:lnSpc>
                <a:spcPct val="100000"/>
              </a:lnSpc>
              <a:spcBef>
                <a:spcPct val="0"/>
              </a:spcBef>
              <a:spcAft>
                <a:spcPct val="0"/>
              </a:spcAft>
              <a:buClrTx/>
              <a:buSzTx/>
              <a:buFontTx/>
              <a:buNone/>
              <a:tabLst/>
            </a:pPr>
            <a:endParaRPr kumimoji="0" lang="nl-NL" b="1" i="0" u="none" strike="noStrike" cap="none" normalizeH="0" baseline="0" dirty="0">
              <a:ln>
                <a:noFill/>
              </a:ln>
              <a:solidFill>
                <a:schemeClr val="tx1"/>
              </a:solidFill>
              <a:effectLst/>
              <a:latin typeface="Tahoma" pitchFamily="34" charset="0"/>
              <a:cs typeface="Arial" pitchFamily="34" charset="0"/>
            </a:endParaRPr>
          </a:p>
        </p:txBody>
      </p:sp>
      <p:pic>
        <p:nvPicPr>
          <p:cNvPr id="16386" name="Picture 2"/>
          <p:cNvPicPr>
            <a:picLocks noChangeAspect="1" noChangeArrowheads="1"/>
          </p:cNvPicPr>
          <p:nvPr/>
        </p:nvPicPr>
        <p:blipFill>
          <a:blip r:embed="rId3" cstate="print"/>
          <a:srcRect/>
          <a:stretch>
            <a:fillRect/>
          </a:stretch>
        </p:blipFill>
        <p:spPr bwMode="auto">
          <a:xfrm>
            <a:off x="3779912" y="1268760"/>
            <a:ext cx="2664296" cy="2448273"/>
          </a:xfrm>
          <a:prstGeom prst="rect">
            <a:avLst/>
          </a:prstGeom>
          <a:noFill/>
          <a:ln w="9525">
            <a:noFill/>
            <a:miter lim="800000"/>
            <a:headEnd/>
            <a:tailEnd/>
          </a:ln>
        </p:spPr>
      </p:pic>
      <p:pic>
        <p:nvPicPr>
          <p:cNvPr id="7" name="Picture 2"/>
          <p:cNvPicPr>
            <a:picLocks noChangeAspect="1" noChangeArrowheads="1"/>
          </p:cNvPicPr>
          <p:nvPr/>
        </p:nvPicPr>
        <p:blipFill>
          <a:blip r:embed="rId3" cstate="print"/>
          <a:srcRect l="74060"/>
          <a:stretch>
            <a:fillRect/>
          </a:stretch>
        </p:blipFill>
        <p:spPr bwMode="auto">
          <a:xfrm>
            <a:off x="5796136" y="3717032"/>
            <a:ext cx="728464" cy="2088232"/>
          </a:xfrm>
          <a:prstGeom prst="rect">
            <a:avLst/>
          </a:prstGeom>
          <a:noFill/>
          <a:ln w="9525">
            <a:noFill/>
            <a:miter lim="800000"/>
            <a:headEnd/>
            <a:tailEnd/>
          </a:ln>
        </p:spPr>
      </p:pic>
      <p:pic>
        <p:nvPicPr>
          <p:cNvPr id="1027" name="Afbeelding 0" descr="out the box.jpg"/>
          <p:cNvPicPr>
            <a:picLocks noChangeAspect="1" noChangeArrowheads="1"/>
          </p:cNvPicPr>
          <p:nvPr/>
        </p:nvPicPr>
        <p:blipFill>
          <a:blip r:embed="rId4" cstate="print"/>
          <a:srcRect/>
          <a:stretch>
            <a:fillRect/>
          </a:stretch>
        </p:blipFill>
        <p:spPr bwMode="auto">
          <a:xfrm>
            <a:off x="6516216" y="1556791"/>
            <a:ext cx="2329392" cy="3960440"/>
          </a:xfrm>
          <a:prstGeom prst="rect">
            <a:avLst/>
          </a:prstGeom>
          <a:noFill/>
        </p:spPr>
      </p:pic>
      <p:pic>
        <p:nvPicPr>
          <p:cNvPr id="1028" name="Afbeelding 0" descr="indeboxuitdebox.jpg"/>
          <p:cNvPicPr>
            <a:picLocks noChangeAspect="1" noChangeArrowheads="1"/>
          </p:cNvPicPr>
          <p:nvPr/>
        </p:nvPicPr>
        <p:blipFill>
          <a:blip r:embed="rId5" cstate="print">
            <a:lum bright="-20000" contrast="30000"/>
          </a:blip>
          <a:srcRect r="63426" b="28995"/>
          <a:stretch>
            <a:fillRect/>
          </a:stretch>
        </p:blipFill>
        <p:spPr bwMode="auto">
          <a:xfrm>
            <a:off x="339725" y="1268760"/>
            <a:ext cx="2379743" cy="4199642"/>
          </a:xfrm>
          <a:prstGeom prst="rect">
            <a:avLst/>
          </a:prstGeom>
          <a:noFill/>
        </p:spPr>
      </p:pic>
      <p:sp>
        <p:nvSpPr>
          <p:cNvPr id="1029" name="Text Box 372"/>
          <p:cNvSpPr txBox="1">
            <a:spLocks noChangeArrowheads="1"/>
          </p:cNvSpPr>
          <p:nvPr/>
        </p:nvSpPr>
        <p:spPr bwMode="auto">
          <a:xfrm>
            <a:off x="712719" y="5392847"/>
            <a:ext cx="1967660" cy="217774"/>
          </a:xfrm>
          <a:prstGeom prst="rect">
            <a:avLst/>
          </a:prstGeom>
          <a:solidFill>
            <a:srgbClr val="D8D8D8"/>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nl-NL" sz="1000" b="1" i="0" u="none" strike="noStrike" cap="none" normalizeH="0" baseline="0">
                <a:ln>
                  <a:noFill/>
                </a:ln>
                <a:solidFill>
                  <a:schemeClr val="tx1"/>
                </a:solidFill>
                <a:effectLst/>
                <a:latin typeface="Arial" pitchFamily="34" charset="0"/>
                <a:ea typeface="Arial" pitchFamily="34" charset="0"/>
                <a:cs typeface="Arial" pitchFamily="34" charset="0"/>
              </a:rPr>
              <a:t>In de box</a:t>
            </a:r>
            <a:endParaRPr kumimoji="0" lang="nl-NL" sz="1800" b="0" i="0" u="none" strike="noStrike" cap="none" normalizeH="0" baseline="0">
              <a:ln>
                <a:noFill/>
              </a:ln>
              <a:solidFill>
                <a:schemeClr val="tx1"/>
              </a:solidFill>
              <a:effectLst/>
              <a:latin typeface="Arial" pitchFamily="34" charset="0"/>
              <a:cs typeface="Arial" pitchFamily="34" charset="0"/>
            </a:endParaRPr>
          </a:p>
        </p:txBody>
      </p:sp>
      <p:sp>
        <p:nvSpPr>
          <p:cNvPr id="1030" name="Text Box 6"/>
          <p:cNvSpPr txBox="1">
            <a:spLocks noChangeArrowheads="1"/>
          </p:cNvSpPr>
          <p:nvPr/>
        </p:nvSpPr>
        <p:spPr bwMode="auto">
          <a:xfrm>
            <a:off x="712719" y="5611890"/>
            <a:ext cx="2006748" cy="1129477"/>
          </a:xfrm>
          <a:prstGeom prst="rect">
            <a:avLst/>
          </a:prstGeom>
          <a:solidFill>
            <a:srgbClr val="D8D8D8"/>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nl-NL" sz="900" b="1" i="0" u="none" strike="noStrike" cap="none" normalizeH="0" baseline="0" dirty="0">
                <a:ln>
                  <a:noFill/>
                </a:ln>
                <a:solidFill>
                  <a:schemeClr val="tx1"/>
                </a:solidFill>
                <a:effectLst/>
                <a:latin typeface="Calibri" pitchFamily="34" charset="0"/>
                <a:ea typeface="Arial" pitchFamily="34" charset="0"/>
                <a:cs typeface="Arial" pitchFamily="34" charset="0"/>
              </a:rPr>
              <a:t>Je zit helemaal in de </a:t>
            </a:r>
            <a:r>
              <a:rPr kumimoji="0" lang="nl-NL" sz="900" b="1" i="0" u="none" strike="noStrike" cap="none" normalizeH="0" baseline="0" dirty="0" err="1">
                <a:ln>
                  <a:noFill/>
                </a:ln>
                <a:solidFill>
                  <a:schemeClr val="tx1"/>
                </a:solidFill>
                <a:effectLst/>
                <a:latin typeface="Calibri" pitchFamily="34" charset="0"/>
                <a:ea typeface="Arial" pitchFamily="34" charset="0"/>
                <a:cs typeface="Arial" pitchFamily="34" charset="0"/>
              </a:rPr>
              <a:t>1e</a:t>
            </a:r>
            <a:r>
              <a:rPr kumimoji="0" lang="nl-NL" sz="900" b="1" i="0" u="none" strike="noStrike" cap="none" normalizeH="0" baseline="0" dirty="0">
                <a:ln>
                  <a:noFill/>
                </a:ln>
                <a:solidFill>
                  <a:schemeClr val="tx1"/>
                </a:solidFill>
                <a:effectLst/>
                <a:latin typeface="Calibri" pitchFamily="34" charset="0"/>
                <a:ea typeface="Arial" pitchFamily="34" charset="0"/>
                <a:cs typeface="Arial" pitchFamily="34" charset="0"/>
              </a:rPr>
              <a:t> positie in je angst, woede of verdriet.</a:t>
            </a:r>
          </a:p>
          <a:p>
            <a:pPr marL="0" marR="0" lvl="0" indent="0" algn="l" defTabSz="914400" rtl="0" eaLnBrk="1" fontAlgn="base" latinLnBrk="0" hangingPunct="1">
              <a:lnSpc>
                <a:spcPct val="100000"/>
              </a:lnSpc>
              <a:spcBef>
                <a:spcPct val="0"/>
              </a:spcBef>
              <a:spcAft>
                <a:spcPts val="1000"/>
              </a:spcAft>
              <a:buClrTx/>
              <a:buSzTx/>
              <a:buFontTx/>
              <a:buNone/>
              <a:tabLst/>
            </a:pPr>
            <a:r>
              <a:rPr kumimoji="0" lang="nl-NL" sz="900" b="1" i="0" u="none" strike="noStrike" cap="none" normalizeH="0" baseline="0" dirty="0">
                <a:ln>
                  <a:noFill/>
                </a:ln>
                <a:solidFill>
                  <a:schemeClr val="tx1"/>
                </a:solidFill>
                <a:effectLst/>
                <a:latin typeface="Calibri" pitchFamily="34" charset="0"/>
                <a:ea typeface="Arial" pitchFamily="34" charset="0"/>
                <a:cs typeface="Arial" pitchFamily="34" charset="0"/>
              </a:rPr>
              <a:t>Op identiteitsniveau: Je bent bang, verdrietig, woedend.</a:t>
            </a:r>
          </a:p>
          <a:p>
            <a:pPr marL="0" marR="0" lvl="0" indent="0" algn="l" defTabSz="914400" rtl="0" eaLnBrk="1" fontAlgn="base" latinLnBrk="0" hangingPunct="1">
              <a:lnSpc>
                <a:spcPct val="100000"/>
              </a:lnSpc>
              <a:spcBef>
                <a:spcPct val="0"/>
              </a:spcBef>
              <a:spcAft>
                <a:spcPts val="1000"/>
              </a:spcAft>
              <a:buClrTx/>
              <a:buSzTx/>
              <a:buFontTx/>
              <a:buNone/>
              <a:tabLst/>
            </a:pPr>
            <a:r>
              <a:rPr kumimoji="0" lang="nl-NL" sz="900" b="1" i="0" u="none" strike="noStrike" cap="none" normalizeH="0" baseline="0" dirty="0">
                <a:ln>
                  <a:noFill/>
                </a:ln>
                <a:solidFill>
                  <a:schemeClr val="tx1"/>
                </a:solidFill>
                <a:effectLst/>
                <a:latin typeface="Calibri" pitchFamily="34" charset="0"/>
                <a:ea typeface="Arial" pitchFamily="34" charset="0"/>
                <a:cs typeface="Arial" pitchFamily="34" charset="0"/>
              </a:rPr>
              <a:t>Je voelt niets anders dan je eigen emotie.</a:t>
            </a:r>
            <a:endParaRPr kumimoji="0" lang="nl-NL" sz="1800" b="0" i="0" u="none" strike="noStrike" cap="none" normalizeH="0" baseline="0" dirty="0">
              <a:ln>
                <a:noFill/>
              </a:ln>
              <a:solidFill>
                <a:schemeClr val="tx1"/>
              </a:solidFill>
              <a:effectLst/>
              <a:latin typeface="Arial" pitchFamily="34" charset="0"/>
              <a:cs typeface="Arial" pitchFamily="34" charset="0"/>
            </a:endParaRPr>
          </a:p>
        </p:txBody>
      </p:sp>
      <p:sp>
        <p:nvSpPr>
          <p:cNvPr id="1031" name="Text Box 7"/>
          <p:cNvSpPr txBox="1">
            <a:spLocks noChangeArrowheads="1"/>
          </p:cNvSpPr>
          <p:nvPr/>
        </p:nvSpPr>
        <p:spPr bwMode="auto">
          <a:xfrm>
            <a:off x="6516216" y="5636652"/>
            <a:ext cx="2290303" cy="1221348"/>
          </a:xfrm>
          <a:prstGeom prst="rect">
            <a:avLst/>
          </a:prstGeom>
          <a:solidFill>
            <a:schemeClr val="bg1">
              <a:lumMod val="95000"/>
            </a:schemeClr>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nl-NL" sz="900" b="1" i="0" u="none" strike="noStrike" cap="none" normalizeH="0" baseline="0" dirty="0">
                <a:ln>
                  <a:noFill/>
                </a:ln>
                <a:solidFill>
                  <a:schemeClr val="tx1"/>
                </a:solidFill>
                <a:effectLst/>
                <a:latin typeface="Calibri" pitchFamily="34" charset="0"/>
                <a:ea typeface="Arial" pitchFamily="34" charset="0"/>
                <a:cs typeface="Arial" pitchFamily="34" charset="0"/>
              </a:rPr>
              <a:t>Je kunt naar de </a:t>
            </a:r>
            <a:r>
              <a:rPr kumimoji="0" lang="nl-NL" sz="900" b="1" i="0" u="none" strike="noStrike" cap="none" normalizeH="0" baseline="0" dirty="0" err="1">
                <a:ln>
                  <a:noFill/>
                </a:ln>
                <a:solidFill>
                  <a:schemeClr val="tx1"/>
                </a:solidFill>
                <a:effectLst/>
                <a:latin typeface="Calibri" pitchFamily="34" charset="0"/>
                <a:ea typeface="Arial" pitchFamily="34" charset="0"/>
                <a:cs typeface="Arial" pitchFamily="34" charset="0"/>
              </a:rPr>
              <a:t>2e</a:t>
            </a:r>
            <a:r>
              <a:rPr kumimoji="0" lang="nl-NL" sz="900" b="1" i="0" u="none" strike="noStrike" cap="none" normalizeH="0" baseline="0" dirty="0">
                <a:ln>
                  <a:noFill/>
                </a:ln>
                <a:solidFill>
                  <a:schemeClr val="tx1"/>
                </a:solidFill>
                <a:effectLst/>
                <a:latin typeface="Calibri" pitchFamily="34" charset="0"/>
                <a:ea typeface="Arial" pitchFamily="34" charset="0"/>
                <a:cs typeface="Arial" pitchFamily="34" charset="0"/>
              </a:rPr>
              <a:t> en </a:t>
            </a:r>
            <a:r>
              <a:rPr kumimoji="0" lang="nl-NL" sz="900" b="1" i="0" u="none" strike="noStrike" cap="none" normalizeH="0" baseline="0" dirty="0" err="1">
                <a:ln>
                  <a:noFill/>
                </a:ln>
                <a:solidFill>
                  <a:schemeClr val="tx1"/>
                </a:solidFill>
                <a:effectLst/>
                <a:latin typeface="Calibri" pitchFamily="34" charset="0"/>
                <a:ea typeface="Arial" pitchFamily="34" charset="0"/>
                <a:cs typeface="Arial" pitchFamily="34" charset="0"/>
              </a:rPr>
              <a:t>3e</a:t>
            </a:r>
            <a:r>
              <a:rPr kumimoji="0" lang="nl-NL" sz="900" b="1" i="0" u="none" strike="noStrike" cap="none" normalizeH="0" baseline="0" dirty="0">
                <a:ln>
                  <a:noFill/>
                </a:ln>
                <a:solidFill>
                  <a:schemeClr val="tx1"/>
                </a:solidFill>
                <a:effectLst/>
                <a:latin typeface="Calibri" pitchFamily="34" charset="0"/>
                <a:ea typeface="Arial" pitchFamily="34" charset="0"/>
                <a:cs typeface="Arial" pitchFamily="34" charset="0"/>
              </a:rPr>
              <a:t> positie switchen.</a:t>
            </a:r>
          </a:p>
          <a:p>
            <a:pPr marL="0" marR="0" lvl="0" indent="0" algn="l" defTabSz="914400" rtl="0" eaLnBrk="1" fontAlgn="base" latinLnBrk="0" hangingPunct="1">
              <a:lnSpc>
                <a:spcPct val="100000"/>
              </a:lnSpc>
              <a:spcBef>
                <a:spcPct val="0"/>
              </a:spcBef>
              <a:spcAft>
                <a:spcPts val="1000"/>
              </a:spcAft>
              <a:buClrTx/>
              <a:buSzTx/>
              <a:buFontTx/>
              <a:buNone/>
              <a:tabLst/>
            </a:pPr>
            <a:r>
              <a:rPr kumimoji="0" lang="nl-NL" sz="900" b="1" i="0" u="none" strike="noStrike" cap="none" normalizeH="0" baseline="0" dirty="0">
                <a:ln>
                  <a:noFill/>
                </a:ln>
                <a:solidFill>
                  <a:schemeClr val="tx1"/>
                </a:solidFill>
                <a:effectLst/>
                <a:latin typeface="Calibri" pitchFamily="34" charset="0"/>
                <a:ea typeface="Arial" pitchFamily="34" charset="0"/>
                <a:cs typeface="Arial" pitchFamily="34" charset="0"/>
              </a:rPr>
              <a:t>Je angst, woede of verdriet is gezakt, je kunt andere gedachten en gevoelens toelaten.</a:t>
            </a:r>
          </a:p>
          <a:p>
            <a:pPr marL="0" marR="0" lvl="0" indent="0" algn="l" defTabSz="914400" rtl="0" eaLnBrk="1" fontAlgn="base" latinLnBrk="0" hangingPunct="1">
              <a:lnSpc>
                <a:spcPct val="100000"/>
              </a:lnSpc>
              <a:spcBef>
                <a:spcPct val="0"/>
              </a:spcBef>
              <a:spcAft>
                <a:spcPts val="1000"/>
              </a:spcAft>
              <a:buClrTx/>
              <a:buSzTx/>
              <a:buFontTx/>
              <a:buNone/>
              <a:tabLst/>
            </a:pPr>
            <a:r>
              <a:rPr kumimoji="0" lang="nl-NL" sz="900" b="1" i="0" u="none" strike="noStrike" cap="none" normalizeH="0" baseline="0" dirty="0">
                <a:ln>
                  <a:noFill/>
                </a:ln>
                <a:solidFill>
                  <a:schemeClr val="tx1"/>
                </a:solidFill>
                <a:effectLst/>
                <a:latin typeface="Calibri" pitchFamily="34" charset="0"/>
                <a:ea typeface="Arial" pitchFamily="34" charset="0"/>
                <a:cs typeface="Arial" pitchFamily="34" charset="0"/>
              </a:rPr>
              <a:t>Op gedragsniveau: Je hebt die angst, verdriet boosheid, je bent het niet.</a:t>
            </a:r>
            <a:endParaRPr kumimoji="0" lang="nl-NL" sz="1800" b="0" i="0" u="none" strike="noStrike" cap="none" normalizeH="0" baseline="0" dirty="0">
              <a:ln>
                <a:noFill/>
              </a:ln>
              <a:solidFill>
                <a:schemeClr val="tx1"/>
              </a:solidFill>
              <a:effectLst/>
              <a:latin typeface="Arial" pitchFamily="34" charset="0"/>
              <a:cs typeface="Arial" pitchFamily="34" charset="0"/>
            </a:endParaRPr>
          </a:p>
        </p:txBody>
      </p:sp>
      <p:sp>
        <p:nvSpPr>
          <p:cNvPr id="1032" name="Text Box 373"/>
          <p:cNvSpPr txBox="1">
            <a:spLocks noChangeArrowheads="1"/>
          </p:cNvSpPr>
          <p:nvPr/>
        </p:nvSpPr>
        <p:spPr bwMode="auto">
          <a:xfrm>
            <a:off x="6607888" y="5445223"/>
            <a:ext cx="2140576" cy="163806"/>
          </a:xfrm>
          <a:prstGeom prst="rect">
            <a:avLst/>
          </a:prstGeom>
          <a:solidFill>
            <a:srgbClr val="FFFFFF"/>
          </a:solidFill>
          <a:ln w="9525">
            <a:no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nl-NL" sz="1100" b="1" i="0" u="none" strike="noStrike" cap="none" normalizeH="0" baseline="0" dirty="0">
                <a:ln>
                  <a:noFill/>
                </a:ln>
                <a:solidFill>
                  <a:schemeClr val="tx1"/>
                </a:solidFill>
                <a:effectLst/>
                <a:latin typeface="Arial" pitchFamily="34" charset="0"/>
                <a:ea typeface="Arial" pitchFamily="34" charset="0"/>
                <a:cs typeface="Arial" pitchFamily="34" charset="0"/>
              </a:rPr>
              <a:t>Uit de box</a:t>
            </a:r>
            <a:endParaRPr kumimoji="0" lang="nl-NL" sz="1800" b="0" i="0" u="none" strike="noStrike" cap="none" normalizeH="0" baseline="0" dirty="0">
              <a:ln>
                <a:noFill/>
              </a:ln>
              <a:solidFill>
                <a:schemeClr val="tx1"/>
              </a:solidFill>
              <a:effectLst/>
              <a:latin typeface="Arial" pitchFamily="34" charset="0"/>
              <a:cs typeface="Arial" pitchFamily="34" charset="0"/>
            </a:endParaRPr>
          </a:p>
        </p:txBody>
      </p:sp>
      <p:pic>
        <p:nvPicPr>
          <p:cNvPr id="1033" name="Afbeelding 2" descr="giraffe1.jpg"/>
          <p:cNvPicPr>
            <a:picLocks noChangeAspect="1" noChangeArrowheads="1"/>
          </p:cNvPicPr>
          <p:nvPr/>
        </p:nvPicPr>
        <p:blipFill>
          <a:blip r:embed="rId6" cstate="print">
            <a:clrChange>
              <a:clrFrom>
                <a:srgbClr val="FFFFFF"/>
              </a:clrFrom>
              <a:clrTo>
                <a:srgbClr val="FFFFFF">
                  <a:alpha val="0"/>
                </a:srgbClr>
              </a:clrTo>
            </a:clrChange>
          </a:blip>
          <a:srcRect l="16290" r="13455"/>
          <a:stretch>
            <a:fillRect/>
          </a:stretch>
        </p:blipFill>
        <p:spPr bwMode="auto">
          <a:xfrm>
            <a:off x="2656329" y="1671671"/>
            <a:ext cx="1469451" cy="1996151"/>
          </a:xfrm>
          <a:prstGeom prst="rect">
            <a:avLst/>
          </a:prstGeom>
          <a:noFill/>
        </p:spPr>
      </p:pic>
      <p:pic>
        <p:nvPicPr>
          <p:cNvPr id="1034" name="Afbeelding 3" descr="jackal.jpg"/>
          <p:cNvPicPr>
            <a:picLocks noChangeAspect="1" noChangeArrowheads="1"/>
          </p:cNvPicPr>
          <p:nvPr/>
        </p:nvPicPr>
        <p:blipFill>
          <a:blip r:embed="rId7" cstate="print">
            <a:lum contrast="10000"/>
          </a:blip>
          <a:srcRect l="9462" t="6400" r="12396" b="8595"/>
          <a:stretch>
            <a:fillRect/>
          </a:stretch>
        </p:blipFill>
        <p:spPr bwMode="auto">
          <a:xfrm>
            <a:off x="4139952" y="5648536"/>
            <a:ext cx="1354837" cy="876808"/>
          </a:xfrm>
          <a:prstGeom prst="rect">
            <a:avLst/>
          </a:prstGeom>
          <a:noFill/>
        </p:spPr>
      </p:pic>
      <p:sp>
        <p:nvSpPr>
          <p:cNvPr id="1035" name="AutoShape 11"/>
          <p:cNvSpPr>
            <a:spLocks noChangeArrowheads="1"/>
          </p:cNvSpPr>
          <p:nvPr/>
        </p:nvSpPr>
        <p:spPr bwMode="auto">
          <a:xfrm>
            <a:off x="2867870" y="3573017"/>
            <a:ext cx="3576338" cy="473642"/>
          </a:xfrm>
          <a:prstGeom prst="rightArrow">
            <a:avLst>
              <a:gd name="adj1" fmla="val 50000"/>
              <a:gd name="adj2" fmla="val 105462"/>
            </a:avLst>
          </a:prstGeom>
          <a:solidFill>
            <a:schemeClr val="accent2">
              <a:alpha val="62000"/>
            </a:schemeClr>
          </a:solidFill>
          <a:ln w="9525">
            <a:solidFill>
              <a:schemeClr val="tx1"/>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nl-NL" sz="1400" b="1" i="0" u="none" strike="noStrike" cap="none" normalizeH="0" baseline="0">
                <a:ln>
                  <a:noFill/>
                </a:ln>
                <a:effectLst/>
                <a:latin typeface="Arial" pitchFamily="34" charset="0"/>
                <a:ea typeface="Arial" pitchFamily="34" charset="0"/>
                <a:cs typeface="Arial" pitchFamily="34" charset="0"/>
              </a:rPr>
              <a:t>Giraffe - taal</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nl-NL" sz="1800" b="0" i="0" u="none" strike="noStrike" cap="none" normalizeH="0" baseline="0">
              <a:ln>
                <a:noFill/>
              </a:ln>
              <a:effectLst/>
              <a:latin typeface="Arial" pitchFamily="34" charset="0"/>
              <a:cs typeface="Arial" pitchFamily="34" charset="0"/>
            </a:endParaRPr>
          </a:p>
        </p:txBody>
      </p:sp>
      <p:sp>
        <p:nvSpPr>
          <p:cNvPr id="1036" name="AutoShape 12"/>
          <p:cNvSpPr>
            <a:spLocks noChangeArrowheads="1"/>
          </p:cNvSpPr>
          <p:nvPr/>
        </p:nvSpPr>
        <p:spPr bwMode="auto">
          <a:xfrm flipH="1">
            <a:off x="3131840" y="6384358"/>
            <a:ext cx="3048192" cy="473642"/>
          </a:xfrm>
          <a:prstGeom prst="rightArrow">
            <a:avLst>
              <a:gd name="adj1" fmla="val 50000"/>
              <a:gd name="adj2" fmla="val 106836"/>
            </a:avLst>
          </a:prstGeom>
          <a:solidFill>
            <a:srgbClr val="FFC000">
              <a:alpha val="75000"/>
            </a:srgbClr>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nl-NL" sz="1400" b="1" i="0" u="none" strike="noStrike" cap="none" normalizeH="0" baseline="0">
                <a:ln>
                  <a:noFill/>
                </a:ln>
                <a:solidFill>
                  <a:schemeClr val="tx1"/>
                </a:solidFill>
                <a:effectLst/>
                <a:latin typeface="Arial" pitchFamily="34" charset="0"/>
                <a:ea typeface="Arial" pitchFamily="34" charset="0"/>
                <a:cs typeface="Arial" pitchFamily="34" charset="0"/>
              </a:rPr>
              <a:t>Jakhals - taal</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nl-NL" sz="1800" b="0" i="0" u="none" strike="noStrike" cap="none" normalizeH="0" baseline="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 calcmode="lin" valueType="num">
                                      <p:cBhvr additive="base">
                                        <p:cTn id="7" dur="500" fill="hold"/>
                                        <p:tgtEl>
                                          <p:spTgt spid="1028"/>
                                        </p:tgtEl>
                                        <p:attrNameLst>
                                          <p:attrName>ppt_x</p:attrName>
                                        </p:attrNameLst>
                                      </p:cBhvr>
                                      <p:tavLst>
                                        <p:tav tm="0">
                                          <p:val>
                                            <p:strVal val="0-#ppt_w/2"/>
                                          </p:val>
                                        </p:tav>
                                        <p:tav tm="100000">
                                          <p:val>
                                            <p:strVal val="#ppt_x"/>
                                          </p:val>
                                        </p:tav>
                                      </p:tavLst>
                                    </p:anim>
                                    <p:anim calcmode="lin" valueType="num">
                                      <p:cBhvr additive="base">
                                        <p:cTn id="8" dur="500" fill="hold"/>
                                        <p:tgtEl>
                                          <p:spTgt spid="102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029"/>
                                        </p:tgtEl>
                                        <p:attrNameLst>
                                          <p:attrName>style.visibility</p:attrName>
                                        </p:attrNameLst>
                                      </p:cBhvr>
                                      <p:to>
                                        <p:strVal val="visible"/>
                                      </p:to>
                                    </p:set>
                                    <p:anim calcmode="lin" valueType="num">
                                      <p:cBhvr additive="base">
                                        <p:cTn id="13" dur="500" fill="hold"/>
                                        <p:tgtEl>
                                          <p:spTgt spid="1029"/>
                                        </p:tgtEl>
                                        <p:attrNameLst>
                                          <p:attrName>ppt_x</p:attrName>
                                        </p:attrNameLst>
                                      </p:cBhvr>
                                      <p:tavLst>
                                        <p:tav tm="0">
                                          <p:val>
                                            <p:strVal val="0-#ppt_w/2"/>
                                          </p:val>
                                        </p:tav>
                                        <p:tav tm="100000">
                                          <p:val>
                                            <p:strVal val="#ppt_x"/>
                                          </p:val>
                                        </p:tav>
                                      </p:tavLst>
                                    </p:anim>
                                    <p:anim calcmode="lin" valueType="num">
                                      <p:cBhvr additive="base">
                                        <p:cTn id="14" dur="500" fill="hold"/>
                                        <p:tgtEl>
                                          <p:spTgt spid="1029"/>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030"/>
                                        </p:tgtEl>
                                        <p:attrNameLst>
                                          <p:attrName>style.visibility</p:attrName>
                                        </p:attrNameLst>
                                      </p:cBhvr>
                                      <p:to>
                                        <p:strVal val="visible"/>
                                      </p:to>
                                    </p:set>
                                    <p:anim calcmode="lin" valueType="num">
                                      <p:cBhvr additive="base">
                                        <p:cTn id="19" dur="500" fill="hold"/>
                                        <p:tgtEl>
                                          <p:spTgt spid="1030"/>
                                        </p:tgtEl>
                                        <p:attrNameLst>
                                          <p:attrName>ppt_x</p:attrName>
                                        </p:attrNameLst>
                                      </p:cBhvr>
                                      <p:tavLst>
                                        <p:tav tm="0">
                                          <p:val>
                                            <p:strVal val="0-#ppt_w/2"/>
                                          </p:val>
                                        </p:tav>
                                        <p:tav tm="100000">
                                          <p:val>
                                            <p:strVal val="#ppt_x"/>
                                          </p:val>
                                        </p:tav>
                                      </p:tavLst>
                                    </p:anim>
                                    <p:anim calcmode="lin" valueType="num">
                                      <p:cBhvr additive="base">
                                        <p:cTn id="20" dur="500" fill="hold"/>
                                        <p:tgtEl>
                                          <p:spTgt spid="1030"/>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1027"/>
                                        </p:tgtEl>
                                        <p:attrNameLst>
                                          <p:attrName>style.visibility</p:attrName>
                                        </p:attrNameLst>
                                      </p:cBhvr>
                                      <p:to>
                                        <p:strVal val="visible"/>
                                      </p:to>
                                    </p:set>
                                    <p:anim calcmode="lin" valueType="num">
                                      <p:cBhvr additive="base">
                                        <p:cTn id="25" dur="500" fill="hold"/>
                                        <p:tgtEl>
                                          <p:spTgt spid="1027"/>
                                        </p:tgtEl>
                                        <p:attrNameLst>
                                          <p:attrName>ppt_x</p:attrName>
                                        </p:attrNameLst>
                                      </p:cBhvr>
                                      <p:tavLst>
                                        <p:tav tm="0">
                                          <p:val>
                                            <p:strVal val="0-#ppt_w/2"/>
                                          </p:val>
                                        </p:tav>
                                        <p:tav tm="100000">
                                          <p:val>
                                            <p:strVal val="#ppt_x"/>
                                          </p:val>
                                        </p:tav>
                                      </p:tavLst>
                                    </p:anim>
                                    <p:anim calcmode="lin" valueType="num">
                                      <p:cBhvr additive="base">
                                        <p:cTn id="26" dur="500" fill="hold"/>
                                        <p:tgtEl>
                                          <p:spTgt spid="1027"/>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032"/>
                                        </p:tgtEl>
                                        <p:attrNameLst>
                                          <p:attrName>style.visibility</p:attrName>
                                        </p:attrNameLst>
                                      </p:cBhvr>
                                      <p:to>
                                        <p:strVal val="visible"/>
                                      </p:to>
                                    </p:set>
                                    <p:anim calcmode="lin" valueType="num">
                                      <p:cBhvr additive="base">
                                        <p:cTn id="31" dur="500" fill="hold"/>
                                        <p:tgtEl>
                                          <p:spTgt spid="1032"/>
                                        </p:tgtEl>
                                        <p:attrNameLst>
                                          <p:attrName>ppt_x</p:attrName>
                                        </p:attrNameLst>
                                      </p:cBhvr>
                                      <p:tavLst>
                                        <p:tav tm="0">
                                          <p:val>
                                            <p:strVal val="0-#ppt_w/2"/>
                                          </p:val>
                                        </p:tav>
                                        <p:tav tm="100000">
                                          <p:val>
                                            <p:strVal val="#ppt_x"/>
                                          </p:val>
                                        </p:tav>
                                      </p:tavLst>
                                    </p:anim>
                                    <p:anim calcmode="lin" valueType="num">
                                      <p:cBhvr additive="base">
                                        <p:cTn id="32" dur="500" fill="hold"/>
                                        <p:tgtEl>
                                          <p:spTgt spid="1032"/>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031"/>
                                        </p:tgtEl>
                                        <p:attrNameLst>
                                          <p:attrName>style.visibility</p:attrName>
                                        </p:attrNameLst>
                                      </p:cBhvr>
                                      <p:to>
                                        <p:strVal val="visible"/>
                                      </p:to>
                                    </p:set>
                                    <p:anim calcmode="lin" valueType="num">
                                      <p:cBhvr additive="base">
                                        <p:cTn id="37" dur="500" fill="hold"/>
                                        <p:tgtEl>
                                          <p:spTgt spid="1031"/>
                                        </p:tgtEl>
                                        <p:attrNameLst>
                                          <p:attrName>ppt_x</p:attrName>
                                        </p:attrNameLst>
                                      </p:cBhvr>
                                      <p:tavLst>
                                        <p:tav tm="0">
                                          <p:val>
                                            <p:strVal val="0-#ppt_w/2"/>
                                          </p:val>
                                        </p:tav>
                                        <p:tav tm="100000">
                                          <p:val>
                                            <p:strVal val="#ppt_x"/>
                                          </p:val>
                                        </p:tav>
                                      </p:tavLst>
                                    </p:anim>
                                    <p:anim calcmode="lin" valueType="num">
                                      <p:cBhvr additive="base">
                                        <p:cTn id="38" dur="500" fill="hold"/>
                                        <p:tgtEl>
                                          <p:spTgt spid="1031"/>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nodeType="clickEffect">
                                  <p:stCondLst>
                                    <p:cond delay="0"/>
                                  </p:stCondLst>
                                  <p:childTnLst>
                                    <p:set>
                                      <p:cBhvr>
                                        <p:cTn id="42" dur="1" fill="hold">
                                          <p:stCondLst>
                                            <p:cond delay="0"/>
                                          </p:stCondLst>
                                        </p:cTn>
                                        <p:tgtEl>
                                          <p:spTgt spid="16386"/>
                                        </p:tgtEl>
                                        <p:attrNameLst>
                                          <p:attrName>style.visibility</p:attrName>
                                        </p:attrNameLst>
                                      </p:cBhvr>
                                      <p:to>
                                        <p:strVal val="visible"/>
                                      </p:to>
                                    </p:set>
                                    <p:anim calcmode="lin" valueType="num">
                                      <p:cBhvr additive="base">
                                        <p:cTn id="43" dur="500" fill="hold"/>
                                        <p:tgtEl>
                                          <p:spTgt spid="16386"/>
                                        </p:tgtEl>
                                        <p:attrNameLst>
                                          <p:attrName>ppt_x</p:attrName>
                                        </p:attrNameLst>
                                      </p:cBhvr>
                                      <p:tavLst>
                                        <p:tav tm="0">
                                          <p:val>
                                            <p:strVal val="0-#ppt_w/2"/>
                                          </p:val>
                                        </p:tav>
                                        <p:tav tm="100000">
                                          <p:val>
                                            <p:strVal val="#ppt_x"/>
                                          </p:val>
                                        </p:tav>
                                      </p:tavLst>
                                    </p:anim>
                                    <p:anim calcmode="lin" valueType="num">
                                      <p:cBhvr additive="base">
                                        <p:cTn id="44" dur="500" fill="hold"/>
                                        <p:tgtEl>
                                          <p:spTgt spid="16386"/>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715"/>
                                        </p:tgtEl>
                                        <p:attrNameLst>
                                          <p:attrName>style.visibility</p:attrName>
                                        </p:attrNameLst>
                                      </p:cBhvr>
                                      <p:to>
                                        <p:strVal val="visible"/>
                                      </p:to>
                                    </p:set>
                                    <p:anim calcmode="lin" valueType="num">
                                      <p:cBhvr additive="base">
                                        <p:cTn id="49" dur="500" fill="hold"/>
                                        <p:tgtEl>
                                          <p:spTgt spid="715"/>
                                        </p:tgtEl>
                                        <p:attrNameLst>
                                          <p:attrName>ppt_x</p:attrName>
                                        </p:attrNameLst>
                                      </p:cBhvr>
                                      <p:tavLst>
                                        <p:tav tm="0">
                                          <p:val>
                                            <p:strVal val="0-#ppt_w/2"/>
                                          </p:val>
                                        </p:tav>
                                        <p:tav tm="100000">
                                          <p:val>
                                            <p:strVal val="#ppt_x"/>
                                          </p:val>
                                        </p:tav>
                                      </p:tavLst>
                                    </p:anim>
                                    <p:anim calcmode="lin" valueType="num">
                                      <p:cBhvr additive="base">
                                        <p:cTn id="50" dur="500" fill="hold"/>
                                        <p:tgtEl>
                                          <p:spTgt spid="715"/>
                                        </p:tgtEl>
                                        <p:attrNameLst>
                                          <p:attrName>ppt_y</p:attrName>
                                        </p:attrNameLst>
                                      </p:cBhvr>
                                      <p:tavLst>
                                        <p:tav tm="0">
                                          <p:val>
                                            <p:strVal val="#ppt_y"/>
                                          </p:val>
                                        </p:tav>
                                        <p:tav tm="100000">
                                          <p:val>
                                            <p:strVal val="#ppt_y"/>
                                          </p:val>
                                        </p:tav>
                                      </p:tavLst>
                                    </p:anim>
                                  </p:childTnLst>
                                </p:cTn>
                              </p:par>
                              <p:par>
                                <p:cTn id="51" presetID="2" presetClass="entr" presetSubtype="8" fill="hold" nodeType="withEffect">
                                  <p:stCondLst>
                                    <p:cond delay="0"/>
                                  </p:stCondLst>
                                  <p:childTnLst>
                                    <p:set>
                                      <p:cBhvr>
                                        <p:cTn id="52" dur="1" fill="hold">
                                          <p:stCondLst>
                                            <p:cond delay="0"/>
                                          </p:stCondLst>
                                        </p:cTn>
                                        <p:tgtEl>
                                          <p:spTgt spid="7"/>
                                        </p:tgtEl>
                                        <p:attrNameLst>
                                          <p:attrName>style.visibility</p:attrName>
                                        </p:attrNameLst>
                                      </p:cBhvr>
                                      <p:to>
                                        <p:strVal val="visible"/>
                                      </p:to>
                                    </p:set>
                                    <p:anim calcmode="lin" valueType="num">
                                      <p:cBhvr additive="base">
                                        <p:cTn id="53" dur="500" fill="hold"/>
                                        <p:tgtEl>
                                          <p:spTgt spid="7"/>
                                        </p:tgtEl>
                                        <p:attrNameLst>
                                          <p:attrName>ppt_x</p:attrName>
                                        </p:attrNameLst>
                                      </p:cBhvr>
                                      <p:tavLst>
                                        <p:tav tm="0">
                                          <p:val>
                                            <p:strVal val="0-#ppt_w/2"/>
                                          </p:val>
                                        </p:tav>
                                        <p:tav tm="100000">
                                          <p:val>
                                            <p:strVal val="#ppt_x"/>
                                          </p:val>
                                        </p:tav>
                                      </p:tavLst>
                                    </p:anim>
                                    <p:anim calcmode="lin" valueType="num">
                                      <p:cBhvr additive="base">
                                        <p:cTn id="54"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8" fill="hold" nodeType="clickEffect">
                                  <p:stCondLst>
                                    <p:cond delay="0"/>
                                  </p:stCondLst>
                                  <p:childTnLst>
                                    <p:set>
                                      <p:cBhvr>
                                        <p:cTn id="58" dur="1" fill="hold">
                                          <p:stCondLst>
                                            <p:cond delay="0"/>
                                          </p:stCondLst>
                                        </p:cTn>
                                        <p:tgtEl>
                                          <p:spTgt spid="1033"/>
                                        </p:tgtEl>
                                        <p:attrNameLst>
                                          <p:attrName>style.visibility</p:attrName>
                                        </p:attrNameLst>
                                      </p:cBhvr>
                                      <p:to>
                                        <p:strVal val="visible"/>
                                      </p:to>
                                    </p:set>
                                    <p:anim calcmode="lin" valueType="num">
                                      <p:cBhvr additive="base">
                                        <p:cTn id="59" dur="500" fill="hold"/>
                                        <p:tgtEl>
                                          <p:spTgt spid="1033"/>
                                        </p:tgtEl>
                                        <p:attrNameLst>
                                          <p:attrName>ppt_x</p:attrName>
                                        </p:attrNameLst>
                                      </p:cBhvr>
                                      <p:tavLst>
                                        <p:tav tm="0">
                                          <p:val>
                                            <p:strVal val="0-#ppt_w/2"/>
                                          </p:val>
                                        </p:tav>
                                        <p:tav tm="100000">
                                          <p:val>
                                            <p:strVal val="#ppt_x"/>
                                          </p:val>
                                        </p:tav>
                                      </p:tavLst>
                                    </p:anim>
                                    <p:anim calcmode="lin" valueType="num">
                                      <p:cBhvr additive="base">
                                        <p:cTn id="60" dur="500" fill="hold"/>
                                        <p:tgtEl>
                                          <p:spTgt spid="1033"/>
                                        </p:tgtEl>
                                        <p:attrNameLst>
                                          <p:attrName>ppt_y</p:attrName>
                                        </p:attrNameLst>
                                      </p:cBhvr>
                                      <p:tavLst>
                                        <p:tav tm="0">
                                          <p:val>
                                            <p:strVal val="#ppt_y"/>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8" fill="hold" grpId="0" nodeType="clickEffect">
                                  <p:stCondLst>
                                    <p:cond delay="0"/>
                                  </p:stCondLst>
                                  <p:childTnLst>
                                    <p:set>
                                      <p:cBhvr>
                                        <p:cTn id="64" dur="1" fill="hold">
                                          <p:stCondLst>
                                            <p:cond delay="0"/>
                                          </p:stCondLst>
                                        </p:cTn>
                                        <p:tgtEl>
                                          <p:spTgt spid="1035"/>
                                        </p:tgtEl>
                                        <p:attrNameLst>
                                          <p:attrName>style.visibility</p:attrName>
                                        </p:attrNameLst>
                                      </p:cBhvr>
                                      <p:to>
                                        <p:strVal val="visible"/>
                                      </p:to>
                                    </p:set>
                                    <p:anim calcmode="lin" valueType="num">
                                      <p:cBhvr additive="base">
                                        <p:cTn id="65" dur="500" fill="hold"/>
                                        <p:tgtEl>
                                          <p:spTgt spid="1035"/>
                                        </p:tgtEl>
                                        <p:attrNameLst>
                                          <p:attrName>ppt_x</p:attrName>
                                        </p:attrNameLst>
                                      </p:cBhvr>
                                      <p:tavLst>
                                        <p:tav tm="0">
                                          <p:val>
                                            <p:strVal val="0-#ppt_w/2"/>
                                          </p:val>
                                        </p:tav>
                                        <p:tav tm="100000">
                                          <p:val>
                                            <p:strVal val="#ppt_x"/>
                                          </p:val>
                                        </p:tav>
                                      </p:tavLst>
                                    </p:anim>
                                    <p:anim calcmode="lin" valueType="num">
                                      <p:cBhvr additive="base">
                                        <p:cTn id="66" dur="500" fill="hold"/>
                                        <p:tgtEl>
                                          <p:spTgt spid="1035"/>
                                        </p:tgtEl>
                                        <p:attrNameLst>
                                          <p:attrName>ppt_y</p:attrName>
                                        </p:attrNameLst>
                                      </p:cBhvr>
                                      <p:tavLst>
                                        <p:tav tm="0">
                                          <p:val>
                                            <p:strVal val="#ppt_y"/>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8" fill="hold" nodeType="clickEffect">
                                  <p:stCondLst>
                                    <p:cond delay="0"/>
                                  </p:stCondLst>
                                  <p:childTnLst>
                                    <p:set>
                                      <p:cBhvr>
                                        <p:cTn id="70" dur="1" fill="hold">
                                          <p:stCondLst>
                                            <p:cond delay="0"/>
                                          </p:stCondLst>
                                        </p:cTn>
                                        <p:tgtEl>
                                          <p:spTgt spid="1034"/>
                                        </p:tgtEl>
                                        <p:attrNameLst>
                                          <p:attrName>style.visibility</p:attrName>
                                        </p:attrNameLst>
                                      </p:cBhvr>
                                      <p:to>
                                        <p:strVal val="visible"/>
                                      </p:to>
                                    </p:set>
                                    <p:anim calcmode="lin" valueType="num">
                                      <p:cBhvr additive="base">
                                        <p:cTn id="71" dur="500" fill="hold"/>
                                        <p:tgtEl>
                                          <p:spTgt spid="1034"/>
                                        </p:tgtEl>
                                        <p:attrNameLst>
                                          <p:attrName>ppt_x</p:attrName>
                                        </p:attrNameLst>
                                      </p:cBhvr>
                                      <p:tavLst>
                                        <p:tav tm="0">
                                          <p:val>
                                            <p:strVal val="0-#ppt_w/2"/>
                                          </p:val>
                                        </p:tav>
                                        <p:tav tm="100000">
                                          <p:val>
                                            <p:strVal val="#ppt_x"/>
                                          </p:val>
                                        </p:tav>
                                      </p:tavLst>
                                    </p:anim>
                                    <p:anim calcmode="lin" valueType="num">
                                      <p:cBhvr additive="base">
                                        <p:cTn id="72" dur="500" fill="hold"/>
                                        <p:tgtEl>
                                          <p:spTgt spid="1034"/>
                                        </p:tgtEl>
                                        <p:attrNameLst>
                                          <p:attrName>ppt_y</p:attrName>
                                        </p:attrNameLst>
                                      </p:cBhvr>
                                      <p:tavLst>
                                        <p:tav tm="0">
                                          <p:val>
                                            <p:strVal val="#ppt_y"/>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8" fill="hold" grpId="0" nodeType="clickEffect">
                                  <p:stCondLst>
                                    <p:cond delay="0"/>
                                  </p:stCondLst>
                                  <p:childTnLst>
                                    <p:set>
                                      <p:cBhvr>
                                        <p:cTn id="76" dur="1" fill="hold">
                                          <p:stCondLst>
                                            <p:cond delay="0"/>
                                          </p:stCondLst>
                                        </p:cTn>
                                        <p:tgtEl>
                                          <p:spTgt spid="1036"/>
                                        </p:tgtEl>
                                        <p:attrNameLst>
                                          <p:attrName>style.visibility</p:attrName>
                                        </p:attrNameLst>
                                      </p:cBhvr>
                                      <p:to>
                                        <p:strVal val="visible"/>
                                      </p:to>
                                    </p:set>
                                    <p:anim calcmode="lin" valueType="num">
                                      <p:cBhvr additive="base">
                                        <p:cTn id="77" dur="500" fill="hold"/>
                                        <p:tgtEl>
                                          <p:spTgt spid="1036"/>
                                        </p:tgtEl>
                                        <p:attrNameLst>
                                          <p:attrName>ppt_x</p:attrName>
                                        </p:attrNameLst>
                                      </p:cBhvr>
                                      <p:tavLst>
                                        <p:tav tm="0">
                                          <p:val>
                                            <p:strVal val="0-#ppt_w/2"/>
                                          </p:val>
                                        </p:tav>
                                        <p:tav tm="100000">
                                          <p:val>
                                            <p:strVal val="#ppt_x"/>
                                          </p:val>
                                        </p:tav>
                                      </p:tavLst>
                                    </p:anim>
                                    <p:anim calcmode="lin" valueType="num">
                                      <p:cBhvr additive="base">
                                        <p:cTn id="78" dur="500" fill="hold"/>
                                        <p:tgtEl>
                                          <p:spTgt spid="103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5" grpId="0" animBg="1"/>
      <p:bldP spid="1029" grpId="0" animBg="1"/>
      <p:bldP spid="1030" grpId="0" animBg="1"/>
      <p:bldP spid="1031" grpId="0" animBg="1"/>
      <p:bldP spid="1032" grpId="0" animBg="1"/>
      <p:bldP spid="1035" grpId="0" animBg="1"/>
      <p:bldP spid="103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0" y="332656"/>
            <a:ext cx="3995936" cy="1470025"/>
          </a:xfrm>
        </p:spPr>
        <p:txBody>
          <a:bodyPr>
            <a:noAutofit/>
          </a:bodyPr>
          <a:lstStyle/>
          <a:p>
            <a:r>
              <a:rPr lang="nl-NL" sz="4800" b="1" dirty="0">
                <a:solidFill>
                  <a:srgbClr val="0000FF"/>
                </a:solidFill>
              </a:rPr>
              <a:t>Doodlopend straatje</a:t>
            </a:r>
          </a:p>
        </p:txBody>
      </p:sp>
      <p:sp>
        <p:nvSpPr>
          <p:cNvPr id="3" name="Ondertitel 2"/>
          <p:cNvSpPr>
            <a:spLocks noGrp="1"/>
          </p:cNvSpPr>
          <p:nvPr>
            <p:ph type="subTitle" idx="1"/>
          </p:nvPr>
        </p:nvSpPr>
        <p:spPr>
          <a:xfrm>
            <a:off x="395536" y="4725144"/>
            <a:ext cx="2984376" cy="1752600"/>
          </a:xfrm>
        </p:spPr>
        <p:txBody>
          <a:bodyPr>
            <a:noAutofit/>
          </a:bodyPr>
          <a:lstStyle/>
          <a:p>
            <a:r>
              <a:rPr lang="nl-NL" sz="4000" b="1" i="1" dirty="0">
                <a:solidFill>
                  <a:srgbClr val="FF0000"/>
                </a:solidFill>
              </a:rPr>
              <a:t>Scheid gedrag van intentie</a:t>
            </a:r>
          </a:p>
        </p:txBody>
      </p:sp>
      <p:pic>
        <p:nvPicPr>
          <p:cNvPr id="4" name="Picture 231" descr="dooddlopendstraatje.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99992" y="0"/>
            <a:ext cx="4644008" cy="68580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solidFill>
                  <a:srgbClr val="0000FF"/>
                </a:solidFill>
              </a:rPr>
              <a:t>Doodlopend Straatje</a:t>
            </a:r>
          </a:p>
        </p:txBody>
      </p:sp>
      <p:sp>
        <p:nvSpPr>
          <p:cNvPr id="3" name="Tijdelijke aanduiding voor inhoud 2"/>
          <p:cNvSpPr>
            <a:spLocks noGrp="1"/>
          </p:cNvSpPr>
          <p:nvPr>
            <p:ph idx="1"/>
          </p:nvPr>
        </p:nvSpPr>
        <p:spPr/>
        <p:txBody>
          <a:bodyPr/>
          <a:lstStyle/>
          <a:p>
            <a:pPr>
              <a:buNone/>
            </a:pPr>
            <a:r>
              <a:rPr lang="nl-NL" dirty="0">
                <a:solidFill>
                  <a:srgbClr val="0000FF"/>
                </a:solidFill>
              </a:rPr>
              <a:t>In paren A and B. </a:t>
            </a:r>
          </a:p>
          <a:p>
            <a:pPr marL="0" indent="0">
              <a:buNone/>
            </a:pPr>
            <a:r>
              <a:rPr lang="nl-NL" dirty="0">
                <a:solidFill>
                  <a:srgbClr val="0000FF"/>
                </a:solidFill>
              </a:rPr>
              <a:t>A vertelt B over een conflict dat A heeft met een ander persoon.</a:t>
            </a:r>
          </a:p>
          <a:p>
            <a:pPr marL="0" indent="0">
              <a:buNone/>
            </a:pPr>
            <a:r>
              <a:rPr lang="nl-NL" dirty="0">
                <a:solidFill>
                  <a:srgbClr val="0000FF"/>
                </a:solidFill>
              </a:rPr>
              <a:t>(bijv. een onplezierig gesprek). </a:t>
            </a:r>
          </a:p>
          <a:p>
            <a:pPr marL="0" indent="0">
              <a:buNone/>
            </a:pPr>
            <a:r>
              <a:rPr lang="nl-NL" dirty="0">
                <a:solidFill>
                  <a:srgbClr val="0000FF"/>
                </a:solidFill>
              </a:rPr>
              <a:t>A speelt zichzelf en B antwoordt in de rol van de ander.</a:t>
            </a:r>
          </a:p>
          <a:p>
            <a:pPr>
              <a:buNone/>
            </a:pPr>
            <a:endParaRPr lang="nl-NL" dirty="0">
              <a:solidFill>
                <a:srgbClr val="0000FF"/>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384"/>
            <a:ext cx="8229600" cy="936104"/>
          </a:xfrm>
        </p:spPr>
        <p:txBody>
          <a:bodyPr>
            <a:normAutofit fontScale="90000"/>
          </a:bodyPr>
          <a:lstStyle/>
          <a:p>
            <a:r>
              <a:rPr lang="nl-NL">
                <a:solidFill>
                  <a:srgbClr val="0000FF"/>
                </a:solidFill>
              </a:rPr>
              <a:t>Stappen van het doodlopend straatje</a:t>
            </a:r>
          </a:p>
        </p:txBody>
      </p:sp>
      <p:grpSp>
        <p:nvGrpSpPr>
          <p:cNvPr id="7" name="Groep 6"/>
          <p:cNvGrpSpPr/>
          <p:nvPr/>
        </p:nvGrpSpPr>
        <p:grpSpPr>
          <a:xfrm>
            <a:off x="1979712" y="1052736"/>
            <a:ext cx="5976664" cy="936104"/>
            <a:chOff x="611560" y="1052736"/>
            <a:chExt cx="5976664" cy="936104"/>
          </a:xfrm>
        </p:grpSpPr>
        <p:sp>
          <p:nvSpPr>
            <p:cNvPr id="4" name="Rechthoek 3"/>
            <p:cNvSpPr/>
            <p:nvPr/>
          </p:nvSpPr>
          <p:spPr>
            <a:xfrm>
              <a:off x="611560" y="1052736"/>
              <a:ext cx="5976664" cy="936104"/>
            </a:xfrm>
            <a:prstGeom prst="rect">
              <a:avLst/>
            </a:prstGeom>
            <a:solidFill>
              <a:schemeClr val="bg1">
                <a:lumMod val="8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800">
                  <a:solidFill>
                    <a:srgbClr val="0000FF"/>
                  </a:solidFill>
                </a:rPr>
                <a:t>Escalerend, aavallend, oordelen</a:t>
              </a:r>
              <a:endParaRPr lang="nl-NL">
                <a:solidFill>
                  <a:srgbClr val="0000FF"/>
                </a:solidFill>
              </a:endParaRPr>
            </a:p>
          </p:txBody>
        </p:sp>
        <p:cxnSp>
          <p:nvCxnSpPr>
            <p:cNvPr id="6" name="Rechte verbindingslijn 5"/>
            <p:cNvCxnSpPr/>
            <p:nvPr/>
          </p:nvCxnSpPr>
          <p:spPr>
            <a:xfrm>
              <a:off x="611560" y="1052736"/>
              <a:ext cx="0" cy="936104"/>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8" name="Groep 7"/>
          <p:cNvGrpSpPr/>
          <p:nvPr/>
        </p:nvGrpSpPr>
        <p:grpSpPr>
          <a:xfrm>
            <a:off x="1979712" y="2204864"/>
            <a:ext cx="5976664" cy="936104"/>
            <a:chOff x="611560" y="1052736"/>
            <a:chExt cx="5976664" cy="936104"/>
          </a:xfrm>
        </p:grpSpPr>
        <p:sp>
          <p:nvSpPr>
            <p:cNvPr id="9" name="Rechthoek 8"/>
            <p:cNvSpPr/>
            <p:nvPr/>
          </p:nvSpPr>
          <p:spPr>
            <a:xfrm>
              <a:off x="611560" y="1052736"/>
              <a:ext cx="5976664" cy="936104"/>
            </a:xfrm>
            <a:prstGeom prst="rect">
              <a:avLst/>
            </a:prstGeom>
            <a:solidFill>
              <a:schemeClr val="bg1">
                <a:lumMod val="8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nl-NL" sz="3200" b="1">
                  <a:solidFill>
                    <a:srgbClr val="FF0000"/>
                  </a:solidFill>
                </a:rPr>
                <a:t>Geblokkeerd</a:t>
              </a:r>
              <a:endParaRPr lang="nl-NL" b="1">
                <a:solidFill>
                  <a:srgbClr val="FF0000"/>
                </a:solidFill>
              </a:endParaRPr>
            </a:p>
          </p:txBody>
        </p:sp>
        <p:cxnSp>
          <p:nvCxnSpPr>
            <p:cNvPr id="10" name="Rechte verbindingslijn 9"/>
            <p:cNvCxnSpPr/>
            <p:nvPr/>
          </p:nvCxnSpPr>
          <p:spPr>
            <a:xfrm>
              <a:off x="611560" y="1052736"/>
              <a:ext cx="0" cy="936104"/>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1" name="Groep 10"/>
          <p:cNvGrpSpPr/>
          <p:nvPr/>
        </p:nvGrpSpPr>
        <p:grpSpPr>
          <a:xfrm>
            <a:off x="1979712" y="4149080"/>
            <a:ext cx="5976664" cy="936104"/>
            <a:chOff x="611560" y="1052736"/>
            <a:chExt cx="5976664" cy="936104"/>
          </a:xfrm>
        </p:grpSpPr>
        <p:sp>
          <p:nvSpPr>
            <p:cNvPr id="12" name="Rechthoek 11"/>
            <p:cNvSpPr/>
            <p:nvPr/>
          </p:nvSpPr>
          <p:spPr>
            <a:xfrm>
              <a:off x="611560" y="1052736"/>
              <a:ext cx="5976664" cy="936104"/>
            </a:xfrm>
            <a:prstGeom prst="rect">
              <a:avLst/>
            </a:prstGeom>
            <a:solidFill>
              <a:schemeClr val="bg1">
                <a:lumMod val="8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800">
                  <a:solidFill>
                    <a:srgbClr val="0000FF"/>
                  </a:solidFill>
                </a:rPr>
                <a:t>De-escalerend, positieve intentie, behoeften</a:t>
              </a:r>
              <a:endParaRPr lang="nl-NL">
                <a:solidFill>
                  <a:srgbClr val="0000FF"/>
                </a:solidFill>
              </a:endParaRPr>
            </a:p>
          </p:txBody>
        </p:sp>
        <p:cxnSp>
          <p:nvCxnSpPr>
            <p:cNvPr id="13" name="Rechte verbindingslijn 12"/>
            <p:cNvCxnSpPr/>
            <p:nvPr/>
          </p:nvCxnSpPr>
          <p:spPr>
            <a:xfrm>
              <a:off x="611560" y="1052736"/>
              <a:ext cx="0" cy="936104"/>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4" name="Groep 13"/>
          <p:cNvGrpSpPr/>
          <p:nvPr/>
        </p:nvGrpSpPr>
        <p:grpSpPr>
          <a:xfrm>
            <a:off x="1979712" y="5301208"/>
            <a:ext cx="5976664" cy="936104"/>
            <a:chOff x="611560" y="1052736"/>
            <a:chExt cx="5976664" cy="936104"/>
          </a:xfrm>
        </p:grpSpPr>
        <p:sp>
          <p:nvSpPr>
            <p:cNvPr id="15" name="Rechthoek 14"/>
            <p:cNvSpPr/>
            <p:nvPr/>
          </p:nvSpPr>
          <p:spPr>
            <a:xfrm>
              <a:off x="611560" y="1052736"/>
              <a:ext cx="5976664" cy="936104"/>
            </a:xfrm>
            <a:prstGeom prst="rect">
              <a:avLst/>
            </a:prstGeom>
            <a:solidFill>
              <a:schemeClr val="bg1">
                <a:lumMod val="8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800">
                  <a:solidFill>
                    <a:srgbClr val="0000FF"/>
                  </a:solidFill>
                </a:rPr>
                <a:t>Onderhandelen, zo kom je uit het doodlopend straatje</a:t>
              </a:r>
              <a:endParaRPr lang="nl-NL">
                <a:solidFill>
                  <a:srgbClr val="0000FF"/>
                </a:solidFill>
              </a:endParaRPr>
            </a:p>
          </p:txBody>
        </p:sp>
        <p:cxnSp>
          <p:nvCxnSpPr>
            <p:cNvPr id="16" name="Rechte verbindingslijn 15"/>
            <p:cNvCxnSpPr/>
            <p:nvPr/>
          </p:nvCxnSpPr>
          <p:spPr>
            <a:xfrm>
              <a:off x="611560" y="1052736"/>
              <a:ext cx="0" cy="936104"/>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18" name="Rechte verbindingslijn met pijl 17"/>
          <p:cNvCxnSpPr/>
          <p:nvPr/>
        </p:nvCxnSpPr>
        <p:spPr>
          <a:xfrm>
            <a:off x="2195736" y="1772816"/>
            <a:ext cx="5328592" cy="0"/>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0" name="Rechte verbindingslijn 19"/>
          <p:cNvCxnSpPr/>
          <p:nvPr/>
        </p:nvCxnSpPr>
        <p:spPr>
          <a:xfrm>
            <a:off x="8100392" y="2132856"/>
            <a:ext cx="0" cy="1008112"/>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Rechte verbindingslijn met pijl 21"/>
          <p:cNvCxnSpPr/>
          <p:nvPr/>
        </p:nvCxnSpPr>
        <p:spPr>
          <a:xfrm>
            <a:off x="6516216" y="2996952"/>
            <a:ext cx="1440160" cy="0"/>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6" name="Tekstvak 25"/>
          <p:cNvSpPr txBox="1"/>
          <p:nvPr/>
        </p:nvSpPr>
        <p:spPr>
          <a:xfrm>
            <a:off x="8172400" y="2165955"/>
            <a:ext cx="971600" cy="830997"/>
          </a:xfrm>
          <a:prstGeom prst="rect">
            <a:avLst/>
          </a:prstGeom>
          <a:noFill/>
        </p:spPr>
        <p:txBody>
          <a:bodyPr wrap="square" rtlCol="0">
            <a:spAutoFit/>
          </a:bodyPr>
          <a:lstStyle/>
          <a:p>
            <a:r>
              <a:rPr lang="nl-NL" sz="2400" b="1">
                <a:solidFill>
                  <a:srgbClr val="FF0000"/>
                </a:solidFill>
              </a:rPr>
              <a:t>Doodeinde</a:t>
            </a:r>
          </a:p>
        </p:txBody>
      </p:sp>
      <p:cxnSp>
        <p:nvCxnSpPr>
          <p:cNvPr id="27" name="Rechte verbindingslijn met pijl 26"/>
          <p:cNvCxnSpPr/>
          <p:nvPr/>
        </p:nvCxnSpPr>
        <p:spPr>
          <a:xfrm flipH="1">
            <a:off x="5643736" y="5005272"/>
            <a:ext cx="2312640" cy="0"/>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2" name="Rechte verbindingslijn met pijl 31"/>
          <p:cNvCxnSpPr/>
          <p:nvPr/>
        </p:nvCxnSpPr>
        <p:spPr>
          <a:xfrm flipH="1">
            <a:off x="1403648" y="6165304"/>
            <a:ext cx="4104456" cy="0"/>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4" name="Tekstvak 33"/>
          <p:cNvSpPr txBox="1"/>
          <p:nvPr/>
        </p:nvSpPr>
        <p:spPr>
          <a:xfrm>
            <a:off x="3347864" y="3440505"/>
            <a:ext cx="5472608" cy="461665"/>
          </a:xfrm>
          <a:prstGeom prst="rect">
            <a:avLst/>
          </a:prstGeom>
          <a:noFill/>
        </p:spPr>
        <p:txBody>
          <a:bodyPr wrap="square" rtlCol="0">
            <a:spAutoFit/>
          </a:bodyPr>
          <a:lstStyle/>
          <a:p>
            <a:r>
              <a:rPr lang="nl-NL" sz="2400" b="1">
                <a:solidFill>
                  <a:srgbClr val="FF0000"/>
                </a:solidFill>
              </a:rPr>
              <a:t>Draai 180</a:t>
            </a:r>
            <a:r>
              <a:rPr lang="nl-NL" sz="2400" b="1" baseline="30000">
                <a:solidFill>
                  <a:srgbClr val="FF0000"/>
                </a:solidFill>
              </a:rPr>
              <a:t>o </a:t>
            </a:r>
            <a:r>
              <a:rPr lang="nl-NL" sz="2400" b="1">
                <a:solidFill>
                  <a:srgbClr val="FF0000"/>
                </a:solidFill>
              </a:rPr>
              <a:t>, neem een nieuw perspectief</a:t>
            </a:r>
          </a:p>
        </p:txBody>
      </p:sp>
      <p:sp>
        <p:nvSpPr>
          <p:cNvPr id="35" name="Tekstvak 34"/>
          <p:cNvSpPr txBox="1"/>
          <p:nvPr/>
        </p:nvSpPr>
        <p:spPr>
          <a:xfrm>
            <a:off x="216024" y="1268760"/>
            <a:ext cx="1403648" cy="646331"/>
          </a:xfrm>
          <a:prstGeom prst="rect">
            <a:avLst/>
          </a:prstGeom>
          <a:noFill/>
        </p:spPr>
        <p:txBody>
          <a:bodyPr wrap="square" rtlCol="0">
            <a:spAutoFit/>
          </a:bodyPr>
          <a:lstStyle/>
          <a:p>
            <a:r>
              <a:rPr lang="nl-NL" sz="3600" b="1">
                <a:solidFill>
                  <a:srgbClr val="0000FF"/>
                </a:solidFill>
              </a:rPr>
              <a:t>Stap 1</a:t>
            </a:r>
            <a:endParaRPr lang="nl-NL" b="1">
              <a:solidFill>
                <a:srgbClr val="0000FF"/>
              </a:solidFill>
            </a:endParaRPr>
          </a:p>
        </p:txBody>
      </p:sp>
      <p:sp>
        <p:nvSpPr>
          <p:cNvPr id="37" name="Tekstvak 36"/>
          <p:cNvSpPr txBox="1"/>
          <p:nvPr/>
        </p:nvSpPr>
        <p:spPr>
          <a:xfrm>
            <a:off x="288032" y="5374957"/>
            <a:ext cx="1403648" cy="646331"/>
          </a:xfrm>
          <a:prstGeom prst="rect">
            <a:avLst/>
          </a:prstGeom>
          <a:noFill/>
        </p:spPr>
        <p:txBody>
          <a:bodyPr wrap="square" rtlCol="0">
            <a:spAutoFit/>
          </a:bodyPr>
          <a:lstStyle/>
          <a:p>
            <a:r>
              <a:rPr lang="nl-NL" sz="3600" b="1">
                <a:solidFill>
                  <a:srgbClr val="0000FF"/>
                </a:solidFill>
              </a:rPr>
              <a:t>Stap 4</a:t>
            </a:r>
            <a:endParaRPr lang="nl-NL" b="1">
              <a:solidFill>
                <a:srgbClr val="0000FF"/>
              </a:solidFill>
            </a:endParaRPr>
          </a:p>
        </p:txBody>
      </p:sp>
      <p:sp>
        <p:nvSpPr>
          <p:cNvPr id="38" name="Tekstvak 37"/>
          <p:cNvSpPr txBox="1"/>
          <p:nvPr/>
        </p:nvSpPr>
        <p:spPr>
          <a:xfrm>
            <a:off x="251520" y="4366845"/>
            <a:ext cx="1403648" cy="646331"/>
          </a:xfrm>
          <a:prstGeom prst="rect">
            <a:avLst/>
          </a:prstGeom>
          <a:noFill/>
        </p:spPr>
        <p:txBody>
          <a:bodyPr wrap="square" rtlCol="0">
            <a:spAutoFit/>
          </a:bodyPr>
          <a:lstStyle/>
          <a:p>
            <a:r>
              <a:rPr lang="nl-NL" sz="3600" b="1">
                <a:solidFill>
                  <a:srgbClr val="0000FF"/>
                </a:solidFill>
              </a:rPr>
              <a:t>Stap 3</a:t>
            </a:r>
            <a:endParaRPr lang="nl-NL" b="1">
              <a:solidFill>
                <a:srgbClr val="0000FF"/>
              </a:solidFill>
            </a:endParaRPr>
          </a:p>
        </p:txBody>
      </p:sp>
      <p:sp>
        <p:nvSpPr>
          <p:cNvPr id="39" name="Tekstvak 38"/>
          <p:cNvSpPr txBox="1"/>
          <p:nvPr/>
        </p:nvSpPr>
        <p:spPr>
          <a:xfrm>
            <a:off x="251520" y="2350621"/>
            <a:ext cx="1403648" cy="646331"/>
          </a:xfrm>
          <a:prstGeom prst="rect">
            <a:avLst/>
          </a:prstGeom>
          <a:noFill/>
        </p:spPr>
        <p:txBody>
          <a:bodyPr wrap="square" rtlCol="0">
            <a:spAutoFit/>
          </a:bodyPr>
          <a:lstStyle/>
          <a:p>
            <a:r>
              <a:rPr lang="nl-NL" sz="3600" b="1">
                <a:solidFill>
                  <a:srgbClr val="0000FF"/>
                </a:solidFill>
              </a:rPr>
              <a:t>Stap 2</a:t>
            </a:r>
            <a:endParaRPr lang="nl-NL" b="1">
              <a:solidFill>
                <a:srgbClr val="0000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5"/>
                                        </p:tgtEl>
                                        <p:attrNameLst>
                                          <p:attrName>style.visibility</p:attrName>
                                        </p:attrNameLst>
                                      </p:cBhvr>
                                      <p:to>
                                        <p:strVal val="visible"/>
                                      </p:to>
                                    </p:set>
                                    <p:anim calcmode="lin" valueType="num">
                                      <p:cBhvr additive="base">
                                        <p:cTn id="11" dur="500" fill="hold"/>
                                        <p:tgtEl>
                                          <p:spTgt spid="35"/>
                                        </p:tgtEl>
                                        <p:attrNameLst>
                                          <p:attrName>ppt_x</p:attrName>
                                        </p:attrNameLst>
                                      </p:cBhvr>
                                      <p:tavLst>
                                        <p:tav tm="0">
                                          <p:val>
                                            <p:strVal val="0-#ppt_w/2"/>
                                          </p:val>
                                        </p:tav>
                                        <p:tav tm="100000">
                                          <p:val>
                                            <p:strVal val="#ppt_x"/>
                                          </p:val>
                                        </p:tav>
                                      </p:tavLst>
                                    </p:anim>
                                    <p:anim calcmode="lin" valueType="num">
                                      <p:cBhvr additive="base">
                                        <p:cTn id="12" dur="500" fill="hold"/>
                                        <p:tgtEl>
                                          <p:spTgt spid="35"/>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additive="base">
                                        <p:cTn id="17" dur="500" fill="hold"/>
                                        <p:tgtEl>
                                          <p:spTgt spid="18"/>
                                        </p:tgtEl>
                                        <p:attrNameLst>
                                          <p:attrName>ppt_x</p:attrName>
                                        </p:attrNameLst>
                                      </p:cBhvr>
                                      <p:tavLst>
                                        <p:tav tm="0">
                                          <p:val>
                                            <p:strVal val="0-#ppt_w/2"/>
                                          </p:val>
                                        </p:tav>
                                        <p:tav tm="100000">
                                          <p:val>
                                            <p:strVal val="#ppt_x"/>
                                          </p:val>
                                        </p:tav>
                                      </p:tavLst>
                                    </p:anim>
                                    <p:anim calcmode="lin" valueType="num">
                                      <p:cBhvr additive="base">
                                        <p:cTn id="18" dur="500" fill="hold"/>
                                        <p:tgtEl>
                                          <p:spTgt spid="18"/>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additive="base">
                                        <p:cTn id="21" dur="500" fill="hold"/>
                                        <p:tgtEl>
                                          <p:spTgt spid="39"/>
                                        </p:tgtEl>
                                        <p:attrNameLst>
                                          <p:attrName>ppt_x</p:attrName>
                                        </p:attrNameLst>
                                      </p:cBhvr>
                                      <p:tavLst>
                                        <p:tav tm="0">
                                          <p:val>
                                            <p:strVal val="0-#ppt_w/2"/>
                                          </p:val>
                                        </p:tav>
                                        <p:tav tm="100000">
                                          <p:val>
                                            <p:strVal val="#ppt_x"/>
                                          </p:val>
                                        </p:tav>
                                      </p:tavLst>
                                    </p:anim>
                                    <p:anim calcmode="lin" valueType="num">
                                      <p:cBhvr additive="base">
                                        <p:cTn id="22" dur="500" fill="hold"/>
                                        <p:tgtEl>
                                          <p:spTgt spid="39"/>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0-#ppt_w/2"/>
                                          </p:val>
                                        </p:tav>
                                        <p:tav tm="100000">
                                          <p:val>
                                            <p:strVal val="#ppt_x"/>
                                          </p:val>
                                        </p:tav>
                                      </p:tavLst>
                                    </p:anim>
                                    <p:anim calcmode="lin" valueType="num">
                                      <p:cBhvr additive="base">
                                        <p:cTn id="28" dur="500" fill="hold"/>
                                        <p:tgtEl>
                                          <p:spTgt spid="8"/>
                                        </p:tgtEl>
                                        <p:attrNameLst>
                                          <p:attrName>ppt_y</p:attrName>
                                        </p:attrNameLst>
                                      </p:cBhvr>
                                      <p:tavLst>
                                        <p:tav tm="0">
                                          <p:val>
                                            <p:strVal val="#ppt_y"/>
                                          </p:val>
                                        </p:tav>
                                        <p:tav tm="100000">
                                          <p:val>
                                            <p:strVal val="#ppt_y"/>
                                          </p:val>
                                        </p:tav>
                                      </p:tavLst>
                                    </p:anim>
                                  </p:childTnLst>
                                </p:cTn>
                              </p:par>
                              <p:par>
                                <p:cTn id="29" presetID="2" presetClass="entr" presetSubtype="8"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0-#ppt_w/2"/>
                                          </p:val>
                                        </p:tav>
                                        <p:tav tm="100000">
                                          <p:val>
                                            <p:strVal val="#ppt_x"/>
                                          </p:val>
                                        </p:tav>
                                      </p:tavLst>
                                    </p:anim>
                                    <p:anim calcmode="lin" valueType="num">
                                      <p:cBhvr additive="base">
                                        <p:cTn id="32" dur="5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22"/>
                                        </p:tgtEl>
                                        <p:attrNameLst>
                                          <p:attrName>style.visibility</p:attrName>
                                        </p:attrNameLst>
                                      </p:cBhvr>
                                      <p:to>
                                        <p:strVal val="visible"/>
                                      </p:to>
                                    </p:set>
                                    <p:anim calcmode="lin" valueType="num">
                                      <p:cBhvr additive="base">
                                        <p:cTn id="37" dur="500" fill="hold"/>
                                        <p:tgtEl>
                                          <p:spTgt spid="22"/>
                                        </p:tgtEl>
                                        <p:attrNameLst>
                                          <p:attrName>ppt_x</p:attrName>
                                        </p:attrNameLst>
                                      </p:cBhvr>
                                      <p:tavLst>
                                        <p:tav tm="0">
                                          <p:val>
                                            <p:strVal val="0-#ppt_w/2"/>
                                          </p:val>
                                        </p:tav>
                                        <p:tav tm="100000">
                                          <p:val>
                                            <p:strVal val="#ppt_x"/>
                                          </p:val>
                                        </p:tav>
                                      </p:tavLst>
                                    </p:anim>
                                    <p:anim calcmode="lin" valueType="num">
                                      <p:cBhvr additive="base">
                                        <p:cTn id="38" dur="500" fill="hold"/>
                                        <p:tgtEl>
                                          <p:spTgt spid="22"/>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additive="base">
                                        <p:cTn id="43" dur="500" fill="hold"/>
                                        <p:tgtEl>
                                          <p:spTgt spid="26"/>
                                        </p:tgtEl>
                                        <p:attrNameLst>
                                          <p:attrName>ppt_x</p:attrName>
                                        </p:attrNameLst>
                                      </p:cBhvr>
                                      <p:tavLst>
                                        <p:tav tm="0">
                                          <p:val>
                                            <p:strVal val="0-#ppt_w/2"/>
                                          </p:val>
                                        </p:tav>
                                        <p:tav tm="100000">
                                          <p:val>
                                            <p:strVal val="#ppt_x"/>
                                          </p:val>
                                        </p:tav>
                                      </p:tavLst>
                                    </p:anim>
                                    <p:anim calcmode="lin" valueType="num">
                                      <p:cBhvr additive="base">
                                        <p:cTn id="44" dur="500" fill="hold"/>
                                        <p:tgtEl>
                                          <p:spTgt spid="26"/>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34"/>
                                        </p:tgtEl>
                                        <p:attrNameLst>
                                          <p:attrName>style.visibility</p:attrName>
                                        </p:attrNameLst>
                                      </p:cBhvr>
                                      <p:to>
                                        <p:strVal val="visible"/>
                                      </p:to>
                                    </p:set>
                                    <p:anim calcmode="lin" valueType="num">
                                      <p:cBhvr additive="base">
                                        <p:cTn id="49" dur="500" fill="hold"/>
                                        <p:tgtEl>
                                          <p:spTgt spid="34"/>
                                        </p:tgtEl>
                                        <p:attrNameLst>
                                          <p:attrName>ppt_x</p:attrName>
                                        </p:attrNameLst>
                                      </p:cBhvr>
                                      <p:tavLst>
                                        <p:tav tm="0">
                                          <p:val>
                                            <p:strVal val="0-#ppt_w/2"/>
                                          </p:val>
                                        </p:tav>
                                        <p:tav tm="100000">
                                          <p:val>
                                            <p:strVal val="#ppt_x"/>
                                          </p:val>
                                        </p:tav>
                                      </p:tavLst>
                                    </p:anim>
                                    <p:anim calcmode="lin" valueType="num">
                                      <p:cBhvr additive="base">
                                        <p:cTn id="50" dur="500" fill="hold"/>
                                        <p:tgtEl>
                                          <p:spTgt spid="34"/>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nodeType="click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additive="base">
                                        <p:cTn id="55" dur="500" fill="hold"/>
                                        <p:tgtEl>
                                          <p:spTgt spid="11"/>
                                        </p:tgtEl>
                                        <p:attrNameLst>
                                          <p:attrName>ppt_x</p:attrName>
                                        </p:attrNameLst>
                                      </p:cBhvr>
                                      <p:tavLst>
                                        <p:tav tm="0">
                                          <p:val>
                                            <p:strVal val="0-#ppt_w/2"/>
                                          </p:val>
                                        </p:tav>
                                        <p:tav tm="100000">
                                          <p:val>
                                            <p:strVal val="#ppt_x"/>
                                          </p:val>
                                        </p:tav>
                                      </p:tavLst>
                                    </p:anim>
                                    <p:anim calcmode="lin" valueType="num">
                                      <p:cBhvr additive="base">
                                        <p:cTn id="56" dur="500" fill="hold"/>
                                        <p:tgtEl>
                                          <p:spTgt spid="11"/>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38"/>
                                        </p:tgtEl>
                                        <p:attrNameLst>
                                          <p:attrName>style.visibility</p:attrName>
                                        </p:attrNameLst>
                                      </p:cBhvr>
                                      <p:to>
                                        <p:strVal val="visible"/>
                                      </p:to>
                                    </p:set>
                                    <p:anim calcmode="lin" valueType="num">
                                      <p:cBhvr additive="base">
                                        <p:cTn id="59" dur="500" fill="hold"/>
                                        <p:tgtEl>
                                          <p:spTgt spid="38"/>
                                        </p:tgtEl>
                                        <p:attrNameLst>
                                          <p:attrName>ppt_x</p:attrName>
                                        </p:attrNameLst>
                                      </p:cBhvr>
                                      <p:tavLst>
                                        <p:tav tm="0">
                                          <p:val>
                                            <p:strVal val="0-#ppt_w/2"/>
                                          </p:val>
                                        </p:tav>
                                        <p:tav tm="100000">
                                          <p:val>
                                            <p:strVal val="#ppt_x"/>
                                          </p:val>
                                        </p:tav>
                                      </p:tavLst>
                                    </p:anim>
                                    <p:anim calcmode="lin" valueType="num">
                                      <p:cBhvr additive="base">
                                        <p:cTn id="60" dur="500" fill="hold"/>
                                        <p:tgtEl>
                                          <p:spTgt spid="38"/>
                                        </p:tgtEl>
                                        <p:attrNameLst>
                                          <p:attrName>ppt_y</p:attrName>
                                        </p:attrNameLst>
                                      </p:cBhvr>
                                      <p:tavLst>
                                        <p:tav tm="0">
                                          <p:val>
                                            <p:strVal val="#ppt_y"/>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8" fill="hold" nodeType="click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0-#ppt_w/2"/>
                                          </p:val>
                                        </p:tav>
                                        <p:tav tm="100000">
                                          <p:val>
                                            <p:strVal val="#ppt_x"/>
                                          </p:val>
                                        </p:tav>
                                      </p:tavLst>
                                    </p:anim>
                                    <p:anim calcmode="lin" valueType="num">
                                      <p:cBhvr additive="base">
                                        <p:cTn id="66" dur="500" fill="hold"/>
                                        <p:tgtEl>
                                          <p:spTgt spid="27"/>
                                        </p:tgtEl>
                                        <p:attrNameLst>
                                          <p:attrName>ppt_y</p:attrName>
                                        </p:attrNameLst>
                                      </p:cBhvr>
                                      <p:tavLst>
                                        <p:tav tm="0">
                                          <p:val>
                                            <p:strVal val="#ppt_y"/>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8" fill="hold" nodeType="clickEffect">
                                  <p:stCondLst>
                                    <p:cond delay="0"/>
                                  </p:stCondLst>
                                  <p:childTnLst>
                                    <p:set>
                                      <p:cBhvr>
                                        <p:cTn id="70" dur="1" fill="hold">
                                          <p:stCondLst>
                                            <p:cond delay="0"/>
                                          </p:stCondLst>
                                        </p:cTn>
                                        <p:tgtEl>
                                          <p:spTgt spid="14"/>
                                        </p:tgtEl>
                                        <p:attrNameLst>
                                          <p:attrName>style.visibility</p:attrName>
                                        </p:attrNameLst>
                                      </p:cBhvr>
                                      <p:to>
                                        <p:strVal val="visible"/>
                                      </p:to>
                                    </p:set>
                                    <p:anim calcmode="lin" valueType="num">
                                      <p:cBhvr additive="base">
                                        <p:cTn id="71" dur="500" fill="hold"/>
                                        <p:tgtEl>
                                          <p:spTgt spid="14"/>
                                        </p:tgtEl>
                                        <p:attrNameLst>
                                          <p:attrName>ppt_x</p:attrName>
                                        </p:attrNameLst>
                                      </p:cBhvr>
                                      <p:tavLst>
                                        <p:tav tm="0">
                                          <p:val>
                                            <p:strVal val="0-#ppt_w/2"/>
                                          </p:val>
                                        </p:tav>
                                        <p:tav tm="100000">
                                          <p:val>
                                            <p:strVal val="#ppt_x"/>
                                          </p:val>
                                        </p:tav>
                                      </p:tavLst>
                                    </p:anim>
                                    <p:anim calcmode="lin" valueType="num">
                                      <p:cBhvr additive="base">
                                        <p:cTn id="72"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8" fill="hold" nodeType="clickEffect">
                                  <p:stCondLst>
                                    <p:cond delay="0"/>
                                  </p:stCondLst>
                                  <p:childTnLst>
                                    <p:set>
                                      <p:cBhvr>
                                        <p:cTn id="76" dur="1" fill="hold">
                                          <p:stCondLst>
                                            <p:cond delay="0"/>
                                          </p:stCondLst>
                                        </p:cTn>
                                        <p:tgtEl>
                                          <p:spTgt spid="32"/>
                                        </p:tgtEl>
                                        <p:attrNameLst>
                                          <p:attrName>style.visibility</p:attrName>
                                        </p:attrNameLst>
                                      </p:cBhvr>
                                      <p:to>
                                        <p:strVal val="visible"/>
                                      </p:to>
                                    </p:set>
                                    <p:anim calcmode="lin" valueType="num">
                                      <p:cBhvr additive="base">
                                        <p:cTn id="77" dur="500" fill="hold"/>
                                        <p:tgtEl>
                                          <p:spTgt spid="32"/>
                                        </p:tgtEl>
                                        <p:attrNameLst>
                                          <p:attrName>ppt_x</p:attrName>
                                        </p:attrNameLst>
                                      </p:cBhvr>
                                      <p:tavLst>
                                        <p:tav tm="0">
                                          <p:val>
                                            <p:strVal val="0-#ppt_w/2"/>
                                          </p:val>
                                        </p:tav>
                                        <p:tav tm="100000">
                                          <p:val>
                                            <p:strVal val="#ppt_x"/>
                                          </p:val>
                                        </p:tav>
                                      </p:tavLst>
                                    </p:anim>
                                    <p:anim calcmode="lin" valueType="num">
                                      <p:cBhvr additive="base">
                                        <p:cTn id="78" dur="500" fill="hold"/>
                                        <p:tgtEl>
                                          <p:spTgt spid="32"/>
                                        </p:tgtEl>
                                        <p:attrNameLst>
                                          <p:attrName>ppt_y</p:attrName>
                                        </p:attrNameLst>
                                      </p:cBhvr>
                                      <p:tavLst>
                                        <p:tav tm="0">
                                          <p:val>
                                            <p:strVal val="#ppt_y"/>
                                          </p:val>
                                        </p:tav>
                                        <p:tav tm="100000">
                                          <p:val>
                                            <p:strVal val="#ppt_y"/>
                                          </p:val>
                                        </p:tav>
                                      </p:tavLst>
                                    </p:anim>
                                  </p:childTnLst>
                                </p:cTn>
                              </p:par>
                              <p:par>
                                <p:cTn id="79" presetID="2" presetClass="entr" presetSubtype="8" fill="hold" grpId="0" nodeType="with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additive="base">
                                        <p:cTn id="81" dur="500" fill="hold"/>
                                        <p:tgtEl>
                                          <p:spTgt spid="37"/>
                                        </p:tgtEl>
                                        <p:attrNameLst>
                                          <p:attrName>ppt_x</p:attrName>
                                        </p:attrNameLst>
                                      </p:cBhvr>
                                      <p:tavLst>
                                        <p:tav tm="0">
                                          <p:val>
                                            <p:strVal val="0-#ppt_w/2"/>
                                          </p:val>
                                        </p:tav>
                                        <p:tav tm="100000">
                                          <p:val>
                                            <p:strVal val="#ppt_x"/>
                                          </p:val>
                                        </p:tav>
                                      </p:tavLst>
                                    </p:anim>
                                    <p:anim calcmode="lin" valueType="num">
                                      <p:cBhvr additive="base">
                                        <p:cTn id="82" dur="500" fill="hold"/>
                                        <p:tgtEl>
                                          <p:spTgt spid="3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34" grpId="0"/>
      <p:bldP spid="35" grpId="0"/>
      <p:bldP spid="37" grpId="0"/>
      <p:bldP spid="38" grpId="0"/>
      <p:bldP spid="3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44624"/>
            <a:ext cx="3491880" cy="1656184"/>
          </a:xfrm>
        </p:spPr>
        <p:txBody>
          <a:bodyPr>
            <a:noAutofit/>
          </a:bodyPr>
          <a:lstStyle/>
          <a:p>
            <a:r>
              <a:rPr lang="nl-NL" sz="3200" b="1" dirty="0">
                <a:solidFill>
                  <a:srgbClr val="0033CC"/>
                </a:solidFill>
              </a:rPr>
              <a:t>Doodlopend straatje </a:t>
            </a:r>
            <a:r>
              <a:rPr lang="nl-NL" sz="3200" b="1" dirty="0" err="1">
                <a:solidFill>
                  <a:srgbClr val="0033CC"/>
                </a:solidFill>
              </a:rPr>
              <a:t>conflict-oplossing</a:t>
            </a:r>
            <a:r>
              <a:rPr lang="nl-NL" sz="3200" b="1" dirty="0">
                <a:solidFill>
                  <a:srgbClr val="0033CC"/>
                </a:solidFill>
              </a:rPr>
              <a:t>  met NLP</a:t>
            </a:r>
          </a:p>
        </p:txBody>
      </p:sp>
      <p:pic>
        <p:nvPicPr>
          <p:cNvPr id="6" name="Tijdelijke aanduiding voor inhoud 5" descr="CIMG0900.JPG"/>
          <p:cNvPicPr>
            <a:picLocks noGrp="1" noChangeAspect="1"/>
          </p:cNvPicPr>
          <p:nvPr>
            <p:ph idx="1"/>
          </p:nvPr>
        </p:nvPicPr>
        <p:blipFill>
          <a:blip r:embed="rId2" cstate="print"/>
          <a:stretch>
            <a:fillRect/>
          </a:stretch>
        </p:blipFill>
        <p:spPr>
          <a:xfrm>
            <a:off x="3959424" y="-54769"/>
            <a:ext cx="5184576" cy="6912769"/>
          </a:xfrm>
        </p:spPr>
      </p:pic>
      <p:pic>
        <p:nvPicPr>
          <p:cNvPr id="7" name="Afbeelding 6" descr="CIMG0901.JPG"/>
          <p:cNvPicPr>
            <a:picLocks noChangeAspect="1"/>
          </p:cNvPicPr>
          <p:nvPr/>
        </p:nvPicPr>
        <p:blipFill>
          <a:blip r:embed="rId3" cstate="print"/>
          <a:stretch>
            <a:fillRect/>
          </a:stretch>
        </p:blipFill>
        <p:spPr>
          <a:xfrm>
            <a:off x="4000500" y="0"/>
            <a:ext cx="5143500" cy="6858000"/>
          </a:xfrm>
          <a:prstGeom prst="rect">
            <a:avLst/>
          </a:prstGeom>
        </p:spPr>
      </p:pic>
      <p:sp>
        <p:nvSpPr>
          <p:cNvPr id="13" name="Titel 1"/>
          <p:cNvSpPr txBox="1">
            <a:spLocks/>
          </p:cNvSpPr>
          <p:nvPr/>
        </p:nvSpPr>
        <p:spPr>
          <a:xfrm>
            <a:off x="35496" y="2420888"/>
            <a:ext cx="3491880" cy="1368152"/>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nl-NL" sz="3200" b="1" dirty="0">
                <a:solidFill>
                  <a:srgbClr val="FF0000"/>
                </a:solidFill>
                <a:latin typeface="+mj-lt"/>
                <a:ea typeface="+mj-ea"/>
                <a:cs typeface="+mj-cs"/>
              </a:rPr>
              <a:t>Lopend naar het dode einde</a:t>
            </a:r>
            <a:endParaRPr kumimoji="0" lang="nl-NL" sz="3200" b="1" i="0" u="none" strike="noStrike" kern="1200" cap="none" spc="0" normalizeH="0" baseline="0" noProof="0" dirty="0">
              <a:ln>
                <a:noFill/>
              </a:ln>
              <a:solidFill>
                <a:srgbClr val="FF0000"/>
              </a:solidFill>
              <a:effectLst/>
              <a:uLnTx/>
              <a:uFillTx/>
              <a:latin typeface="+mj-lt"/>
              <a:ea typeface="+mj-ea"/>
              <a:cs typeface="+mj-cs"/>
            </a:endParaRPr>
          </a:p>
        </p:txBody>
      </p:sp>
      <p:sp>
        <p:nvSpPr>
          <p:cNvPr id="14" name="Titel 1"/>
          <p:cNvSpPr txBox="1">
            <a:spLocks/>
          </p:cNvSpPr>
          <p:nvPr/>
        </p:nvSpPr>
        <p:spPr>
          <a:xfrm>
            <a:off x="123102" y="4365104"/>
            <a:ext cx="3851920" cy="2160240"/>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lang="nl-NL" sz="3200" b="1" dirty="0">
                <a:solidFill>
                  <a:srgbClr val="FF0000"/>
                </a:solidFill>
                <a:latin typeface="+mj-lt"/>
                <a:ea typeface="+mj-ea"/>
                <a:cs typeface="+mj-cs"/>
              </a:rPr>
              <a:t>Escalerend:</a:t>
            </a:r>
          </a:p>
          <a:p>
            <a:pPr lvl="0">
              <a:spcBef>
                <a:spcPct val="0"/>
              </a:spcBef>
            </a:pPr>
            <a:r>
              <a:rPr lang="en-US" sz="3200" b="1" dirty="0" err="1">
                <a:solidFill>
                  <a:srgbClr val="FF0000"/>
                </a:solidFill>
                <a:latin typeface="+mj-lt"/>
                <a:ea typeface="+mj-ea"/>
                <a:cs typeface="+mj-cs"/>
              </a:rPr>
              <a:t>Negatieve</a:t>
            </a:r>
            <a:r>
              <a:rPr lang="en-US" sz="3200" b="1" dirty="0">
                <a:solidFill>
                  <a:srgbClr val="FF0000"/>
                </a:solidFill>
                <a:latin typeface="+mj-lt"/>
                <a:ea typeface="+mj-ea"/>
                <a:cs typeface="+mj-cs"/>
              </a:rPr>
              <a:t> </a:t>
            </a:r>
            <a:r>
              <a:rPr lang="en-US" sz="3200" b="1" dirty="0" err="1">
                <a:solidFill>
                  <a:srgbClr val="FF0000"/>
                </a:solidFill>
                <a:latin typeface="+mj-lt"/>
                <a:ea typeface="+mj-ea"/>
                <a:cs typeface="+mj-cs"/>
              </a:rPr>
              <a:t>oordelen</a:t>
            </a:r>
            <a:r>
              <a:rPr lang="en-US" sz="3200" b="1" dirty="0">
                <a:solidFill>
                  <a:srgbClr val="FF0000"/>
                </a:solidFill>
                <a:latin typeface="+mj-lt"/>
                <a:ea typeface="+mj-ea"/>
                <a:cs typeface="+mj-cs"/>
              </a:rPr>
              <a:t>, </a:t>
            </a:r>
            <a:r>
              <a:rPr lang="en-US" sz="3200" b="1" dirty="0" err="1">
                <a:solidFill>
                  <a:srgbClr val="FF0000"/>
                </a:solidFill>
                <a:latin typeface="+mj-lt"/>
                <a:ea typeface="+mj-ea"/>
                <a:cs typeface="+mj-cs"/>
              </a:rPr>
              <a:t>aanvallen</a:t>
            </a:r>
            <a:r>
              <a:rPr lang="en-US" sz="3200" b="1" dirty="0">
                <a:solidFill>
                  <a:srgbClr val="FF0000"/>
                </a:solidFill>
                <a:latin typeface="+mj-lt"/>
                <a:ea typeface="+mj-ea"/>
                <a:cs typeface="+mj-cs"/>
              </a:rPr>
              <a:t>, </a:t>
            </a:r>
            <a:r>
              <a:rPr lang="en-US" sz="3200" b="1" dirty="0" err="1">
                <a:solidFill>
                  <a:srgbClr val="FF0000"/>
                </a:solidFill>
                <a:latin typeface="+mj-lt"/>
                <a:ea typeface="+mj-ea"/>
                <a:cs typeface="+mj-cs"/>
              </a:rPr>
              <a:t>beschuldigingen</a:t>
            </a:r>
            <a:endParaRPr kumimoji="0" lang="nl-NL" sz="3200" b="1" i="0" u="none" strike="noStrike" kern="1200" cap="none" spc="0" normalizeH="0" baseline="0" noProof="0" dirty="0">
              <a:ln>
                <a:noFill/>
              </a:ln>
              <a:solidFill>
                <a:srgbClr val="FF0000"/>
              </a:solidFill>
              <a:effectLst/>
              <a:uLnTx/>
              <a:uFillTx/>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0-#ppt_w/2"/>
                                          </p:val>
                                        </p:tav>
                                        <p:tav tm="100000">
                                          <p:val>
                                            <p:strVal val="#ppt_x"/>
                                          </p:val>
                                        </p:tav>
                                      </p:tavLst>
                                    </p:anim>
                                    <p:anim calcmode="lin" valueType="num">
                                      <p:cBhvr additive="base">
                                        <p:cTn id="14"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Afbeelding 7" descr="CIMG0902.JPG"/>
          <p:cNvPicPr>
            <a:picLocks noChangeAspect="1"/>
          </p:cNvPicPr>
          <p:nvPr/>
        </p:nvPicPr>
        <p:blipFill>
          <a:blip r:embed="rId2" cstate="print"/>
          <a:stretch>
            <a:fillRect/>
          </a:stretch>
        </p:blipFill>
        <p:spPr>
          <a:xfrm>
            <a:off x="4000500" y="0"/>
            <a:ext cx="5143500" cy="6858000"/>
          </a:xfrm>
          <a:prstGeom prst="rect">
            <a:avLst/>
          </a:prstGeom>
        </p:spPr>
      </p:pic>
      <p:sp>
        <p:nvSpPr>
          <p:cNvPr id="13" name="Titel 1"/>
          <p:cNvSpPr txBox="1">
            <a:spLocks/>
          </p:cNvSpPr>
          <p:nvPr/>
        </p:nvSpPr>
        <p:spPr>
          <a:xfrm>
            <a:off x="35496" y="-27384"/>
            <a:ext cx="3960440" cy="1152128"/>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nl-NL" sz="3200" b="1" dirty="0">
                <a:solidFill>
                  <a:srgbClr val="FF0000"/>
                </a:solidFill>
                <a:latin typeface="+mj-lt"/>
                <a:ea typeface="+mj-ea"/>
                <a:cs typeface="+mj-cs"/>
              </a:rPr>
              <a:t>Het </a:t>
            </a:r>
            <a:r>
              <a:rPr kumimoji="0" lang="nl-NL" sz="3200" b="1" i="0" u="none" strike="noStrike" kern="1200" cap="none" spc="0" normalizeH="0" baseline="0" dirty="0">
                <a:ln>
                  <a:noFill/>
                </a:ln>
                <a:solidFill>
                  <a:srgbClr val="FF0000"/>
                </a:solidFill>
                <a:effectLst/>
                <a:uLnTx/>
                <a:uFillTx/>
                <a:latin typeface="+mj-lt"/>
                <a:ea typeface="+mj-ea"/>
                <a:cs typeface="+mj-cs"/>
              </a:rPr>
              <a:t>einde van het </a:t>
            </a:r>
            <a:r>
              <a:rPr kumimoji="0" lang="nl-NL" sz="3200" b="1" i="0" u="none" strike="noStrike" kern="1200" cap="none" spc="0" normalizeH="0" baseline="0" dirty="0" err="1">
                <a:ln>
                  <a:noFill/>
                </a:ln>
                <a:solidFill>
                  <a:srgbClr val="FF0000"/>
                </a:solidFill>
                <a:effectLst/>
                <a:uLnTx/>
                <a:uFillTx/>
                <a:latin typeface="+mj-lt"/>
                <a:ea typeface="+mj-ea"/>
                <a:cs typeface="+mj-cs"/>
              </a:rPr>
              <a:t>dodlopende</a:t>
            </a:r>
            <a:r>
              <a:rPr kumimoji="0" lang="nl-NL" sz="3200" b="1" i="0" u="none" strike="noStrike" kern="1200" cap="none" spc="0" normalizeH="0" baseline="0" dirty="0">
                <a:ln>
                  <a:noFill/>
                </a:ln>
                <a:solidFill>
                  <a:srgbClr val="FF0000"/>
                </a:solidFill>
                <a:effectLst/>
                <a:uLnTx/>
                <a:uFillTx/>
                <a:latin typeface="+mj-lt"/>
                <a:ea typeface="+mj-ea"/>
                <a:cs typeface="+mj-cs"/>
              </a:rPr>
              <a:t> straatje</a:t>
            </a:r>
          </a:p>
        </p:txBody>
      </p:sp>
      <p:sp>
        <p:nvSpPr>
          <p:cNvPr id="14" name="Titel 1"/>
          <p:cNvSpPr txBox="1">
            <a:spLocks/>
          </p:cNvSpPr>
          <p:nvPr/>
        </p:nvSpPr>
        <p:spPr>
          <a:xfrm>
            <a:off x="144016" y="1484784"/>
            <a:ext cx="3851920" cy="1872208"/>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lang="nl-NL" sz="3200" b="1">
                <a:solidFill>
                  <a:srgbClr val="FF0000"/>
                </a:solidFill>
                <a:latin typeface="+mj-lt"/>
                <a:ea typeface="+mj-ea"/>
                <a:cs typeface="+mj-cs"/>
              </a:rPr>
              <a:t>180</a:t>
            </a:r>
            <a:r>
              <a:rPr lang="nl-NL" sz="3200" b="1" baseline="30000">
                <a:solidFill>
                  <a:srgbClr val="FF0000"/>
                </a:solidFill>
                <a:latin typeface="+mj-lt"/>
                <a:ea typeface="+mj-ea"/>
                <a:cs typeface="+mj-cs"/>
              </a:rPr>
              <a:t>0</a:t>
            </a:r>
            <a:r>
              <a:rPr lang="nl-NL" sz="3200" b="1">
                <a:solidFill>
                  <a:srgbClr val="FF0000"/>
                </a:solidFill>
                <a:latin typeface="+mj-lt"/>
                <a:ea typeface="+mj-ea"/>
                <a:cs typeface="+mj-cs"/>
              </a:rPr>
              <a:t> veranderen van richting, </a:t>
            </a:r>
            <a:r>
              <a:rPr lang="nl-NL" sz="3200" b="1">
                <a:solidFill>
                  <a:srgbClr val="0033CC"/>
                </a:solidFill>
                <a:latin typeface="+mj-lt"/>
                <a:ea typeface="+mj-ea"/>
                <a:cs typeface="+mj-cs"/>
              </a:rPr>
              <a:t>want er is geen uitweg om door te gaan.</a:t>
            </a:r>
            <a:endParaRPr kumimoji="0" lang="nl-NL" sz="3200" b="1" i="0" u="none" strike="noStrike" kern="1200" cap="none" spc="0" normalizeH="0" baseline="0">
              <a:ln>
                <a:noFill/>
              </a:ln>
              <a:solidFill>
                <a:srgbClr val="0033CC"/>
              </a:solidFill>
              <a:effectLst/>
              <a:uLnTx/>
              <a:uFillTx/>
              <a:latin typeface="+mj-lt"/>
              <a:ea typeface="+mj-ea"/>
              <a:cs typeface="+mj-cs"/>
            </a:endParaRPr>
          </a:p>
        </p:txBody>
      </p:sp>
      <p:sp>
        <p:nvSpPr>
          <p:cNvPr id="16" name="Titel 1"/>
          <p:cNvSpPr txBox="1">
            <a:spLocks/>
          </p:cNvSpPr>
          <p:nvPr/>
        </p:nvSpPr>
        <p:spPr>
          <a:xfrm>
            <a:off x="179512" y="3645024"/>
            <a:ext cx="3851920" cy="2808312"/>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lang="nl-NL" sz="3200" b="1" dirty="0">
                <a:solidFill>
                  <a:srgbClr val="0033CC"/>
                </a:solidFill>
                <a:latin typeface="+mj-lt"/>
                <a:ea typeface="+mj-ea"/>
                <a:cs typeface="+mj-cs"/>
              </a:rPr>
              <a:t>A: Dus als ik het goed begrijp denk/zeg je ………</a:t>
            </a:r>
          </a:p>
          <a:p>
            <a:pPr marL="0" marR="0" lvl="0" indent="0" defTabSz="914400" rtl="0" eaLnBrk="1" fontAlgn="auto" latinLnBrk="0" hangingPunct="1">
              <a:lnSpc>
                <a:spcPct val="100000"/>
              </a:lnSpc>
              <a:spcBef>
                <a:spcPct val="0"/>
              </a:spcBef>
              <a:spcAft>
                <a:spcPts val="0"/>
              </a:spcAft>
              <a:buClrTx/>
              <a:buSzTx/>
              <a:buFontTx/>
              <a:buNone/>
              <a:tabLst/>
              <a:defRPr/>
            </a:pPr>
            <a:r>
              <a:rPr kumimoji="0" lang="nl-NL" sz="2800" b="1" i="0" u="none" strike="noStrike" kern="1200" cap="none" spc="0" normalizeH="0" baseline="0" dirty="0">
                <a:ln>
                  <a:noFill/>
                </a:ln>
                <a:solidFill>
                  <a:srgbClr val="0033CC"/>
                </a:solidFill>
                <a:effectLst/>
                <a:uLnTx/>
                <a:uFillTx/>
                <a:latin typeface="+mj-lt"/>
                <a:ea typeface="+mj-ea"/>
                <a:cs typeface="+mj-cs"/>
              </a:rPr>
              <a:t>(gebruikt dezelfde woorden)</a:t>
            </a:r>
            <a:r>
              <a:rPr kumimoji="0" lang="nl-NL" sz="3200" b="1" i="0" u="none" strike="noStrike" kern="1200" cap="none" spc="0" normalizeH="0" baseline="0" dirty="0">
                <a:ln>
                  <a:noFill/>
                </a:ln>
                <a:solidFill>
                  <a:srgbClr val="0033CC"/>
                </a:solidFill>
                <a:effectLst/>
                <a:uLnTx/>
                <a:uFillTx/>
                <a:latin typeface="+mj-lt"/>
                <a:ea typeface="+mj-ea"/>
                <a:cs typeface="+mj-cs"/>
              </a:rPr>
              <a:t>,</a:t>
            </a:r>
          </a:p>
          <a:p>
            <a:pPr marL="0" marR="0" lvl="0" indent="0" defTabSz="914400" rtl="0" eaLnBrk="1" fontAlgn="auto" latinLnBrk="0" hangingPunct="1">
              <a:lnSpc>
                <a:spcPct val="100000"/>
              </a:lnSpc>
              <a:spcBef>
                <a:spcPct val="0"/>
              </a:spcBef>
              <a:spcAft>
                <a:spcPts val="0"/>
              </a:spcAft>
              <a:buClrTx/>
              <a:buSzTx/>
              <a:buFontTx/>
              <a:buNone/>
              <a:tabLst/>
              <a:defRPr/>
            </a:pPr>
            <a:r>
              <a:rPr lang="nl-NL" sz="3200" b="1" dirty="0">
                <a:solidFill>
                  <a:srgbClr val="0033CC"/>
                </a:solidFill>
                <a:latin typeface="+mj-lt"/>
                <a:ea typeface="+mj-ea"/>
                <a:cs typeface="+mj-cs"/>
              </a:rPr>
              <a:t>B: Ja!</a:t>
            </a:r>
            <a:endParaRPr kumimoji="0" lang="nl-NL" sz="3200" b="1" i="0" u="none" strike="noStrike" kern="1200" cap="none" spc="0" normalizeH="0" baseline="0" dirty="0">
              <a:ln>
                <a:noFill/>
              </a:ln>
              <a:solidFill>
                <a:srgbClr val="0033CC"/>
              </a:solidFill>
              <a:effectLst/>
              <a:uLnTx/>
              <a:uFillTx/>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Afbeelding 7" descr="CIMG0902.JPG"/>
          <p:cNvPicPr>
            <a:picLocks noChangeAspect="1"/>
          </p:cNvPicPr>
          <p:nvPr/>
        </p:nvPicPr>
        <p:blipFill>
          <a:blip r:embed="rId2" cstate="print"/>
          <a:stretch>
            <a:fillRect/>
          </a:stretch>
        </p:blipFill>
        <p:spPr>
          <a:xfrm>
            <a:off x="4860032" y="0"/>
            <a:ext cx="5143500" cy="6858000"/>
          </a:xfrm>
          <a:prstGeom prst="rect">
            <a:avLst/>
          </a:prstGeom>
        </p:spPr>
      </p:pic>
      <p:pic>
        <p:nvPicPr>
          <p:cNvPr id="10" name="Afbeelding 9" descr="CIMG0904.JPG"/>
          <p:cNvPicPr>
            <a:picLocks noChangeAspect="1"/>
          </p:cNvPicPr>
          <p:nvPr/>
        </p:nvPicPr>
        <p:blipFill>
          <a:blip r:embed="rId3" cstate="print"/>
          <a:stretch>
            <a:fillRect/>
          </a:stretch>
        </p:blipFill>
        <p:spPr>
          <a:xfrm>
            <a:off x="4499992" y="0"/>
            <a:ext cx="5143500" cy="6858000"/>
          </a:xfrm>
          <a:prstGeom prst="rect">
            <a:avLst/>
          </a:prstGeom>
        </p:spPr>
      </p:pic>
      <p:pic>
        <p:nvPicPr>
          <p:cNvPr id="11" name="Afbeelding 10" descr="CIMG0905.JPG"/>
          <p:cNvPicPr>
            <a:picLocks noChangeAspect="1"/>
          </p:cNvPicPr>
          <p:nvPr/>
        </p:nvPicPr>
        <p:blipFill>
          <a:blip r:embed="rId4" cstate="print"/>
          <a:stretch>
            <a:fillRect/>
          </a:stretch>
        </p:blipFill>
        <p:spPr>
          <a:xfrm>
            <a:off x="4644008" y="0"/>
            <a:ext cx="5143500" cy="6858000"/>
          </a:xfrm>
          <a:prstGeom prst="rect">
            <a:avLst/>
          </a:prstGeom>
        </p:spPr>
      </p:pic>
      <p:pic>
        <p:nvPicPr>
          <p:cNvPr id="12" name="Afbeelding 11" descr="CIMG0906.JPG"/>
          <p:cNvPicPr>
            <a:picLocks noChangeAspect="1"/>
          </p:cNvPicPr>
          <p:nvPr/>
        </p:nvPicPr>
        <p:blipFill>
          <a:blip r:embed="rId5" cstate="print"/>
          <a:stretch>
            <a:fillRect/>
          </a:stretch>
        </p:blipFill>
        <p:spPr>
          <a:xfrm>
            <a:off x="4644008" y="0"/>
            <a:ext cx="5143500" cy="6858000"/>
          </a:xfrm>
          <a:prstGeom prst="rect">
            <a:avLst/>
          </a:prstGeom>
        </p:spPr>
      </p:pic>
      <p:sp>
        <p:nvSpPr>
          <p:cNvPr id="13" name="Titel 1"/>
          <p:cNvSpPr txBox="1">
            <a:spLocks/>
          </p:cNvSpPr>
          <p:nvPr/>
        </p:nvSpPr>
        <p:spPr>
          <a:xfrm>
            <a:off x="35496" y="-27384"/>
            <a:ext cx="3491880" cy="144016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nl-NL" sz="3200" b="1" dirty="0">
                <a:solidFill>
                  <a:srgbClr val="0033CC"/>
                </a:solidFill>
                <a:latin typeface="+mj-lt"/>
                <a:ea typeface="+mj-ea"/>
                <a:cs typeface="+mj-cs"/>
              </a:rPr>
              <a:t>Uit het doodlopende straatje komen</a:t>
            </a:r>
            <a:endParaRPr kumimoji="0" lang="nl-NL" sz="3200" b="1" i="0" u="none" strike="noStrike" kern="1200" cap="none" spc="0" normalizeH="0" baseline="0" dirty="0">
              <a:ln>
                <a:noFill/>
              </a:ln>
              <a:solidFill>
                <a:srgbClr val="0033CC"/>
              </a:solidFill>
              <a:effectLst/>
              <a:uLnTx/>
              <a:uFillTx/>
              <a:latin typeface="+mj-lt"/>
              <a:ea typeface="+mj-ea"/>
              <a:cs typeface="+mj-cs"/>
            </a:endParaRPr>
          </a:p>
        </p:txBody>
      </p:sp>
      <p:sp>
        <p:nvSpPr>
          <p:cNvPr id="14" name="Titel 1"/>
          <p:cNvSpPr txBox="1">
            <a:spLocks/>
          </p:cNvSpPr>
          <p:nvPr/>
        </p:nvSpPr>
        <p:spPr>
          <a:xfrm>
            <a:off x="144016" y="2132856"/>
            <a:ext cx="3779912" cy="1512168"/>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lang="nl-NL" sz="3200" b="1">
                <a:solidFill>
                  <a:srgbClr val="0033CC"/>
                </a:solidFill>
                <a:latin typeface="+mj-lt"/>
                <a:ea typeface="+mj-ea"/>
                <a:cs typeface="+mj-cs"/>
              </a:rPr>
              <a:t>Eruit lopend: de-escalerend</a:t>
            </a:r>
            <a:endParaRPr kumimoji="0" lang="nl-NL" sz="3200" b="1" i="0" u="none" strike="noStrike" kern="1200" cap="none" spc="0" normalizeH="0" baseline="0">
              <a:ln>
                <a:noFill/>
              </a:ln>
              <a:solidFill>
                <a:srgbClr val="0033CC"/>
              </a:solidFill>
              <a:effectLst/>
              <a:uLnTx/>
              <a:uFillTx/>
              <a:latin typeface="+mj-lt"/>
              <a:ea typeface="+mj-ea"/>
              <a:cs typeface="+mj-cs"/>
            </a:endParaRPr>
          </a:p>
        </p:txBody>
      </p:sp>
      <p:sp>
        <p:nvSpPr>
          <p:cNvPr id="15" name="Titel 1"/>
          <p:cNvSpPr txBox="1">
            <a:spLocks/>
          </p:cNvSpPr>
          <p:nvPr/>
        </p:nvSpPr>
        <p:spPr>
          <a:xfrm>
            <a:off x="179512" y="3501008"/>
            <a:ext cx="3851920" cy="3356992"/>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lang="nl-NL" sz="3200" b="1" dirty="0">
                <a:solidFill>
                  <a:srgbClr val="0033CC"/>
                </a:solidFill>
                <a:latin typeface="+mj-lt"/>
                <a:ea typeface="+mj-ea"/>
                <a:cs typeface="+mj-cs"/>
              </a:rPr>
              <a:t>Ik weet dat je een positieve intentie hebt, vertel me erover….</a:t>
            </a:r>
          </a:p>
          <a:p>
            <a:pPr marL="0" marR="0" lvl="0" indent="0" defTabSz="914400" rtl="0" eaLnBrk="1" fontAlgn="auto" latinLnBrk="0" hangingPunct="1">
              <a:lnSpc>
                <a:spcPct val="100000"/>
              </a:lnSpc>
              <a:spcBef>
                <a:spcPct val="0"/>
              </a:spcBef>
              <a:spcAft>
                <a:spcPts val="0"/>
              </a:spcAft>
              <a:buClrTx/>
              <a:buSzTx/>
              <a:buFontTx/>
              <a:buNone/>
              <a:tabLst/>
              <a:defRPr/>
            </a:pPr>
            <a:r>
              <a:rPr kumimoji="0" lang="nl-NL" sz="3200" b="1" i="0" u="none" strike="noStrike" kern="1200" cap="none" spc="0" normalizeH="0" baseline="0" dirty="0">
                <a:ln>
                  <a:noFill/>
                </a:ln>
                <a:solidFill>
                  <a:srgbClr val="0033CC"/>
                </a:solidFill>
                <a:effectLst/>
                <a:uLnTx/>
                <a:uFillTx/>
                <a:latin typeface="+mj-lt"/>
                <a:ea typeface="+mj-ea"/>
                <a:cs typeface="+mj-cs"/>
              </a:rPr>
              <a:t>Dus </a:t>
            </a:r>
            <a:r>
              <a:rPr lang="nl-NL" sz="3200" b="1" dirty="0">
                <a:solidFill>
                  <a:srgbClr val="0033CC"/>
                </a:solidFill>
                <a:latin typeface="+mj-lt"/>
                <a:ea typeface="+mj-ea"/>
                <a:cs typeface="+mj-cs"/>
              </a:rPr>
              <a:t>d</a:t>
            </a:r>
            <a:r>
              <a:rPr kumimoji="0" lang="nl-NL" sz="3200" b="1" i="0" u="none" strike="noStrike" kern="1200" cap="none" spc="0" normalizeH="0" baseline="0" dirty="0">
                <a:ln>
                  <a:noFill/>
                </a:ln>
                <a:solidFill>
                  <a:srgbClr val="0033CC"/>
                </a:solidFill>
                <a:effectLst/>
                <a:uLnTx/>
                <a:uFillTx/>
                <a:latin typeface="+mj-lt"/>
                <a:ea typeface="+mj-ea"/>
                <a:cs typeface="+mj-cs"/>
              </a:rPr>
              <a:t>it is erg belangrijk voor jou ….</a:t>
            </a:r>
          </a:p>
          <a:p>
            <a:pPr marL="0" marR="0" lvl="0" indent="0" defTabSz="914400" rtl="0" eaLnBrk="1" fontAlgn="auto" latinLnBrk="0" hangingPunct="1">
              <a:lnSpc>
                <a:spcPct val="100000"/>
              </a:lnSpc>
              <a:spcBef>
                <a:spcPct val="0"/>
              </a:spcBef>
              <a:spcAft>
                <a:spcPts val="0"/>
              </a:spcAft>
              <a:buClrTx/>
              <a:buSzTx/>
              <a:buFontTx/>
              <a:buNone/>
              <a:tabLst/>
              <a:defRPr/>
            </a:pPr>
            <a:r>
              <a:rPr lang="nl-NL" sz="3200" b="1" dirty="0">
                <a:solidFill>
                  <a:srgbClr val="0033CC"/>
                </a:solidFill>
                <a:latin typeface="+mj-lt"/>
                <a:ea typeface="+mj-ea"/>
                <a:cs typeface="+mj-cs"/>
              </a:rPr>
              <a:t>Onderhandel</a:t>
            </a:r>
            <a:endParaRPr kumimoji="0" lang="nl-NL" sz="3200" b="1" i="0" u="none" strike="noStrike" kern="1200" cap="none" spc="0" normalizeH="0" baseline="0" dirty="0">
              <a:ln>
                <a:noFill/>
              </a:ln>
              <a:solidFill>
                <a:srgbClr val="0033CC"/>
              </a:solidFill>
              <a:effectLst/>
              <a:uLnTx/>
              <a:uFillTx/>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0-#ppt_w/2"/>
                                          </p:val>
                                        </p:tav>
                                        <p:tav tm="100000">
                                          <p:val>
                                            <p:strVal val="#ppt_x"/>
                                          </p:val>
                                        </p:tav>
                                      </p:tavLst>
                                    </p:anim>
                                    <p:anim calcmode="lin" valueType="num">
                                      <p:cBhvr additive="base">
                                        <p:cTn id="14"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0-#ppt_w/2"/>
                                          </p:val>
                                        </p:tav>
                                        <p:tav tm="100000">
                                          <p:val>
                                            <p:strVal val="#ppt_x"/>
                                          </p:val>
                                        </p:tav>
                                      </p:tavLst>
                                    </p:anim>
                                    <p:anim calcmode="lin" valueType="num">
                                      <p:cBhvr additive="base">
                                        <p:cTn id="20"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0-#ppt_w/2"/>
                                          </p:val>
                                        </p:tav>
                                        <p:tav tm="100000">
                                          <p:val>
                                            <p:strVal val="#ppt_x"/>
                                          </p:val>
                                        </p:tav>
                                      </p:tavLst>
                                    </p:anim>
                                    <p:anim calcmode="lin" valueType="num">
                                      <p:cBhvr additive="base">
                                        <p:cTn id="26"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b="1" dirty="0">
                <a:solidFill>
                  <a:srgbClr val="0000FF"/>
                </a:solidFill>
              </a:rPr>
              <a:t>Goed omgaan met conflicten is de grootste uitdaging voor de mensheid</a:t>
            </a:r>
          </a:p>
        </p:txBody>
      </p:sp>
      <p:pic>
        <p:nvPicPr>
          <p:cNvPr id="11" name="Afbeelding 10" descr="King.jpg"/>
          <p:cNvPicPr/>
          <p:nvPr/>
        </p:nvPicPr>
        <p:blipFill>
          <a:blip r:embed="rId2" cstate="print">
            <a:duotone>
              <a:schemeClr val="accent2">
                <a:shade val="45000"/>
                <a:satMod val="135000"/>
              </a:schemeClr>
              <a:prstClr val="white"/>
            </a:duotone>
            <a:lum contrast="30000"/>
          </a:blip>
          <a:srcRect l="5833" t="64894" r="83334" b="20635"/>
          <a:stretch>
            <a:fillRect/>
          </a:stretch>
        </p:blipFill>
        <p:spPr>
          <a:xfrm>
            <a:off x="2228480" y="4197849"/>
            <a:ext cx="2448272" cy="1440160"/>
          </a:xfrm>
          <a:prstGeom prst="rect">
            <a:avLst/>
          </a:prstGeom>
        </p:spPr>
      </p:pic>
      <p:grpSp>
        <p:nvGrpSpPr>
          <p:cNvPr id="3" name="Groep 15"/>
          <p:cNvGrpSpPr/>
          <p:nvPr/>
        </p:nvGrpSpPr>
        <p:grpSpPr>
          <a:xfrm>
            <a:off x="5940836" y="1484783"/>
            <a:ext cx="3024336" cy="3888434"/>
            <a:chOff x="5868144" y="1628798"/>
            <a:chExt cx="3024336" cy="3744418"/>
          </a:xfrm>
        </p:grpSpPr>
        <p:pic>
          <p:nvPicPr>
            <p:cNvPr id="14" name="Afbeelding 13" descr="King.jpg"/>
            <p:cNvPicPr/>
            <p:nvPr/>
          </p:nvPicPr>
          <p:blipFill>
            <a:blip r:embed="rId2" cstate="print"/>
            <a:srcRect l="69438"/>
            <a:stretch>
              <a:fillRect/>
            </a:stretch>
          </p:blipFill>
          <p:spPr>
            <a:xfrm>
              <a:off x="6223706" y="1628798"/>
              <a:ext cx="2376264" cy="3328369"/>
            </a:xfrm>
            <a:prstGeom prst="rect">
              <a:avLst/>
            </a:prstGeom>
          </p:spPr>
        </p:pic>
        <p:pic>
          <p:nvPicPr>
            <p:cNvPr id="15" name="Afbeelding 14" descr="King.jpg"/>
            <p:cNvPicPr/>
            <p:nvPr/>
          </p:nvPicPr>
          <p:blipFill>
            <a:blip r:embed="rId2" cstate="print">
              <a:duotone>
                <a:schemeClr val="accent1">
                  <a:shade val="45000"/>
                  <a:satMod val="135000"/>
                </a:schemeClr>
                <a:prstClr val="white"/>
              </a:duotone>
              <a:lum bright="-20000" contrast="40000"/>
            </a:blip>
            <a:srcRect l="23726" t="87432" r="27480" b="1338"/>
            <a:stretch>
              <a:fillRect/>
            </a:stretch>
          </p:blipFill>
          <p:spPr>
            <a:xfrm>
              <a:off x="5868144" y="4869160"/>
              <a:ext cx="3024336" cy="504056"/>
            </a:xfrm>
            <a:prstGeom prst="rect">
              <a:avLst/>
            </a:prstGeom>
          </p:spPr>
        </p:pic>
      </p:grpSp>
      <p:grpSp>
        <p:nvGrpSpPr>
          <p:cNvPr id="4" name="Groep 17"/>
          <p:cNvGrpSpPr/>
          <p:nvPr/>
        </p:nvGrpSpPr>
        <p:grpSpPr>
          <a:xfrm>
            <a:off x="107504" y="1628800"/>
            <a:ext cx="5616624" cy="2088232"/>
            <a:chOff x="107504" y="1628800"/>
            <a:chExt cx="6048672" cy="2592288"/>
          </a:xfrm>
        </p:grpSpPr>
        <p:pic>
          <p:nvPicPr>
            <p:cNvPr id="8" name="Afbeelding 7" descr="King.jpg"/>
            <p:cNvPicPr/>
            <p:nvPr/>
          </p:nvPicPr>
          <p:blipFill>
            <a:blip r:embed="rId2" cstate="print">
              <a:duotone>
                <a:schemeClr val="accent1">
                  <a:shade val="45000"/>
                  <a:satMod val="135000"/>
                </a:schemeClr>
                <a:prstClr val="white"/>
              </a:duotone>
              <a:lum bright="-20000" contrast="40000"/>
            </a:blip>
            <a:srcRect r="30000" b="46032"/>
            <a:stretch>
              <a:fillRect/>
            </a:stretch>
          </p:blipFill>
          <p:spPr>
            <a:xfrm>
              <a:off x="107504" y="1628800"/>
              <a:ext cx="6048672" cy="2592288"/>
            </a:xfrm>
            <a:prstGeom prst="rect">
              <a:avLst/>
            </a:prstGeom>
          </p:spPr>
        </p:pic>
        <p:sp>
          <p:nvSpPr>
            <p:cNvPr id="17" name="Tekstvak 16"/>
            <p:cNvSpPr txBox="1"/>
            <p:nvPr/>
          </p:nvSpPr>
          <p:spPr>
            <a:xfrm>
              <a:off x="3203848" y="3573016"/>
              <a:ext cx="936104" cy="646331"/>
            </a:xfrm>
            <a:prstGeom prst="rect">
              <a:avLst/>
            </a:prstGeom>
            <a:solidFill>
              <a:schemeClr val="bg1"/>
            </a:solidFill>
          </p:spPr>
          <p:txBody>
            <a:bodyPr wrap="square" rtlCol="0">
              <a:spAutoFit/>
            </a:bodyPr>
            <a:lstStyle/>
            <a:p>
              <a:endParaRPr lang="nl-NL" dirty="0"/>
            </a:p>
            <a:p>
              <a:endParaRPr lang="nl-NL" dirty="0"/>
            </a:p>
          </p:txBody>
        </p:sp>
      </p:grpSp>
      <p:grpSp>
        <p:nvGrpSpPr>
          <p:cNvPr id="5" name="Groep 19"/>
          <p:cNvGrpSpPr/>
          <p:nvPr/>
        </p:nvGrpSpPr>
        <p:grpSpPr>
          <a:xfrm>
            <a:off x="0" y="3925374"/>
            <a:ext cx="6336704" cy="502654"/>
            <a:chOff x="107504" y="4293096"/>
            <a:chExt cx="7040016" cy="656456"/>
          </a:xfrm>
        </p:grpSpPr>
        <p:grpSp>
          <p:nvGrpSpPr>
            <p:cNvPr id="6" name="Groep 18"/>
            <p:cNvGrpSpPr/>
            <p:nvPr/>
          </p:nvGrpSpPr>
          <p:grpSpPr>
            <a:xfrm>
              <a:off x="107504" y="4356720"/>
              <a:ext cx="6984776" cy="584448"/>
              <a:chOff x="107504" y="4356720"/>
              <a:chExt cx="6984776" cy="584448"/>
            </a:xfrm>
          </p:grpSpPr>
          <p:pic>
            <p:nvPicPr>
              <p:cNvPr id="10" name="Afbeelding 9" descr="King.jpg"/>
              <p:cNvPicPr/>
              <p:nvPr/>
            </p:nvPicPr>
            <p:blipFill>
              <a:blip r:embed="rId2" cstate="print">
                <a:duotone>
                  <a:schemeClr val="accent1">
                    <a:shade val="45000"/>
                    <a:satMod val="135000"/>
                  </a:schemeClr>
                  <a:prstClr val="white"/>
                </a:duotone>
                <a:lum bright="-20000" contrast="40000"/>
              </a:blip>
              <a:srcRect l="34903" t="41085" r="55097" b="46032"/>
              <a:stretch>
                <a:fillRect/>
              </a:stretch>
            </p:blipFill>
            <p:spPr>
              <a:xfrm>
                <a:off x="107504" y="4356720"/>
                <a:ext cx="864096" cy="584448"/>
              </a:xfrm>
              <a:prstGeom prst="rect">
                <a:avLst/>
              </a:prstGeom>
            </p:spPr>
          </p:pic>
          <p:pic>
            <p:nvPicPr>
              <p:cNvPr id="9" name="Afbeelding 8" descr="King.jpg"/>
              <p:cNvPicPr/>
              <p:nvPr/>
            </p:nvPicPr>
            <p:blipFill>
              <a:blip r:embed="rId2" cstate="print">
                <a:duotone>
                  <a:schemeClr val="accent1">
                    <a:shade val="45000"/>
                    <a:satMod val="135000"/>
                  </a:schemeClr>
                  <a:prstClr val="white"/>
                </a:duotone>
                <a:lum bright="-20000" contrast="40000"/>
              </a:blip>
              <a:srcRect t="53968" r="29577" b="33333"/>
              <a:stretch>
                <a:fillRect/>
              </a:stretch>
            </p:blipFill>
            <p:spPr>
              <a:xfrm>
                <a:off x="1007096" y="4365104"/>
                <a:ext cx="6085184" cy="576064"/>
              </a:xfrm>
              <a:prstGeom prst="rect">
                <a:avLst/>
              </a:prstGeom>
            </p:spPr>
          </p:pic>
        </p:grpSp>
        <p:pic>
          <p:nvPicPr>
            <p:cNvPr id="12" name="Afbeelding 11" descr="King.jpg"/>
            <p:cNvPicPr/>
            <p:nvPr/>
          </p:nvPicPr>
          <p:blipFill>
            <a:blip r:embed="rId2" cstate="print">
              <a:duotone>
                <a:schemeClr val="accent1">
                  <a:shade val="45000"/>
                  <a:satMod val="135000"/>
                </a:schemeClr>
                <a:prstClr val="white"/>
              </a:duotone>
              <a:lum bright="-20000" contrast="40000"/>
            </a:blip>
            <a:srcRect t="64894" r="94361" b="20635"/>
            <a:stretch>
              <a:fillRect/>
            </a:stretch>
          </p:blipFill>
          <p:spPr>
            <a:xfrm>
              <a:off x="6660232" y="4293096"/>
              <a:ext cx="487288" cy="656456"/>
            </a:xfrm>
            <a:prstGeom prst="rect">
              <a:avLst/>
            </a:prstGeom>
          </p:spPr>
        </p:pic>
      </p:grpSp>
      <p:sp>
        <p:nvSpPr>
          <p:cNvPr id="7" name="Tekstvak 6">
            <a:extLst>
              <a:ext uri="{FF2B5EF4-FFF2-40B4-BE49-F238E27FC236}">
                <a16:creationId xmlns:a16="http://schemas.microsoft.com/office/drawing/2014/main" id="{3B622C11-6F11-49A2-8ABA-D4B38DD64D83}"/>
              </a:ext>
            </a:extLst>
          </p:cNvPr>
          <p:cNvSpPr txBox="1"/>
          <p:nvPr/>
        </p:nvSpPr>
        <p:spPr>
          <a:xfrm>
            <a:off x="168264" y="5565139"/>
            <a:ext cx="6192688" cy="1200329"/>
          </a:xfrm>
          <a:prstGeom prst="rect">
            <a:avLst/>
          </a:prstGeom>
          <a:noFill/>
        </p:spPr>
        <p:txBody>
          <a:bodyPr wrap="square" rtlCol="0">
            <a:spAutoFit/>
          </a:bodyPr>
          <a:lstStyle/>
          <a:p>
            <a:r>
              <a:rPr lang="nl-NL" dirty="0"/>
              <a:t>De mensheid moet een voor alle menselijke conflicten een methode ontwikkelen die  wraak, agressie en vergelding verwerpt. </a:t>
            </a:r>
          </a:p>
          <a:p>
            <a:r>
              <a:rPr lang="nl-NL" dirty="0"/>
              <a:t>Het fundament van zo’n methode is liefde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0-#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0-#ppt_w/2"/>
                                          </p:val>
                                        </p:tav>
                                        <p:tav tm="100000">
                                          <p:val>
                                            <p:strVal val="#ppt_x"/>
                                          </p:val>
                                        </p:tav>
                                      </p:tavLst>
                                    </p:anim>
                                    <p:anim calcmode="lin" valueType="num">
                                      <p:cBhvr additive="base">
                                        <p:cTn id="20"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0-#ppt_w/2"/>
                                          </p:val>
                                        </p:tav>
                                        <p:tav tm="100000">
                                          <p:val>
                                            <p:strVal val="#ppt_x"/>
                                          </p:val>
                                        </p:tav>
                                      </p:tavLst>
                                    </p:anim>
                                    <p:anim calcmode="lin" valueType="num">
                                      <p:cBhvr additive="base">
                                        <p:cTn id="32"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778098"/>
          </a:xfrm>
        </p:spPr>
        <p:txBody>
          <a:bodyPr>
            <a:normAutofit/>
          </a:bodyPr>
          <a:lstStyle/>
          <a:p>
            <a:r>
              <a:rPr lang="en-US" b="1" dirty="0" err="1">
                <a:solidFill>
                  <a:srgbClr val="0000FF"/>
                </a:solidFill>
              </a:rPr>
              <a:t>Geweldloos</a:t>
            </a:r>
            <a:r>
              <a:rPr lang="en-US" b="1" dirty="0">
                <a:solidFill>
                  <a:srgbClr val="0000FF"/>
                </a:solidFill>
              </a:rPr>
              <a:t> </a:t>
            </a:r>
            <a:r>
              <a:rPr lang="en-US" b="1" dirty="0" err="1">
                <a:solidFill>
                  <a:srgbClr val="0000FF"/>
                </a:solidFill>
              </a:rPr>
              <a:t>Communiceren</a:t>
            </a:r>
            <a:endParaRPr lang="nl-NL" b="1" dirty="0">
              <a:solidFill>
                <a:srgbClr val="0000FF"/>
              </a:solidFill>
            </a:endParaRPr>
          </a:p>
        </p:txBody>
      </p:sp>
      <p:sp>
        <p:nvSpPr>
          <p:cNvPr id="2210" name="Afbeelding 3"/>
          <p:cNvSpPr>
            <a:spLocks noChangeAspect="1" noChangeArrowheads="1"/>
          </p:cNvSpPr>
          <p:nvPr/>
        </p:nvSpPr>
        <p:spPr bwMode="auto">
          <a:xfrm>
            <a:off x="2263775" y="0"/>
            <a:ext cx="819150" cy="647700"/>
          </a:xfrm>
          <a:prstGeom prst="rect">
            <a:avLst/>
          </a:prstGeom>
          <a:noFill/>
        </p:spPr>
        <p:txBody>
          <a:bodyPr vert="horz" wrap="square" lIns="91440" tIns="45720" rIns="91440" bIns="45720" numCol="1" anchor="t" anchorCtr="0" compatLnSpc="1">
            <a:prstTxWarp prst="textNoShape">
              <a:avLst/>
            </a:prstTxWarp>
          </a:bodyPr>
          <a:lstStyle/>
          <a:p>
            <a:endParaRPr lang="nl-NL"/>
          </a:p>
        </p:txBody>
      </p:sp>
      <p:sp>
        <p:nvSpPr>
          <p:cNvPr id="2208" name="AutoShape 160"/>
          <p:cNvSpPr>
            <a:spLocks noChangeAspect="1" noChangeArrowheads="1"/>
          </p:cNvSpPr>
          <p:nvPr/>
        </p:nvSpPr>
        <p:spPr bwMode="auto">
          <a:xfrm>
            <a:off x="2295525" y="-1276350"/>
            <a:ext cx="725488" cy="1020762"/>
          </a:xfrm>
          <a:prstGeom prst="rect">
            <a:avLst/>
          </a:prstGeom>
          <a:noFill/>
        </p:spPr>
        <p:txBody>
          <a:bodyPr vert="horz" wrap="square" lIns="91440" tIns="45720" rIns="91440" bIns="45720" numCol="1" anchor="t" anchorCtr="0" compatLnSpc="1">
            <a:prstTxWarp prst="textNoShape">
              <a:avLst/>
            </a:prstTxWarp>
          </a:bodyPr>
          <a:lstStyle/>
          <a:p>
            <a:endParaRPr lang="nl-NL"/>
          </a:p>
        </p:txBody>
      </p:sp>
      <p:sp>
        <p:nvSpPr>
          <p:cNvPr id="2204" name="AutoShape 156"/>
          <p:cNvSpPr>
            <a:spLocks noChangeAspect="1" noChangeArrowheads="1"/>
          </p:cNvSpPr>
          <p:nvPr/>
        </p:nvSpPr>
        <p:spPr bwMode="auto">
          <a:xfrm>
            <a:off x="2371725" y="-169863"/>
            <a:ext cx="647700" cy="1020763"/>
          </a:xfrm>
          <a:prstGeom prst="rect">
            <a:avLst/>
          </a:prstGeom>
          <a:noFill/>
        </p:spPr>
        <p:txBody>
          <a:bodyPr vert="horz" wrap="square" lIns="91440" tIns="45720" rIns="91440" bIns="45720" numCol="1" anchor="t" anchorCtr="0" compatLnSpc="1">
            <a:prstTxWarp prst="textNoShape">
              <a:avLst/>
            </a:prstTxWarp>
          </a:bodyPr>
          <a:lstStyle/>
          <a:p>
            <a:endParaRPr lang="nl-NL"/>
          </a:p>
        </p:txBody>
      </p:sp>
      <p:sp>
        <p:nvSpPr>
          <p:cNvPr id="2199" name="AutoShape 151"/>
          <p:cNvSpPr>
            <a:spLocks noChangeAspect="1" noChangeArrowheads="1"/>
          </p:cNvSpPr>
          <p:nvPr/>
        </p:nvSpPr>
        <p:spPr bwMode="auto">
          <a:xfrm>
            <a:off x="2295525" y="-1689100"/>
            <a:ext cx="725488" cy="1020762"/>
          </a:xfrm>
          <a:prstGeom prst="rect">
            <a:avLst/>
          </a:prstGeom>
          <a:noFill/>
        </p:spPr>
        <p:txBody>
          <a:bodyPr vert="horz" wrap="square" lIns="91440" tIns="45720" rIns="91440" bIns="45720" numCol="1" anchor="t" anchorCtr="0" compatLnSpc="1">
            <a:prstTxWarp prst="textNoShape">
              <a:avLst/>
            </a:prstTxWarp>
          </a:bodyPr>
          <a:lstStyle/>
          <a:p>
            <a:endParaRPr lang="nl-NL"/>
          </a:p>
        </p:txBody>
      </p:sp>
      <p:sp>
        <p:nvSpPr>
          <p:cNvPr id="2202" name="Afbeelding 5"/>
          <p:cNvSpPr>
            <a:spLocks noChangeAspect="1" noChangeArrowheads="1"/>
          </p:cNvSpPr>
          <p:nvPr/>
        </p:nvSpPr>
        <p:spPr bwMode="auto">
          <a:xfrm>
            <a:off x="2370138" y="-1801813"/>
            <a:ext cx="717550" cy="542925"/>
          </a:xfrm>
          <a:prstGeom prst="rect">
            <a:avLst/>
          </a:prstGeom>
          <a:noFill/>
        </p:spPr>
        <p:txBody>
          <a:bodyPr vert="horz" wrap="square" lIns="91440" tIns="45720" rIns="91440" bIns="45720" numCol="1" anchor="t" anchorCtr="0" compatLnSpc="1">
            <a:prstTxWarp prst="textNoShape">
              <a:avLst/>
            </a:prstTxWarp>
          </a:bodyPr>
          <a:lstStyle/>
          <a:p>
            <a:endParaRPr lang="nl-NL"/>
          </a:p>
        </p:txBody>
      </p:sp>
      <p:sp>
        <p:nvSpPr>
          <p:cNvPr id="2206" name="AutoShape 158"/>
          <p:cNvSpPr>
            <a:spLocks noChangeAspect="1" noChangeArrowheads="1"/>
          </p:cNvSpPr>
          <p:nvPr/>
        </p:nvSpPr>
        <p:spPr bwMode="auto">
          <a:xfrm>
            <a:off x="2368550" y="9525"/>
            <a:ext cx="715963" cy="541338"/>
          </a:xfrm>
          <a:prstGeom prst="rect">
            <a:avLst/>
          </a:prstGeom>
          <a:noFill/>
        </p:spPr>
        <p:txBody>
          <a:bodyPr vert="horz" wrap="square" lIns="91440" tIns="45720" rIns="91440" bIns="45720" numCol="1" anchor="t" anchorCtr="0" compatLnSpc="1">
            <a:prstTxWarp prst="textNoShape">
              <a:avLst/>
            </a:prstTxWarp>
          </a:bodyPr>
          <a:lstStyle/>
          <a:p>
            <a:endParaRPr lang="nl-NL"/>
          </a:p>
        </p:txBody>
      </p:sp>
      <p:sp>
        <p:nvSpPr>
          <p:cNvPr id="2197" name="AutoShape 149"/>
          <p:cNvSpPr>
            <a:spLocks noChangeAspect="1" noChangeArrowheads="1"/>
          </p:cNvSpPr>
          <p:nvPr/>
        </p:nvSpPr>
        <p:spPr bwMode="auto">
          <a:xfrm>
            <a:off x="2371725" y="-1689100"/>
            <a:ext cx="717550" cy="542925"/>
          </a:xfrm>
          <a:prstGeom prst="rect">
            <a:avLst/>
          </a:prstGeom>
          <a:noFill/>
        </p:spPr>
        <p:txBody>
          <a:bodyPr vert="horz" wrap="square" lIns="91440" tIns="45720" rIns="91440" bIns="45720" numCol="1" anchor="t" anchorCtr="0" compatLnSpc="1">
            <a:prstTxWarp prst="textNoShape">
              <a:avLst/>
            </a:prstTxWarp>
          </a:bodyPr>
          <a:lstStyle/>
          <a:p>
            <a:endParaRPr lang="nl-NL"/>
          </a:p>
        </p:txBody>
      </p:sp>
      <p:sp>
        <p:nvSpPr>
          <p:cNvPr id="2194" name="AutoShape 146"/>
          <p:cNvSpPr>
            <a:spLocks noChangeAspect="1" noChangeArrowheads="1"/>
          </p:cNvSpPr>
          <p:nvPr/>
        </p:nvSpPr>
        <p:spPr bwMode="auto">
          <a:xfrm>
            <a:off x="2371725" y="-3244850"/>
            <a:ext cx="717550" cy="542925"/>
          </a:xfrm>
          <a:prstGeom prst="rect">
            <a:avLst/>
          </a:prstGeom>
          <a:noFill/>
        </p:spPr>
        <p:txBody>
          <a:bodyPr vert="horz" wrap="square" lIns="91440" tIns="45720" rIns="91440" bIns="45720" numCol="1" anchor="t" anchorCtr="0" compatLnSpc="1">
            <a:prstTxWarp prst="textNoShape">
              <a:avLst/>
            </a:prstTxWarp>
          </a:bodyPr>
          <a:lstStyle/>
          <a:p>
            <a:endParaRPr lang="nl-NL"/>
          </a:p>
        </p:txBody>
      </p:sp>
      <p:pic>
        <p:nvPicPr>
          <p:cNvPr id="126" name="Afbeelding 125" descr="marshall1.jpg"/>
          <p:cNvPicPr/>
          <p:nvPr/>
        </p:nvPicPr>
        <p:blipFill>
          <a:blip r:embed="rId2" cstate="print">
            <a:lum contrast="20000"/>
          </a:blip>
          <a:stretch>
            <a:fillRect/>
          </a:stretch>
        </p:blipFill>
        <p:spPr>
          <a:xfrm>
            <a:off x="755576" y="1772816"/>
            <a:ext cx="7560840" cy="4752528"/>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el 1"/>
          <p:cNvSpPr>
            <a:spLocks noGrp="1"/>
          </p:cNvSpPr>
          <p:nvPr>
            <p:ph type="title"/>
          </p:nvPr>
        </p:nvSpPr>
        <p:spPr>
          <a:xfrm>
            <a:off x="0" y="269875"/>
            <a:ext cx="6300788" cy="1430338"/>
          </a:xfrm>
        </p:spPr>
        <p:txBody>
          <a:bodyPr>
            <a:normAutofit fontScale="90000"/>
          </a:bodyPr>
          <a:lstStyle/>
          <a:p>
            <a:pPr eaLnBrk="1" hangingPunct="1">
              <a:defRPr/>
            </a:pPr>
            <a:r>
              <a:rPr lang="nl-NL" sz="5400" b="1" dirty="0">
                <a:solidFill>
                  <a:schemeClr val="accent6">
                    <a:lumMod val="75000"/>
                  </a:schemeClr>
                </a:solidFill>
                <a:latin typeface="Calibri" pitchFamily="34" charset="0"/>
              </a:rPr>
              <a:t>Geweldloos Communiceren</a:t>
            </a:r>
          </a:p>
        </p:txBody>
      </p:sp>
      <p:sp>
        <p:nvSpPr>
          <p:cNvPr id="8" name="Titel 1"/>
          <p:cNvSpPr txBox="1">
            <a:spLocks/>
          </p:cNvSpPr>
          <p:nvPr/>
        </p:nvSpPr>
        <p:spPr bwMode="auto">
          <a:xfrm>
            <a:off x="755650" y="1773238"/>
            <a:ext cx="4895850" cy="792162"/>
          </a:xfrm>
          <a:prstGeom prst="rect">
            <a:avLst/>
          </a:prstGeom>
          <a:noFill/>
          <a:ln w="9525">
            <a:noFill/>
            <a:miter lim="800000"/>
            <a:headEnd/>
            <a:tailEnd/>
          </a:ln>
        </p:spPr>
        <p:txBody>
          <a:bodyPr anchor="ctr"/>
          <a:lstStyle/>
          <a:p>
            <a:pPr algn="ctr">
              <a:defRPr/>
            </a:pPr>
            <a:r>
              <a:rPr lang="nl-NL" sz="3200" b="1" i="1" kern="0" dirty="0">
                <a:solidFill>
                  <a:srgbClr val="FF0000"/>
                </a:solidFill>
                <a:latin typeface="+mj-lt"/>
                <a:ea typeface="+mj-ea"/>
                <a:cs typeface="+mj-cs"/>
              </a:rPr>
              <a:t>van </a:t>
            </a:r>
            <a:r>
              <a:rPr lang="nl-NL" sz="3200" b="1" i="1" kern="0" dirty="0" err="1">
                <a:solidFill>
                  <a:srgbClr val="FF0000"/>
                </a:solidFill>
                <a:latin typeface="+mj-lt"/>
                <a:ea typeface="+mj-ea"/>
                <a:cs typeface="+mj-cs"/>
              </a:rPr>
              <a:t>Marshall</a:t>
            </a:r>
            <a:r>
              <a:rPr lang="nl-NL" sz="3200" b="1" i="1" kern="0" dirty="0">
                <a:solidFill>
                  <a:srgbClr val="FF0000"/>
                </a:solidFill>
                <a:latin typeface="+mj-lt"/>
                <a:ea typeface="+mj-ea"/>
                <a:cs typeface="+mj-cs"/>
              </a:rPr>
              <a:t> </a:t>
            </a:r>
            <a:r>
              <a:rPr lang="nl-NL" sz="3200" b="1" i="1" kern="0" dirty="0" err="1">
                <a:solidFill>
                  <a:srgbClr val="FF0000"/>
                </a:solidFill>
                <a:latin typeface="+mj-lt"/>
                <a:ea typeface="+mj-ea"/>
                <a:cs typeface="+mj-cs"/>
              </a:rPr>
              <a:t>Rosenberg</a:t>
            </a:r>
            <a:endParaRPr lang="nl-NL" sz="3200" b="1" i="1" kern="0" dirty="0">
              <a:solidFill>
                <a:srgbClr val="FF0000"/>
              </a:solidFill>
              <a:latin typeface="+mj-lt"/>
              <a:ea typeface="+mj-ea"/>
              <a:cs typeface="+mj-cs"/>
            </a:endParaRPr>
          </a:p>
        </p:txBody>
      </p:sp>
      <p:pic>
        <p:nvPicPr>
          <p:cNvPr id="9" name="Afbeelding 8" descr="portait MR.gif"/>
          <p:cNvPicPr>
            <a:picLocks noChangeAspect="1"/>
          </p:cNvPicPr>
          <p:nvPr/>
        </p:nvPicPr>
        <p:blipFill>
          <a:blip r:embed="rId2" cstate="print"/>
          <a:srcRect/>
          <a:stretch>
            <a:fillRect/>
          </a:stretch>
        </p:blipFill>
        <p:spPr bwMode="auto">
          <a:xfrm>
            <a:off x="6300788" y="188913"/>
            <a:ext cx="1905000" cy="2857500"/>
          </a:xfrm>
          <a:prstGeom prst="rect">
            <a:avLst/>
          </a:prstGeom>
          <a:noFill/>
          <a:ln w="9525">
            <a:noFill/>
            <a:miter lim="800000"/>
            <a:headEnd/>
            <a:tailEnd/>
          </a:ln>
        </p:spPr>
      </p:pic>
      <p:sp>
        <p:nvSpPr>
          <p:cNvPr id="12" name="Rechthoek 11"/>
          <p:cNvSpPr>
            <a:spLocks noChangeArrowheads="1"/>
          </p:cNvSpPr>
          <p:nvPr/>
        </p:nvSpPr>
        <p:spPr bwMode="auto">
          <a:xfrm>
            <a:off x="539750" y="3141663"/>
            <a:ext cx="7704138" cy="3046988"/>
          </a:xfrm>
          <a:prstGeom prst="rect">
            <a:avLst/>
          </a:prstGeom>
          <a:noFill/>
          <a:ln w="9525">
            <a:noFill/>
            <a:miter lim="800000"/>
            <a:headEnd/>
            <a:tailEnd/>
          </a:ln>
        </p:spPr>
        <p:txBody>
          <a:bodyPr>
            <a:spAutoFit/>
          </a:bodyPr>
          <a:lstStyle/>
          <a:p>
            <a:r>
              <a:rPr lang="nl-NL" sz="2400" dirty="0" err="1">
                <a:solidFill>
                  <a:srgbClr val="0000FF"/>
                </a:solidFill>
              </a:rPr>
              <a:t>Dr</a:t>
            </a:r>
            <a:r>
              <a:rPr lang="nl-NL" sz="2400" dirty="0">
                <a:solidFill>
                  <a:srgbClr val="0000FF"/>
                </a:solidFill>
              </a:rPr>
              <a:t> </a:t>
            </a:r>
            <a:r>
              <a:rPr lang="nl-NL" sz="2400" dirty="0" err="1">
                <a:solidFill>
                  <a:srgbClr val="0000FF"/>
                </a:solidFill>
              </a:rPr>
              <a:t>Marshall</a:t>
            </a:r>
            <a:r>
              <a:rPr lang="nl-NL" sz="2400" dirty="0">
                <a:solidFill>
                  <a:srgbClr val="0000FF"/>
                </a:solidFill>
              </a:rPr>
              <a:t> </a:t>
            </a:r>
            <a:r>
              <a:rPr lang="nl-NL" sz="2400" dirty="0" err="1">
                <a:solidFill>
                  <a:srgbClr val="0000FF"/>
                </a:solidFill>
              </a:rPr>
              <a:t>Rosenberg</a:t>
            </a:r>
            <a:r>
              <a:rPr lang="nl-NL" sz="2400" dirty="0">
                <a:solidFill>
                  <a:srgbClr val="0000FF"/>
                </a:solidFill>
              </a:rPr>
              <a:t>:</a:t>
            </a:r>
          </a:p>
          <a:p>
            <a:r>
              <a:rPr lang="nl-NL" sz="2400" dirty="0">
                <a:solidFill>
                  <a:srgbClr val="0000FF"/>
                </a:solidFill>
              </a:rPr>
              <a:t>Psycholoog, </a:t>
            </a:r>
          </a:p>
          <a:p>
            <a:r>
              <a:rPr lang="nl-NL" sz="2400" dirty="0">
                <a:solidFill>
                  <a:srgbClr val="0000FF"/>
                </a:solidFill>
              </a:rPr>
              <a:t>Ontwerper van Geweldloze Communicatie (NVC), </a:t>
            </a:r>
          </a:p>
          <a:p>
            <a:r>
              <a:rPr lang="nl-NL" sz="2400" dirty="0">
                <a:solidFill>
                  <a:srgbClr val="0000FF"/>
                </a:solidFill>
              </a:rPr>
              <a:t>Oprichter van het Centrum voor Geweldloze Communicatie. Sinds 1960 heeft </a:t>
            </a:r>
            <a:r>
              <a:rPr lang="nl-NL" sz="2400" dirty="0" err="1">
                <a:solidFill>
                  <a:srgbClr val="0000FF"/>
                </a:solidFill>
              </a:rPr>
              <a:t>Rosenberg</a:t>
            </a:r>
            <a:r>
              <a:rPr lang="nl-NL" sz="2400" dirty="0">
                <a:solidFill>
                  <a:srgbClr val="0000FF"/>
                </a:solidFill>
              </a:rPr>
              <a:t> NVC onderwezen in meer dan 60 landen. </a:t>
            </a:r>
          </a:p>
          <a:p>
            <a:r>
              <a:rPr lang="nl-NL" sz="2400" dirty="0">
                <a:solidFill>
                  <a:srgbClr val="0000FF"/>
                </a:solidFill>
              </a:rPr>
              <a:t>NVC gaat over hoe te leven en meer vreedzaam, empathisch, en met meer mededogen te communiceren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0-#ppt_w/2"/>
                                          </p:val>
                                        </p:tav>
                                        <p:tav tm="100000">
                                          <p:val>
                                            <p:strVal val="#ppt_x"/>
                                          </p:val>
                                        </p:tav>
                                      </p:tavLst>
                                    </p:anim>
                                    <p:anim calcmode="lin" valueType="num">
                                      <p:cBhvr additive="base">
                                        <p:cTn id="14"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2">
                                            <p:txEl>
                                              <p:pRg st="0" end="0"/>
                                            </p:txEl>
                                          </p:spTgt>
                                        </p:tgtEl>
                                        <p:attrNameLst>
                                          <p:attrName>style.visibility</p:attrName>
                                        </p:attrNameLst>
                                      </p:cBhvr>
                                      <p:to>
                                        <p:strVal val="visible"/>
                                      </p:to>
                                    </p:set>
                                    <p:anim calcmode="lin" valueType="num">
                                      <p:cBhvr additive="base">
                                        <p:cTn id="19" dur="500" fill="hold"/>
                                        <p:tgtEl>
                                          <p:spTgt spid="12">
                                            <p:txEl>
                                              <p:pRg st="0" end="0"/>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2">
                                            <p:txEl>
                                              <p:pRg st="1" end="1"/>
                                            </p:txEl>
                                          </p:spTgt>
                                        </p:tgtEl>
                                        <p:attrNameLst>
                                          <p:attrName>style.visibility</p:attrName>
                                        </p:attrNameLst>
                                      </p:cBhvr>
                                      <p:to>
                                        <p:strVal val="visible"/>
                                      </p:to>
                                    </p:set>
                                    <p:anim calcmode="lin" valueType="num">
                                      <p:cBhvr additive="base">
                                        <p:cTn id="25" dur="500" fill="hold"/>
                                        <p:tgtEl>
                                          <p:spTgt spid="12">
                                            <p:txEl>
                                              <p:pRg st="1" end="1"/>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2">
                                            <p:txEl>
                                              <p:pRg st="2" end="2"/>
                                            </p:txEl>
                                          </p:spTgt>
                                        </p:tgtEl>
                                        <p:attrNameLst>
                                          <p:attrName>style.visibility</p:attrName>
                                        </p:attrNameLst>
                                      </p:cBhvr>
                                      <p:to>
                                        <p:strVal val="visible"/>
                                      </p:to>
                                    </p:set>
                                    <p:anim calcmode="lin" valueType="num">
                                      <p:cBhvr additive="base">
                                        <p:cTn id="31" dur="500" fill="hold"/>
                                        <p:tgtEl>
                                          <p:spTgt spid="12">
                                            <p:txEl>
                                              <p:pRg st="2" end="2"/>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2">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2">
                                            <p:txEl>
                                              <p:pRg st="3" end="3"/>
                                            </p:txEl>
                                          </p:spTgt>
                                        </p:tgtEl>
                                        <p:attrNameLst>
                                          <p:attrName>style.visibility</p:attrName>
                                        </p:attrNameLst>
                                      </p:cBhvr>
                                      <p:to>
                                        <p:strVal val="visible"/>
                                      </p:to>
                                    </p:set>
                                    <p:anim calcmode="lin" valueType="num">
                                      <p:cBhvr additive="base">
                                        <p:cTn id="37" dur="500" fill="hold"/>
                                        <p:tgtEl>
                                          <p:spTgt spid="12">
                                            <p:txEl>
                                              <p:pRg st="3" end="3"/>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12">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12">
                                            <p:txEl>
                                              <p:pRg st="4" end="4"/>
                                            </p:txEl>
                                          </p:spTgt>
                                        </p:tgtEl>
                                        <p:attrNameLst>
                                          <p:attrName>style.visibility</p:attrName>
                                        </p:attrNameLst>
                                      </p:cBhvr>
                                      <p:to>
                                        <p:strVal val="visible"/>
                                      </p:to>
                                    </p:set>
                                    <p:anim calcmode="lin" valueType="num">
                                      <p:cBhvr additive="base">
                                        <p:cTn id="43" dur="500" fill="hold"/>
                                        <p:tgtEl>
                                          <p:spTgt spid="12">
                                            <p:txEl>
                                              <p:pRg st="4" end="4"/>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12">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Afbeelding 6" descr="giraffe1.jpg"/>
          <p:cNvPicPr>
            <a:picLocks noChangeAspect="1"/>
          </p:cNvPicPr>
          <p:nvPr/>
        </p:nvPicPr>
        <p:blipFill>
          <a:blip r:embed="rId2" cstate="print"/>
          <a:srcRect l="15581" r="16380"/>
          <a:stretch>
            <a:fillRect/>
          </a:stretch>
        </p:blipFill>
        <p:spPr bwMode="auto">
          <a:xfrm>
            <a:off x="6372225" y="2852738"/>
            <a:ext cx="2447925" cy="4005262"/>
          </a:xfrm>
          <a:prstGeom prst="rect">
            <a:avLst/>
          </a:prstGeom>
          <a:noFill/>
          <a:ln w="9525">
            <a:noFill/>
            <a:miter lim="800000"/>
            <a:headEnd/>
            <a:tailEnd/>
          </a:ln>
        </p:spPr>
      </p:pic>
      <p:pic>
        <p:nvPicPr>
          <p:cNvPr id="5" name="Afbeelding 3" descr="marshall1 (1).jpg"/>
          <p:cNvPicPr>
            <a:picLocks noChangeAspect="1"/>
          </p:cNvPicPr>
          <p:nvPr/>
        </p:nvPicPr>
        <p:blipFill>
          <a:blip r:embed="rId3" cstate="print"/>
          <a:srcRect l="3777" r="3714" b="14030"/>
          <a:stretch>
            <a:fillRect/>
          </a:stretch>
        </p:blipFill>
        <p:spPr bwMode="auto">
          <a:xfrm>
            <a:off x="2987675" y="4697413"/>
            <a:ext cx="3529013" cy="2160587"/>
          </a:xfrm>
          <a:prstGeom prst="rect">
            <a:avLst/>
          </a:prstGeom>
          <a:noFill/>
          <a:ln w="9525">
            <a:noFill/>
            <a:miter lim="800000"/>
            <a:headEnd/>
            <a:tailEnd/>
          </a:ln>
        </p:spPr>
      </p:pic>
      <p:sp>
        <p:nvSpPr>
          <p:cNvPr id="6" name="Tekstvak 4"/>
          <p:cNvSpPr txBox="1">
            <a:spLocks noChangeArrowheads="1"/>
          </p:cNvSpPr>
          <p:nvPr/>
        </p:nvSpPr>
        <p:spPr bwMode="auto">
          <a:xfrm>
            <a:off x="250825" y="3789363"/>
            <a:ext cx="1069975" cy="461962"/>
          </a:xfrm>
          <a:prstGeom prst="rect">
            <a:avLst/>
          </a:prstGeom>
          <a:noFill/>
          <a:ln w="9525">
            <a:noFill/>
            <a:miter lim="800000"/>
            <a:headEnd/>
            <a:tailEnd/>
          </a:ln>
        </p:spPr>
        <p:txBody>
          <a:bodyPr wrap="none">
            <a:spAutoFit/>
          </a:bodyPr>
          <a:lstStyle/>
          <a:p>
            <a:r>
              <a:rPr lang="nl-NL">
                <a:latin typeface="Calibri" pitchFamily="34" charset="0"/>
              </a:rPr>
              <a:t>Jakhals</a:t>
            </a:r>
          </a:p>
        </p:txBody>
      </p:sp>
      <p:sp>
        <p:nvSpPr>
          <p:cNvPr id="7" name="Tekstvak 5"/>
          <p:cNvSpPr txBox="1">
            <a:spLocks noChangeArrowheads="1"/>
          </p:cNvSpPr>
          <p:nvPr/>
        </p:nvSpPr>
        <p:spPr bwMode="auto">
          <a:xfrm>
            <a:off x="6227763" y="2349500"/>
            <a:ext cx="2736850" cy="460375"/>
          </a:xfrm>
          <a:prstGeom prst="rect">
            <a:avLst/>
          </a:prstGeom>
          <a:noFill/>
          <a:ln w="9525">
            <a:noFill/>
            <a:miter lim="800000"/>
            <a:headEnd/>
            <a:tailEnd/>
          </a:ln>
        </p:spPr>
        <p:txBody>
          <a:bodyPr>
            <a:spAutoFit/>
          </a:bodyPr>
          <a:lstStyle/>
          <a:p>
            <a:r>
              <a:rPr lang="nl-NL" b="1">
                <a:latin typeface="Calibri" pitchFamily="34" charset="0"/>
              </a:rPr>
              <a:t>´Ik´ boodschappen</a:t>
            </a:r>
          </a:p>
        </p:txBody>
      </p:sp>
      <p:pic>
        <p:nvPicPr>
          <p:cNvPr id="9" name="Afbeelding 7" descr="jackal.jpg"/>
          <p:cNvPicPr>
            <a:picLocks noChangeAspect="1"/>
          </p:cNvPicPr>
          <p:nvPr/>
        </p:nvPicPr>
        <p:blipFill>
          <a:blip r:embed="rId4" cstate="print">
            <a:lum contrast="10000"/>
          </a:blip>
          <a:srcRect l="13397" t="3638" r="8554" b="5418"/>
          <a:stretch>
            <a:fillRect/>
          </a:stretch>
        </p:blipFill>
        <p:spPr bwMode="auto">
          <a:xfrm>
            <a:off x="0" y="4941888"/>
            <a:ext cx="2484438" cy="1692275"/>
          </a:xfrm>
          <a:prstGeom prst="rect">
            <a:avLst/>
          </a:prstGeom>
          <a:noFill/>
          <a:ln w="9525">
            <a:noFill/>
            <a:miter lim="800000"/>
            <a:headEnd/>
            <a:tailEnd/>
          </a:ln>
        </p:spPr>
      </p:pic>
      <p:sp>
        <p:nvSpPr>
          <p:cNvPr id="10" name="Tekstvak 5"/>
          <p:cNvSpPr txBox="1">
            <a:spLocks noChangeArrowheads="1"/>
          </p:cNvSpPr>
          <p:nvPr/>
        </p:nvSpPr>
        <p:spPr bwMode="auto">
          <a:xfrm>
            <a:off x="8027988" y="3429000"/>
            <a:ext cx="936625" cy="461963"/>
          </a:xfrm>
          <a:prstGeom prst="rect">
            <a:avLst/>
          </a:prstGeom>
          <a:noFill/>
          <a:ln w="9525">
            <a:noFill/>
            <a:miter lim="800000"/>
            <a:headEnd/>
            <a:tailEnd/>
          </a:ln>
        </p:spPr>
        <p:txBody>
          <a:bodyPr>
            <a:spAutoFit/>
          </a:bodyPr>
          <a:lstStyle/>
          <a:p>
            <a:r>
              <a:rPr lang="nl-NL">
                <a:latin typeface="Calibri" pitchFamily="34" charset="0"/>
              </a:rPr>
              <a:t>Giraf</a:t>
            </a:r>
          </a:p>
        </p:txBody>
      </p:sp>
      <p:sp>
        <p:nvSpPr>
          <p:cNvPr id="11" name="Tekstvak 4"/>
          <p:cNvSpPr txBox="1">
            <a:spLocks noChangeArrowheads="1"/>
          </p:cNvSpPr>
          <p:nvPr/>
        </p:nvSpPr>
        <p:spPr bwMode="auto">
          <a:xfrm>
            <a:off x="107950" y="2349500"/>
            <a:ext cx="2886075" cy="460375"/>
          </a:xfrm>
          <a:prstGeom prst="rect">
            <a:avLst/>
          </a:prstGeom>
          <a:noFill/>
          <a:ln w="9525">
            <a:noFill/>
            <a:miter lim="800000"/>
            <a:headEnd/>
            <a:tailEnd/>
          </a:ln>
        </p:spPr>
        <p:txBody>
          <a:bodyPr>
            <a:spAutoFit/>
          </a:bodyPr>
          <a:lstStyle/>
          <a:p>
            <a:r>
              <a:rPr lang="nl-NL" b="1">
                <a:latin typeface="Calibri" pitchFamily="34" charset="0"/>
              </a:rPr>
              <a:t>´Jij´ boodschappen</a:t>
            </a:r>
          </a:p>
        </p:txBody>
      </p:sp>
      <p:sp>
        <p:nvSpPr>
          <p:cNvPr id="12" name="Titel 1"/>
          <p:cNvSpPr>
            <a:spLocks noGrp="1"/>
          </p:cNvSpPr>
          <p:nvPr>
            <p:ph type="title"/>
          </p:nvPr>
        </p:nvSpPr>
        <p:spPr>
          <a:xfrm>
            <a:off x="685800" y="333375"/>
            <a:ext cx="7772400" cy="1419225"/>
          </a:xfrm>
        </p:spPr>
        <p:txBody>
          <a:bodyPr>
            <a:normAutofit fontScale="90000"/>
          </a:bodyPr>
          <a:lstStyle/>
          <a:p>
            <a:pPr eaLnBrk="1" hangingPunct="1">
              <a:defRPr/>
            </a:pPr>
            <a:r>
              <a:rPr lang="nl-NL" sz="5400" b="1" dirty="0">
                <a:solidFill>
                  <a:schemeClr val="accent6">
                    <a:lumMod val="75000"/>
                  </a:schemeClr>
                </a:solidFill>
                <a:latin typeface="Calibri" pitchFamily="34" charset="0"/>
              </a:rPr>
              <a:t>Geweldloos Communiceren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0-#ppt_w/2"/>
                                          </p:val>
                                        </p:tav>
                                        <p:tav tm="100000">
                                          <p:val>
                                            <p:strVal val="#ppt_x"/>
                                          </p:val>
                                        </p:tav>
                                      </p:tavLst>
                                    </p:anim>
                                    <p:anim calcmode="lin" valueType="num">
                                      <p:cBhvr additive="base">
                                        <p:cTn id="14"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0-#ppt_w/2"/>
                                          </p:val>
                                        </p:tav>
                                        <p:tav tm="100000">
                                          <p:val>
                                            <p:strVal val="#ppt_x"/>
                                          </p:val>
                                        </p:tav>
                                      </p:tavLst>
                                    </p:anim>
                                    <p:anim calcmode="lin" valueType="num">
                                      <p:cBhvr additive="base">
                                        <p:cTn id="20"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0-#ppt_w/2"/>
                                          </p:val>
                                        </p:tav>
                                        <p:tav tm="100000">
                                          <p:val>
                                            <p:strVal val="#ppt_x"/>
                                          </p:val>
                                        </p:tav>
                                      </p:tavLst>
                                    </p:anim>
                                    <p:anim calcmode="lin" valueType="num">
                                      <p:cBhvr additive="base">
                                        <p:cTn id="26"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0-#ppt_w/2"/>
                                          </p:val>
                                        </p:tav>
                                        <p:tav tm="100000">
                                          <p:val>
                                            <p:strVal val="#ppt_x"/>
                                          </p:val>
                                        </p:tav>
                                      </p:tavLst>
                                    </p:anim>
                                    <p:anim calcmode="lin" valueType="num">
                                      <p:cBhvr additive="base">
                                        <p:cTn id="32"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fill="hold"/>
                                        <p:tgtEl>
                                          <p:spTgt spid="8"/>
                                        </p:tgtEl>
                                        <p:attrNameLst>
                                          <p:attrName>ppt_x</p:attrName>
                                        </p:attrNameLst>
                                      </p:cBhvr>
                                      <p:tavLst>
                                        <p:tav tm="0">
                                          <p:val>
                                            <p:strVal val="0-#ppt_w/2"/>
                                          </p:val>
                                        </p:tav>
                                        <p:tav tm="100000">
                                          <p:val>
                                            <p:strVal val="#ppt_x"/>
                                          </p:val>
                                        </p:tav>
                                      </p:tavLst>
                                    </p:anim>
                                    <p:anim calcmode="lin" valueType="num">
                                      <p:cBhvr additive="base">
                                        <p:cTn id="38"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additive="base">
                                        <p:cTn id="43" dur="500" fill="hold"/>
                                        <p:tgtEl>
                                          <p:spTgt spid="10"/>
                                        </p:tgtEl>
                                        <p:attrNameLst>
                                          <p:attrName>ppt_x</p:attrName>
                                        </p:attrNameLst>
                                      </p:cBhvr>
                                      <p:tavLst>
                                        <p:tav tm="0">
                                          <p:val>
                                            <p:strVal val="0-#ppt_w/2"/>
                                          </p:val>
                                        </p:tav>
                                        <p:tav tm="100000">
                                          <p:val>
                                            <p:strVal val="#ppt_x"/>
                                          </p:val>
                                        </p:tav>
                                      </p:tavLst>
                                    </p:anim>
                                    <p:anim calcmode="lin" valueType="num">
                                      <p:cBhvr additive="base">
                                        <p:cTn id="44"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0" grpId="0"/>
      <p:bldP spid="1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Afbeelding 5" descr="giraffe1.jpg"/>
          <p:cNvPicPr>
            <a:picLocks noChangeAspect="1"/>
          </p:cNvPicPr>
          <p:nvPr/>
        </p:nvPicPr>
        <p:blipFill>
          <a:blip r:embed="rId2" cstate="print"/>
          <a:srcRect/>
          <a:stretch>
            <a:fillRect/>
          </a:stretch>
        </p:blipFill>
        <p:spPr bwMode="auto">
          <a:xfrm>
            <a:off x="250825" y="476250"/>
            <a:ext cx="5715000" cy="5976938"/>
          </a:xfrm>
          <a:prstGeom prst="rect">
            <a:avLst/>
          </a:prstGeom>
          <a:noFill/>
          <a:ln w="9525">
            <a:noFill/>
            <a:miter lim="800000"/>
            <a:headEnd/>
            <a:tailEnd/>
          </a:ln>
        </p:spPr>
      </p:pic>
      <p:sp>
        <p:nvSpPr>
          <p:cNvPr id="2055" name="Text Box 7"/>
          <p:cNvSpPr txBox="1">
            <a:spLocks noChangeArrowheads="1"/>
          </p:cNvSpPr>
          <p:nvPr/>
        </p:nvSpPr>
        <p:spPr bwMode="auto">
          <a:xfrm>
            <a:off x="5148263" y="333375"/>
            <a:ext cx="3414712" cy="1076325"/>
          </a:xfrm>
          <a:prstGeom prst="rect">
            <a:avLst/>
          </a:prstGeom>
          <a:noFill/>
          <a:ln w="9525">
            <a:noFill/>
            <a:miter lim="800000"/>
            <a:headEnd/>
            <a:tailEnd/>
          </a:ln>
          <a:effectLst/>
        </p:spPr>
        <p:txBody>
          <a:bodyPr>
            <a:spAutoFit/>
          </a:bodyPr>
          <a:lstStyle/>
          <a:p>
            <a:pPr>
              <a:spcBef>
                <a:spcPct val="50000"/>
              </a:spcBef>
              <a:defRPr/>
            </a:pPr>
            <a:r>
              <a:rPr lang="nl-NL" sz="3200" b="1" dirty="0">
                <a:solidFill>
                  <a:schemeClr val="accent6"/>
                </a:solidFill>
                <a:latin typeface="Arial" pitchFamily="34" charset="0"/>
              </a:rPr>
              <a:t>Geweldloos Communiceren</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7"/>
          <p:cNvSpPr txBox="1">
            <a:spLocks noChangeArrowheads="1"/>
          </p:cNvSpPr>
          <p:nvPr/>
        </p:nvSpPr>
        <p:spPr bwMode="auto">
          <a:xfrm>
            <a:off x="5148263" y="333375"/>
            <a:ext cx="3414712" cy="1076325"/>
          </a:xfrm>
          <a:prstGeom prst="rect">
            <a:avLst/>
          </a:prstGeom>
          <a:noFill/>
          <a:ln w="9525">
            <a:noFill/>
            <a:miter lim="800000"/>
            <a:headEnd/>
            <a:tailEnd/>
          </a:ln>
          <a:effectLst/>
        </p:spPr>
        <p:txBody>
          <a:bodyPr>
            <a:spAutoFit/>
          </a:bodyPr>
          <a:lstStyle/>
          <a:p>
            <a:pPr>
              <a:spcBef>
                <a:spcPct val="50000"/>
              </a:spcBef>
              <a:defRPr/>
            </a:pPr>
            <a:r>
              <a:rPr lang="nl-NL" sz="3200" b="1" dirty="0">
                <a:solidFill>
                  <a:schemeClr val="accent6"/>
                </a:solidFill>
                <a:latin typeface="Arial" pitchFamily="34" charset="0"/>
              </a:rPr>
              <a:t>Gewelddadig Communiceren</a:t>
            </a:r>
          </a:p>
        </p:txBody>
      </p:sp>
      <p:pic>
        <p:nvPicPr>
          <p:cNvPr id="5123" name="Afbeelding 5" descr="jackal.jpg"/>
          <p:cNvPicPr>
            <a:picLocks noChangeAspect="1"/>
          </p:cNvPicPr>
          <p:nvPr/>
        </p:nvPicPr>
        <p:blipFill>
          <a:blip r:embed="rId2" cstate="print">
            <a:lum contrast="10000"/>
          </a:blip>
          <a:srcRect/>
          <a:stretch>
            <a:fillRect/>
          </a:stretch>
        </p:blipFill>
        <p:spPr bwMode="auto">
          <a:xfrm>
            <a:off x="1547813" y="2219325"/>
            <a:ext cx="6464300" cy="4413250"/>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Afbeelding 15" descr="NVC jij pijlen.jpg"/>
          <p:cNvPicPr>
            <a:picLocks noChangeAspect="1"/>
          </p:cNvPicPr>
          <p:nvPr/>
        </p:nvPicPr>
        <p:blipFill>
          <a:blip r:embed="rId2" cstate="print"/>
          <a:srcRect t="38634" r="35124"/>
          <a:stretch>
            <a:fillRect/>
          </a:stretch>
        </p:blipFill>
        <p:spPr bwMode="auto">
          <a:xfrm>
            <a:off x="4067175" y="2924175"/>
            <a:ext cx="1728788" cy="1944688"/>
          </a:xfrm>
          <a:prstGeom prst="rect">
            <a:avLst/>
          </a:prstGeom>
          <a:noFill/>
          <a:ln w="9525">
            <a:noFill/>
            <a:miter lim="800000"/>
            <a:headEnd/>
            <a:tailEnd/>
          </a:ln>
        </p:spPr>
      </p:pic>
      <p:sp>
        <p:nvSpPr>
          <p:cNvPr id="2" name="Titel 1"/>
          <p:cNvSpPr>
            <a:spLocks noGrp="1"/>
          </p:cNvSpPr>
          <p:nvPr>
            <p:ph type="title"/>
          </p:nvPr>
        </p:nvSpPr>
        <p:spPr>
          <a:xfrm>
            <a:off x="684213" y="188913"/>
            <a:ext cx="7772400" cy="1143000"/>
          </a:xfrm>
        </p:spPr>
        <p:txBody>
          <a:bodyPr/>
          <a:lstStyle/>
          <a:p>
            <a:pPr eaLnBrk="1" hangingPunct="1">
              <a:defRPr/>
            </a:pPr>
            <a:r>
              <a:rPr lang="nl-NL" b="1" dirty="0">
                <a:solidFill>
                  <a:schemeClr val="accent6"/>
                </a:solidFill>
              </a:rPr>
              <a:t>De stappen van de Giraf</a:t>
            </a:r>
          </a:p>
        </p:txBody>
      </p:sp>
      <p:pic>
        <p:nvPicPr>
          <p:cNvPr id="4" name="Afbeelding 3" descr="Model zw Geweldloos-communiceren1.jpg"/>
          <p:cNvPicPr>
            <a:picLocks noChangeAspect="1"/>
          </p:cNvPicPr>
          <p:nvPr/>
        </p:nvPicPr>
        <p:blipFill>
          <a:blip r:embed="rId3" cstate="print"/>
          <a:srcRect l="17143" t="28682" r="65714" b="38760"/>
          <a:stretch>
            <a:fillRect/>
          </a:stretch>
        </p:blipFill>
        <p:spPr bwMode="auto">
          <a:xfrm>
            <a:off x="2051050" y="3068638"/>
            <a:ext cx="1657350" cy="1512887"/>
          </a:xfrm>
          <a:prstGeom prst="rect">
            <a:avLst/>
          </a:prstGeom>
          <a:noFill/>
          <a:ln w="9525">
            <a:noFill/>
            <a:miter lim="800000"/>
            <a:headEnd/>
            <a:tailEnd/>
          </a:ln>
        </p:spPr>
      </p:pic>
      <p:pic>
        <p:nvPicPr>
          <p:cNvPr id="9" name="Afbeelding 8" descr="Model zw Geweldloos-communiceren1.jpg"/>
          <p:cNvPicPr>
            <a:picLocks noChangeAspect="1"/>
          </p:cNvPicPr>
          <p:nvPr/>
        </p:nvPicPr>
        <p:blipFill>
          <a:blip r:embed="rId3" cstate="print"/>
          <a:srcRect l="66667" t="31783" r="16190" b="37209"/>
          <a:stretch>
            <a:fillRect/>
          </a:stretch>
        </p:blipFill>
        <p:spPr bwMode="auto">
          <a:xfrm>
            <a:off x="5940425" y="3213100"/>
            <a:ext cx="1655763" cy="1439863"/>
          </a:xfrm>
          <a:prstGeom prst="rect">
            <a:avLst/>
          </a:prstGeom>
          <a:noFill/>
          <a:ln w="9525">
            <a:noFill/>
            <a:miter lim="800000"/>
            <a:headEnd/>
            <a:tailEnd/>
          </a:ln>
        </p:spPr>
      </p:pic>
      <p:pic>
        <p:nvPicPr>
          <p:cNvPr id="11" name="Afbeelding 10" descr="Model zw Geweldloos-communiceren1.jpg"/>
          <p:cNvPicPr>
            <a:picLocks noChangeAspect="1"/>
          </p:cNvPicPr>
          <p:nvPr/>
        </p:nvPicPr>
        <p:blipFill>
          <a:blip r:embed="rId3" cstate="print"/>
          <a:srcRect l="29135" t="10017" r="60147" b="82176"/>
          <a:stretch>
            <a:fillRect/>
          </a:stretch>
        </p:blipFill>
        <p:spPr bwMode="auto">
          <a:xfrm>
            <a:off x="3563938" y="2236788"/>
            <a:ext cx="792162" cy="354012"/>
          </a:xfrm>
          <a:prstGeom prst="rect">
            <a:avLst/>
          </a:prstGeom>
          <a:noFill/>
          <a:ln w="9525">
            <a:noFill/>
            <a:miter lim="800000"/>
            <a:headEnd/>
            <a:tailEnd/>
          </a:ln>
        </p:spPr>
      </p:pic>
      <p:pic>
        <p:nvPicPr>
          <p:cNvPr id="12" name="Afbeelding 11" descr="Model zw Geweldloos-communiceren1.jpg"/>
          <p:cNvPicPr>
            <a:picLocks noChangeAspect="1"/>
          </p:cNvPicPr>
          <p:nvPr/>
        </p:nvPicPr>
        <p:blipFill>
          <a:blip r:embed="rId3" cstate="print"/>
          <a:srcRect l="17146" t="8527" r="75230" b="77528"/>
          <a:stretch>
            <a:fillRect/>
          </a:stretch>
        </p:blipFill>
        <p:spPr bwMode="auto">
          <a:xfrm rot="1366249">
            <a:off x="2859088" y="2135188"/>
            <a:ext cx="576262" cy="647700"/>
          </a:xfrm>
          <a:prstGeom prst="rect">
            <a:avLst/>
          </a:prstGeom>
          <a:noFill/>
          <a:ln w="9525">
            <a:noFill/>
            <a:miter lim="800000"/>
            <a:headEnd/>
            <a:tailEnd/>
          </a:ln>
        </p:spPr>
      </p:pic>
      <p:pic>
        <p:nvPicPr>
          <p:cNvPr id="13" name="Afbeelding 12" descr="Model zw Geweldloos-communiceren1.jpg"/>
          <p:cNvPicPr>
            <a:picLocks noChangeAspect="1"/>
          </p:cNvPicPr>
          <p:nvPr/>
        </p:nvPicPr>
        <p:blipFill>
          <a:blip r:embed="rId3" cstate="print"/>
          <a:srcRect l="5716" t="45735" r="86662" b="38762"/>
          <a:stretch>
            <a:fillRect/>
          </a:stretch>
        </p:blipFill>
        <p:spPr bwMode="auto">
          <a:xfrm rot="1584880">
            <a:off x="1258888" y="2852738"/>
            <a:ext cx="576262" cy="720725"/>
          </a:xfrm>
          <a:prstGeom prst="rect">
            <a:avLst/>
          </a:prstGeom>
          <a:noFill/>
          <a:ln w="9525">
            <a:noFill/>
            <a:miter lim="800000"/>
            <a:headEnd/>
            <a:tailEnd/>
          </a:ln>
        </p:spPr>
      </p:pic>
      <p:pic>
        <p:nvPicPr>
          <p:cNvPr id="14" name="Afbeelding 13" descr="Model zw Geweldloos-communiceren1.jpg"/>
          <p:cNvPicPr>
            <a:picLocks noChangeAspect="1"/>
          </p:cNvPicPr>
          <p:nvPr/>
        </p:nvPicPr>
        <p:blipFill>
          <a:blip r:embed="rId3" cstate="print"/>
          <a:srcRect l="20000" t="68993" r="55238" b="12415"/>
          <a:stretch>
            <a:fillRect/>
          </a:stretch>
        </p:blipFill>
        <p:spPr bwMode="auto">
          <a:xfrm>
            <a:off x="2339975" y="4724400"/>
            <a:ext cx="1873250" cy="863600"/>
          </a:xfrm>
          <a:prstGeom prst="rect">
            <a:avLst/>
          </a:prstGeom>
          <a:noFill/>
          <a:ln w="9525">
            <a:noFill/>
            <a:miter lim="800000"/>
            <a:headEnd/>
            <a:tailEnd/>
          </a:ln>
        </p:spPr>
      </p:pic>
      <p:pic>
        <p:nvPicPr>
          <p:cNvPr id="18" name="Afbeelding 17" descr="Model zw Geweldloos-communiceren1.jpg"/>
          <p:cNvPicPr>
            <a:picLocks noChangeAspect="1"/>
          </p:cNvPicPr>
          <p:nvPr/>
        </p:nvPicPr>
        <p:blipFill>
          <a:blip r:embed="rId3" cstate="print"/>
          <a:srcRect l="82562" t="16351" b="64175"/>
          <a:stretch>
            <a:fillRect/>
          </a:stretch>
        </p:blipFill>
        <p:spPr bwMode="auto">
          <a:xfrm>
            <a:off x="7380288" y="2205038"/>
            <a:ext cx="1223962" cy="720725"/>
          </a:xfrm>
          <a:prstGeom prst="rect">
            <a:avLst/>
          </a:prstGeom>
          <a:noFill/>
          <a:ln w="9525">
            <a:noFill/>
            <a:miter lim="800000"/>
            <a:headEnd/>
            <a:tailEnd/>
          </a:ln>
        </p:spPr>
      </p:pic>
      <p:pic>
        <p:nvPicPr>
          <p:cNvPr id="25" name="Afbeelding 24" descr="NVC jij pijlen2.jpg"/>
          <p:cNvPicPr>
            <a:picLocks noChangeAspect="1"/>
          </p:cNvPicPr>
          <p:nvPr/>
        </p:nvPicPr>
        <p:blipFill>
          <a:blip r:embed="rId4" cstate="print"/>
          <a:srcRect r="10822"/>
          <a:stretch>
            <a:fillRect/>
          </a:stretch>
        </p:blipFill>
        <p:spPr bwMode="auto">
          <a:xfrm>
            <a:off x="5435600" y="4797425"/>
            <a:ext cx="1871663" cy="935038"/>
          </a:xfrm>
          <a:prstGeom prst="rect">
            <a:avLst/>
          </a:prstGeom>
          <a:noFill/>
          <a:ln w="9525">
            <a:noFill/>
            <a:miter lim="800000"/>
            <a:headEnd/>
            <a:tailEnd/>
          </a:ln>
        </p:spPr>
      </p:pic>
      <p:pic>
        <p:nvPicPr>
          <p:cNvPr id="20" name="Afbeelding 19" descr="Model zw Geweldloos-communiceren1.jpg"/>
          <p:cNvPicPr>
            <a:picLocks noChangeAspect="1"/>
          </p:cNvPicPr>
          <p:nvPr/>
        </p:nvPicPr>
        <p:blipFill>
          <a:blip r:embed="rId3" cstate="print"/>
          <a:srcRect l="86658" t="43697" r="5557" b="37408"/>
          <a:stretch>
            <a:fillRect/>
          </a:stretch>
        </p:blipFill>
        <p:spPr bwMode="auto">
          <a:xfrm rot="-1506896">
            <a:off x="7885113" y="2924175"/>
            <a:ext cx="503237" cy="865188"/>
          </a:xfrm>
          <a:prstGeom prst="rect">
            <a:avLst/>
          </a:prstGeom>
          <a:noFill/>
          <a:ln w="9525">
            <a:noFill/>
            <a:miter lim="800000"/>
            <a:headEnd/>
            <a:tailEnd/>
          </a:ln>
        </p:spPr>
      </p:pic>
      <p:pic>
        <p:nvPicPr>
          <p:cNvPr id="15" name="Afbeelding 14" descr="Model zw Geweldloos-communiceren1.jpg"/>
          <p:cNvPicPr>
            <a:picLocks noChangeAspect="1"/>
          </p:cNvPicPr>
          <p:nvPr/>
        </p:nvPicPr>
        <p:blipFill>
          <a:blip r:embed="rId3" cstate="print"/>
          <a:srcRect t="61238" r="78094" b="29457"/>
          <a:stretch>
            <a:fillRect/>
          </a:stretch>
        </p:blipFill>
        <p:spPr bwMode="auto">
          <a:xfrm>
            <a:off x="468313" y="3573463"/>
            <a:ext cx="1655762" cy="431800"/>
          </a:xfrm>
          <a:prstGeom prst="rect">
            <a:avLst/>
          </a:prstGeom>
          <a:noFill/>
          <a:ln w="9525">
            <a:noFill/>
            <a:miter lim="800000"/>
            <a:headEnd/>
            <a:tailEnd/>
          </a:ln>
        </p:spPr>
      </p:pic>
      <p:pic>
        <p:nvPicPr>
          <p:cNvPr id="17" name="Afbeelding 16" descr="Model zw Geweldloos-communiceren1.jpg"/>
          <p:cNvPicPr>
            <a:picLocks noChangeAspect="1"/>
          </p:cNvPicPr>
          <p:nvPr/>
        </p:nvPicPr>
        <p:blipFill>
          <a:blip r:embed="rId3" cstate="print"/>
          <a:srcRect l="2859" t="17834" r="82848" b="63567"/>
          <a:stretch>
            <a:fillRect/>
          </a:stretch>
        </p:blipFill>
        <p:spPr bwMode="auto">
          <a:xfrm>
            <a:off x="1692275" y="2060575"/>
            <a:ext cx="1079500" cy="863600"/>
          </a:xfrm>
          <a:prstGeom prst="rect">
            <a:avLst/>
          </a:prstGeom>
          <a:noFill/>
          <a:ln w="9525">
            <a:noFill/>
            <a:miter lim="800000"/>
            <a:headEnd/>
            <a:tailEnd/>
          </a:ln>
        </p:spPr>
      </p:pic>
      <p:pic>
        <p:nvPicPr>
          <p:cNvPr id="19" name="Afbeelding 18" descr="Model zw Geweldloos-communiceren1.jpg"/>
          <p:cNvPicPr>
            <a:picLocks noChangeAspect="1"/>
          </p:cNvPicPr>
          <p:nvPr/>
        </p:nvPicPr>
        <p:blipFill>
          <a:blip r:embed="rId5" cstate="print"/>
          <a:srcRect l="8527" t="75230" r="77528" b="17146"/>
          <a:stretch>
            <a:fillRect/>
          </a:stretch>
        </p:blipFill>
        <p:spPr bwMode="auto">
          <a:xfrm>
            <a:off x="1116013" y="4076700"/>
            <a:ext cx="647700" cy="576263"/>
          </a:xfrm>
          <a:prstGeom prst="rect">
            <a:avLst/>
          </a:prstGeom>
          <a:noFill/>
          <a:ln w="9525">
            <a:noFill/>
            <a:miter lim="800000"/>
            <a:headEnd/>
            <a:tailEnd/>
          </a:ln>
        </p:spPr>
      </p:pic>
      <p:pic>
        <p:nvPicPr>
          <p:cNvPr id="21" name="Afbeelding 20" descr="Model zw Geweldloos-communiceren1.jpg"/>
          <p:cNvPicPr>
            <a:picLocks noChangeAspect="1"/>
          </p:cNvPicPr>
          <p:nvPr/>
        </p:nvPicPr>
        <p:blipFill>
          <a:blip r:embed="rId3" cstate="print"/>
          <a:srcRect l="28571" t="19382" r="58096" b="72868"/>
          <a:stretch>
            <a:fillRect/>
          </a:stretch>
        </p:blipFill>
        <p:spPr bwMode="auto">
          <a:xfrm>
            <a:off x="3563938" y="2565400"/>
            <a:ext cx="1008062" cy="358775"/>
          </a:xfrm>
          <a:prstGeom prst="rect">
            <a:avLst/>
          </a:prstGeom>
          <a:noFill/>
          <a:ln w="9525">
            <a:noFill/>
            <a:miter lim="800000"/>
            <a:headEnd/>
            <a:tailEnd/>
          </a:ln>
        </p:spPr>
      </p:pic>
      <p:sp>
        <p:nvSpPr>
          <p:cNvPr id="23" name="Tekstvak 22"/>
          <p:cNvSpPr txBox="1">
            <a:spLocks noChangeArrowheads="1"/>
          </p:cNvSpPr>
          <p:nvPr/>
        </p:nvSpPr>
        <p:spPr bwMode="auto">
          <a:xfrm>
            <a:off x="971550" y="4652963"/>
            <a:ext cx="1296988" cy="492125"/>
          </a:xfrm>
          <a:prstGeom prst="rect">
            <a:avLst/>
          </a:prstGeom>
          <a:noFill/>
          <a:ln w="9525">
            <a:noFill/>
            <a:miter lim="800000"/>
            <a:headEnd/>
            <a:tailEnd/>
          </a:ln>
        </p:spPr>
        <p:txBody>
          <a:bodyPr>
            <a:spAutoFit/>
          </a:bodyPr>
          <a:lstStyle/>
          <a:p>
            <a:r>
              <a:rPr lang="nl-NL" sz="2600" b="1">
                <a:latin typeface="Arial Rounded MT Bold" pitchFamily="34" charset="0"/>
              </a:rPr>
              <a:t>Opties</a:t>
            </a:r>
          </a:p>
        </p:txBody>
      </p:sp>
      <p:pic>
        <p:nvPicPr>
          <p:cNvPr id="26" name="Afbeelding 25" descr="Model zw Geweldloos-communiceren1.jpg"/>
          <p:cNvPicPr>
            <a:picLocks noChangeAspect="1"/>
          </p:cNvPicPr>
          <p:nvPr/>
        </p:nvPicPr>
        <p:blipFill>
          <a:blip r:embed="rId3" cstate="print"/>
          <a:srcRect l="78349" t="62592" b="26375"/>
          <a:stretch>
            <a:fillRect/>
          </a:stretch>
        </p:blipFill>
        <p:spPr bwMode="auto">
          <a:xfrm>
            <a:off x="7596188" y="3716338"/>
            <a:ext cx="1401762" cy="504825"/>
          </a:xfrm>
          <a:prstGeom prst="rect">
            <a:avLst/>
          </a:prstGeom>
          <a:noFill/>
          <a:ln w="9525">
            <a:noFill/>
            <a:miter lim="800000"/>
            <a:headEnd/>
            <a:tailEnd/>
          </a:ln>
        </p:spPr>
      </p:pic>
      <p:pic>
        <p:nvPicPr>
          <p:cNvPr id="28" name="Afbeelding 27" descr="pijl.jpg"/>
          <p:cNvPicPr>
            <a:picLocks noChangeAspect="1"/>
          </p:cNvPicPr>
          <p:nvPr/>
        </p:nvPicPr>
        <p:blipFill>
          <a:blip r:embed="rId6" cstate="print"/>
          <a:srcRect l="15974"/>
          <a:stretch>
            <a:fillRect/>
          </a:stretch>
        </p:blipFill>
        <p:spPr bwMode="auto">
          <a:xfrm>
            <a:off x="6516688" y="2205038"/>
            <a:ext cx="757237" cy="501650"/>
          </a:xfrm>
          <a:prstGeom prst="rect">
            <a:avLst/>
          </a:prstGeom>
          <a:noFill/>
          <a:ln w="9525">
            <a:noFill/>
            <a:miter lim="800000"/>
            <a:headEnd/>
            <a:tailEnd/>
          </a:ln>
        </p:spPr>
      </p:pic>
      <p:pic>
        <p:nvPicPr>
          <p:cNvPr id="29" name="Afbeelding 28" descr="NVC jij pijlen.jpg"/>
          <p:cNvPicPr>
            <a:picLocks noChangeAspect="1"/>
          </p:cNvPicPr>
          <p:nvPr/>
        </p:nvPicPr>
        <p:blipFill>
          <a:blip r:embed="rId2" cstate="print"/>
          <a:srcRect l="56451" t="13370" b="61632"/>
          <a:stretch>
            <a:fillRect/>
          </a:stretch>
        </p:blipFill>
        <p:spPr bwMode="auto">
          <a:xfrm>
            <a:off x="5219700" y="2205038"/>
            <a:ext cx="1081088" cy="719137"/>
          </a:xfrm>
          <a:prstGeom prst="rect">
            <a:avLst/>
          </a:prstGeom>
          <a:noFill/>
          <a:ln w="9525">
            <a:noFill/>
            <a:miter lim="800000"/>
            <a:headEnd/>
            <a:tailEnd/>
          </a:ln>
        </p:spPr>
      </p:pic>
      <p:sp>
        <p:nvSpPr>
          <p:cNvPr id="30" name="Tekstvak 29"/>
          <p:cNvSpPr txBox="1">
            <a:spLocks noChangeArrowheads="1"/>
          </p:cNvSpPr>
          <p:nvPr/>
        </p:nvSpPr>
        <p:spPr bwMode="auto">
          <a:xfrm>
            <a:off x="7235825" y="4652963"/>
            <a:ext cx="1296988" cy="492125"/>
          </a:xfrm>
          <a:prstGeom prst="rect">
            <a:avLst/>
          </a:prstGeom>
          <a:noFill/>
          <a:ln w="9525">
            <a:noFill/>
            <a:miter lim="800000"/>
            <a:headEnd/>
            <a:tailEnd/>
          </a:ln>
        </p:spPr>
        <p:txBody>
          <a:bodyPr>
            <a:spAutoFit/>
          </a:bodyPr>
          <a:lstStyle/>
          <a:p>
            <a:r>
              <a:rPr lang="nl-NL" sz="2600" b="1">
                <a:latin typeface="Arial Rounded MT Bold" pitchFamily="34" charset="0"/>
              </a:rPr>
              <a:t>Opties</a:t>
            </a:r>
          </a:p>
        </p:txBody>
      </p:sp>
      <p:pic>
        <p:nvPicPr>
          <p:cNvPr id="31" name="Afbeelding 30" descr="Model zw Geweldloos-communiceren1.jpg"/>
          <p:cNvPicPr>
            <a:picLocks noChangeAspect="1"/>
          </p:cNvPicPr>
          <p:nvPr/>
        </p:nvPicPr>
        <p:blipFill>
          <a:blip r:embed="rId7" cstate="print"/>
          <a:srcRect l="8527" t="17146" r="77528" b="75230"/>
          <a:stretch>
            <a:fillRect/>
          </a:stretch>
        </p:blipFill>
        <p:spPr bwMode="auto">
          <a:xfrm>
            <a:off x="7667625" y="4221163"/>
            <a:ext cx="649288" cy="431800"/>
          </a:xfrm>
          <a:prstGeom prst="rect">
            <a:avLst/>
          </a:prstGeom>
          <a:noFill/>
          <a:ln w="9525">
            <a:noFill/>
            <a:miter lim="800000"/>
            <a:headEnd/>
            <a:tailEnd/>
          </a:ln>
        </p:spPr>
      </p:pic>
      <p:pic>
        <p:nvPicPr>
          <p:cNvPr id="24" name="Afbeelding 23" descr="NVC 3b.jpg"/>
          <p:cNvPicPr>
            <a:picLocks noChangeAspect="1"/>
          </p:cNvPicPr>
          <p:nvPr/>
        </p:nvPicPr>
        <p:blipFill>
          <a:blip r:embed="rId8" cstate="print"/>
          <a:srcRect b="3688"/>
          <a:stretch>
            <a:fillRect/>
          </a:stretch>
        </p:blipFill>
        <p:spPr bwMode="auto">
          <a:xfrm>
            <a:off x="3995738" y="2924175"/>
            <a:ext cx="1782762" cy="18732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additive="base">
                                        <p:cTn id="13" dur="500" fill="hold"/>
                                        <p:tgtEl>
                                          <p:spTgt spid="21"/>
                                        </p:tgtEl>
                                        <p:attrNameLst>
                                          <p:attrName>ppt_x</p:attrName>
                                        </p:attrNameLst>
                                      </p:cBhvr>
                                      <p:tavLst>
                                        <p:tav tm="0">
                                          <p:val>
                                            <p:strVal val="0-#ppt_w/2"/>
                                          </p:val>
                                        </p:tav>
                                        <p:tav tm="100000">
                                          <p:val>
                                            <p:strVal val="#ppt_x"/>
                                          </p:val>
                                        </p:tav>
                                      </p:tavLst>
                                    </p:anim>
                                    <p:anim calcmode="lin" valueType="num">
                                      <p:cBhvr additive="base">
                                        <p:cTn id="14" dur="500" fill="hold"/>
                                        <p:tgtEl>
                                          <p:spTgt spid="21"/>
                                        </p:tgtEl>
                                        <p:attrNameLst>
                                          <p:attrName>ppt_y</p:attrName>
                                        </p:attrNameLst>
                                      </p:cBhvr>
                                      <p:tavLst>
                                        <p:tav tm="0">
                                          <p:val>
                                            <p:strVal val="#ppt_y"/>
                                          </p:val>
                                        </p:tav>
                                        <p:tav tm="100000">
                                          <p:val>
                                            <p:strVal val="#ppt_y"/>
                                          </p:val>
                                        </p:tav>
                                      </p:tavLst>
                                    </p:anim>
                                  </p:childTnLst>
                                </p:cTn>
                              </p:par>
                              <p:par>
                                <p:cTn id="15" presetID="2" presetClass="entr" presetSubtype="8"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0-#ppt_w/2"/>
                                          </p:val>
                                        </p:tav>
                                        <p:tav tm="100000">
                                          <p:val>
                                            <p:strVal val="#ppt_x"/>
                                          </p:val>
                                        </p:tav>
                                      </p:tavLst>
                                    </p:anim>
                                    <p:anim calcmode="lin" valueType="num">
                                      <p:cBhvr additive="base">
                                        <p:cTn id="18"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500" fill="hold"/>
                                        <p:tgtEl>
                                          <p:spTgt spid="12"/>
                                        </p:tgtEl>
                                        <p:attrNameLst>
                                          <p:attrName>ppt_x</p:attrName>
                                        </p:attrNameLst>
                                      </p:cBhvr>
                                      <p:tavLst>
                                        <p:tav tm="0">
                                          <p:val>
                                            <p:strVal val="0-#ppt_w/2"/>
                                          </p:val>
                                        </p:tav>
                                        <p:tav tm="100000">
                                          <p:val>
                                            <p:strVal val="#ppt_x"/>
                                          </p:val>
                                        </p:tav>
                                      </p:tavLst>
                                    </p:anim>
                                    <p:anim calcmode="lin" valueType="num">
                                      <p:cBhvr additive="base">
                                        <p:cTn id="24" dur="500" fill="hold"/>
                                        <p:tgtEl>
                                          <p:spTgt spid="12"/>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0-#ppt_w/2"/>
                                          </p:val>
                                        </p:tav>
                                        <p:tav tm="100000">
                                          <p:val>
                                            <p:strVal val="#ppt_x"/>
                                          </p:val>
                                        </p:tav>
                                      </p:tavLst>
                                    </p:anim>
                                    <p:anim calcmode="lin" valueType="num">
                                      <p:cBhvr additive="base">
                                        <p:cTn id="28"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8" fill="hold" nodeType="click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fill="hold"/>
                                        <p:tgtEl>
                                          <p:spTgt spid="13"/>
                                        </p:tgtEl>
                                        <p:attrNameLst>
                                          <p:attrName>ppt_x</p:attrName>
                                        </p:attrNameLst>
                                      </p:cBhvr>
                                      <p:tavLst>
                                        <p:tav tm="0">
                                          <p:val>
                                            <p:strVal val="0-#ppt_w/2"/>
                                          </p:val>
                                        </p:tav>
                                        <p:tav tm="100000">
                                          <p:val>
                                            <p:strVal val="#ppt_x"/>
                                          </p:val>
                                        </p:tav>
                                      </p:tavLst>
                                    </p:anim>
                                    <p:anim calcmode="lin" valueType="num">
                                      <p:cBhvr additive="base">
                                        <p:cTn id="34" dur="500" fill="hold"/>
                                        <p:tgtEl>
                                          <p:spTgt spid="13"/>
                                        </p:tgtEl>
                                        <p:attrNameLst>
                                          <p:attrName>ppt_y</p:attrName>
                                        </p:attrNameLst>
                                      </p:cBhvr>
                                      <p:tavLst>
                                        <p:tav tm="0">
                                          <p:val>
                                            <p:strVal val="#ppt_y"/>
                                          </p:val>
                                        </p:tav>
                                        <p:tav tm="100000">
                                          <p:val>
                                            <p:strVal val="#ppt_y"/>
                                          </p:val>
                                        </p:tav>
                                      </p:tavLst>
                                    </p:anim>
                                  </p:childTnLst>
                                </p:cTn>
                              </p:par>
                              <p:par>
                                <p:cTn id="35" presetID="2" presetClass="entr" presetSubtype="8" fill="hold" nodeType="with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additive="base">
                                        <p:cTn id="37" dur="500" fill="hold"/>
                                        <p:tgtEl>
                                          <p:spTgt spid="15"/>
                                        </p:tgtEl>
                                        <p:attrNameLst>
                                          <p:attrName>ppt_x</p:attrName>
                                        </p:attrNameLst>
                                      </p:cBhvr>
                                      <p:tavLst>
                                        <p:tav tm="0">
                                          <p:val>
                                            <p:strVal val="0-#ppt_w/2"/>
                                          </p:val>
                                        </p:tav>
                                        <p:tav tm="100000">
                                          <p:val>
                                            <p:strVal val="#ppt_x"/>
                                          </p:val>
                                        </p:tav>
                                      </p:tavLst>
                                    </p:anim>
                                    <p:anim calcmode="lin" valueType="num">
                                      <p:cBhvr additive="base">
                                        <p:cTn id="38"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nodeType="click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fill="hold"/>
                                        <p:tgtEl>
                                          <p:spTgt spid="19"/>
                                        </p:tgtEl>
                                        <p:attrNameLst>
                                          <p:attrName>ppt_x</p:attrName>
                                        </p:attrNameLst>
                                      </p:cBhvr>
                                      <p:tavLst>
                                        <p:tav tm="0">
                                          <p:val>
                                            <p:strVal val="0-#ppt_w/2"/>
                                          </p:val>
                                        </p:tav>
                                        <p:tav tm="100000">
                                          <p:val>
                                            <p:strVal val="#ppt_x"/>
                                          </p:val>
                                        </p:tav>
                                      </p:tavLst>
                                    </p:anim>
                                    <p:anim calcmode="lin" valueType="num">
                                      <p:cBhvr additive="base">
                                        <p:cTn id="44" dur="500" fill="hold"/>
                                        <p:tgtEl>
                                          <p:spTgt spid="19"/>
                                        </p:tgtEl>
                                        <p:attrNameLst>
                                          <p:attrName>ppt_y</p:attrName>
                                        </p:attrNameLst>
                                      </p:cBhvr>
                                      <p:tavLst>
                                        <p:tav tm="0">
                                          <p:val>
                                            <p:strVal val="#ppt_y"/>
                                          </p:val>
                                        </p:tav>
                                        <p:tav tm="100000">
                                          <p:val>
                                            <p:strVal val="#ppt_y"/>
                                          </p:val>
                                        </p:tav>
                                      </p:tavLst>
                                    </p:anim>
                                  </p:childTnLst>
                                </p:cTn>
                              </p:par>
                              <p:par>
                                <p:cTn id="45" presetID="2" presetClass="entr" presetSubtype="8"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500" fill="hold"/>
                                        <p:tgtEl>
                                          <p:spTgt spid="23"/>
                                        </p:tgtEl>
                                        <p:attrNameLst>
                                          <p:attrName>ppt_x</p:attrName>
                                        </p:attrNameLst>
                                      </p:cBhvr>
                                      <p:tavLst>
                                        <p:tav tm="0">
                                          <p:val>
                                            <p:strVal val="0-#ppt_w/2"/>
                                          </p:val>
                                        </p:tav>
                                        <p:tav tm="100000">
                                          <p:val>
                                            <p:strVal val="#ppt_x"/>
                                          </p:val>
                                        </p:tav>
                                      </p:tavLst>
                                    </p:anim>
                                    <p:anim calcmode="lin" valueType="num">
                                      <p:cBhvr additive="base">
                                        <p:cTn id="48" dur="500" fill="hold"/>
                                        <p:tgtEl>
                                          <p:spTgt spid="23"/>
                                        </p:tgtEl>
                                        <p:attrNameLst>
                                          <p:attrName>ppt_y</p:attrName>
                                        </p:attrNameLst>
                                      </p:cBhvr>
                                      <p:tavLst>
                                        <p:tav tm="0">
                                          <p:val>
                                            <p:strVal val="#ppt_y"/>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8" fill="hold" nodeType="click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additive="base">
                                        <p:cTn id="53" dur="500" fill="hold"/>
                                        <p:tgtEl>
                                          <p:spTgt spid="14"/>
                                        </p:tgtEl>
                                        <p:attrNameLst>
                                          <p:attrName>ppt_x</p:attrName>
                                        </p:attrNameLst>
                                      </p:cBhvr>
                                      <p:tavLst>
                                        <p:tav tm="0">
                                          <p:val>
                                            <p:strVal val="0-#ppt_w/2"/>
                                          </p:val>
                                        </p:tav>
                                        <p:tav tm="100000">
                                          <p:val>
                                            <p:strVal val="#ppt_x"/>
                                          </p:val>
                                        </p:tav>
                                      </p:tavLst>
                                    </p:anim>
                                    <p:anim calcmode="lin" valueType="num">
                                      <p:cBhvr additive="base">
                                        <p:cTn id="54"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8" fill="hold" nodeType="clickEffect">
                                  <p:stCondLst>
                                    <p:cond delay="0"/>
                                  </p:stCondLst>
                                  <p:childTnLst>
                                    <p:set>
                                      <p:cBhvr>
                                        <p:cTn id="58" dur="1" fill="hold">
                                          <p:stCondLst>
                                            <p:cond delay="0"/>
                                          </p:stCondLst>
                                        </p:cTn>
                                        <p:tgtEl>
                                          <p:spTgt spid="9"/>
                                        </p:tgtEl>
                                        <p:attrNameLst>
                                          <p:attrName>style.visibility</p:attrName>
                                        </p:attrNameLst>
                                      </p:cBhvr>
                                      <p:to>
                                        <p:strVal val="visible"/>
                                      </p:to>
                                    </p:set>
                                    <p:anim calcmode="lin" valueType="num">
                                      <p:cBhvr additive="base">
                                        <p:cTn id="59" dur="500" fill="hold"/>
                                        <p:tgtEl>
                                          <p:spTgt spid="9"/>
                                        </p:tgtEl>
                                        <p:attrNameLst>
                                          <p:attrName>ppt_x</p:attrName>
                                        </p:attrNameLst>
                                      </p:cBhvr>
                                      <p:tavLst>
                                        <p:tav tm="0">
                                          <p:val>
                                            <p:strVal val="0-#ppt_w/2"/>
                                          </p:val>
                                        </p:tav>
                                        <p:tav tm="100000">
                                          <p:val>
                                            <p:strVal val="#ppt_x"/>
                                          </p:val>
                                        </p:tav>
                                      </p:tavLst>
                                    </p:anim>
                                    <p:anim calcmode="lin" valueType="num">
                                      <p:cBhvr additive="base">
                                        <p:cTn id="60"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8" fill="hold" nodeType="click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additive="base">
                                        <p:cTn id="65" dur="500" fill="hold"/>
                                        <p:tgtEl>
                                          <p:spTgt spid="16"/>
                                        </p:tgtEl>
                                        <p:attrNameLst>
                                          <p:attrName>ppt_x</p:attrName>
                                        </p:attrNameLst>
                                      </p:cBhvr>
                                      <p:tavLst>
                                        <p:tav tm="0">
                                          <p:val>
                                            <p:strVal val="0-#ppt_w/2"/>
                                          </p:val>
                                        </p:tav>
                                        <p:tav tm="100000">
                                          <p:val>
                                            <p:strVal val="#ppt_x"/>
                                          </p:val>
                                        </p:tav>
                                      </p:tavLst>
                                    </p:anim>
                                    <p:anim calcmode="lin" valueType="num">
                                      <p:cBhvr additive="base">
                                        <p:cTn id="66"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8" fill="hold" nodeType="click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500" fill="hold"/>
                                        <p:tgtEl>
                                          <p:spTgt spid="29"/>
                                        </p:tgtEl>
                                        <p:attrNameLst>
                                          <p:attrName>ppt_x</p:attrName>
                                        </p:attrNameLst>
                                      </p:cBhvr>
                                      <p:tavLst>
                                        <p:tav tm="0">
                                          <p:val>
                                            <p:strVal val="0-#ppt_w/2"/>
                                          </p:val>
                                        </p:tav>
                                        <p:tav tm="100000">
                                          <p:val>
                                            <p:strVal val="#ppt_x"/>
                                          </p:val>
                                        </p:tav>
                                      </p:tavLst>
                                    </p:anim>
                                    <p:anim calcmode="lin" valueType="num">
                                      <p:cBhvr additive="base">
                                        <p:cTn id="72" dur="500" fill="hold"/>
                                        <p:tgtEl>
                                          <p:spTgt spid="29"/>
                                        </p:tgtEl>
                                        <p:attrNameLst>
                                          <p:attrName>ppt_y</p:attrName>
                                        </p:attrNameLst>
                                      </p:cBhvr>
                                      <p:tavLst>
                                        <p:tav tm="0">
                                          <p:val>
                                            <p:strVal val="#ppt_y"/>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8" fill="hold" nodeType="clickEffect">
                                  <p:stCondLst>
                                    <p:cond delay="0"/>
                                  </p:stCondLst>
                                  <p:childTnLst>
                                    <p:set>
                                      <p:cBhvr>
                                        <p:cTn id="76" dur="1" fill="hold">
                                          <p:stCondLst>
                                            <p:cond delay="0"/>
                                          </p:stCondLst>
                                        </p:cTn>
                                        <p:tgtEl>
                                          <p:spTgt spid="28"/>
                                        </p:tgtEl>
                                        <p:attrNameLst>
                                          <p:attrName>style.visibility</p:attrName>
                                        </p:attrNameLst>
                                      </p:cBhvr>
                                      <p:to>
                                        <p:strVal val="visible"/>
                                      </p:to>
                                    </p:set>
                                    <p:anim calcmode="lin" valueType="num">
                                      <p:cBhvr additive="base">
                                        <p:cTn id="77" dur="500" fill="hold"/>
                                        <p:tgtEl>
                                          <p:spTgt spid="28"/>
                                        </p:tgtEl>
                                        <p:attrNameLst>
                                          <p:attrName>ppt_x</p:attrName>
                                        </p:attrNameLst>
                                      </p:cBhvr>
                                      <p:tavLst>
                                        <p:tav tm="0">
                                          <p:val>
                                            <p:strVal val="0-#ppt_w/2"/>
                                          </p:val>
                                        </p:tav>
                                        <p:tav tm="100000">
                                          <p:val>
                                            <p:strVal val="#ppt_x"/>
                                          </p:val>
                                        </p:tav>
                                      </p:tavLst>
                                    </p:anim>
                                    <p:anim calcmode="lin" valueType="num">
                                      <p:cBhvr additive="base">
                                        <p:cTn id="78" dur="500" fill="hold"/>
                                        <p:tgtEl>
                                          <p:spTgt spid="28"/>
                                        </p:tgtEl>
                                        <p:attrNameLst>
                                          <p:attrName>ppt_y</p:attrName>
                                        </p:attrNameLst>
                                      </p:cBhvr>
                                      <p:tavLst>
                                        <p:tav tm="0">
                                          <p:val>
                                            <p:strVal val="#ppt_y"/>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2" presetClass="entr" presetSubtype="8" fill="hold" nodeType="clickEffect">
                                  <p:stCondLst>
                                    <p:cond delay="0"/>
                                  </p:stCondLst>
                                  <p:childTnLst>
                                    <p:set>
                                      <p:cBhvr>
                                        <p:cTn id="82" dur="1" fill="hold">
                                          <p:stCondLst>
                                            <p:cond delay="0"/>
                                          </p:stCondLst>
                                        </p:cTn>
                                        <p:tgtEl>
                                          <p:spTgt spid="18"/>
                                        </p:tgtEl>
                                        <p:attrNameLst>
                                          <p:attrName>style.visibility</p:attrName>
                                        </p:attrNameLst>
                                      </p:cBhvr>
                                      <p:to>
                                        <p:strVal val="visible"/>
                                      </p:to>
                                    </p:set>
                                    <p:anim calcmode="lin" valueType="num">
                                      <p:cBhvr additive="base">
                                        <p:cTn id="83" dur="500" fill="hold"/>
                                        <p:tgtEl>
                                          <p:spTgt spid="18"/>
                                        </p:tgtEl>
                                        <p:attrNameLst>
                                          <p:attrName>ppt_x</p:attrName>
                                        </p:attrNameLst>
                                      </p:cBhvr>
                                      <p:tavLst>
                                        <p:tav tm="0">
                                          <p:val>
                                            <p:strVal val="0-#ppt_w/2"/>
                                          </p:val>
                                        </p:tav>
                                        <p:tav tm="100000">
                                          <p:val>
                                            <p:strVal val="#ppt_x"/>
                                          </p:val>
                                        </p:tav>
                                      </p:tavLst>
                                    </p:anim>
                                    <p:anim calcmode="lin" valueType="num">
                                      <p:cBhvr additive="base">
                                        <p:cTn id="84"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2" presetClass="entr" presetSubtype="8" fill="hold" nodeType="click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additive="base">
                                        <p:cTn id="89" dur="500" fill="hold"/>
                                        <p:tgtEl>
                                          <p:spTgt spid="20"/>
                                        </p:tgtEl>
                                        <p:attrNameLst>
                                          <p:attrName>ppt_x</p:attrName>
                                        </p:attrNameLst>
                                      </p:cBhvr>
                                      <p:tavLst>
                                        <p:tav tm="0">
                                          <p:val>
                                            <p:strVal val="0-#ppt_w/2"/>
                                          </p:val>
                                        </p:tav>
                                        <p:tav tm="100000">
                                          <p:val>
                                            <p:strVal val="#ppt_x"/>
                                          </p:val>
                                        </p:tav>
                                      </p:tavLst>
                                    </p:anim>
                                    <p:anim calcmode="lin" valueType="num">
                                      <p:cBhvr additive="base">
                                        <p:cTn id="90" dur="5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2" presetClass="entr" presetSubtype="8" fill="hold" nodeType="clickEffect">
                                  <p:stCondLst>
                                    <p:cond delay="0"/>
                                  </p:stCondLst>
                                  <p:childTnLst>
                                    <p:set>
                                      <p:cBhvr>
                                        <p:cTn id="94" dur="1" fill="hold">
                                          <p:stCondLst>
                                            <p:cond delay="0"/>
                                          </p:stCondLst>
                                        </p:cTn>
                                        <p:tgtEl>
                                          <p:spTgt spid="26"/>
                                        </p:tgtEl>
                                        <p:attrNameLst>
                                          <p:attrName>style.visibility</p:attrName>
                                        </p:attrNameLst>
                                      </p:cBhvr>
                                      <p:to>
                                        <p:strVal val="visible"/>
                                      </p:to>
                                    </p:set>
                                    <p:anim calcmode="lin" valueType="num">
                                      <p:cBhvr additive="base">
                                        <p:cTn id="95" dur="500" fill="hold"/>
                                        <p:tgtEl>
                                          <p:spTgt spid="26"/>
                                        </p:tgtEl>
                                        <p:attrNameLst>
                                          <p:attrName>ppt_x</p:attrName>
                                        </p:attrNameLst>
                                      </p:cBhvr>
                                      <p:tavLst>
                                        <p:tav tm="0">
                                          <p:val>
                                            <p:strVal val="0-#ppt_w/2"/>
                                          </p:val>
                                        </p:tav>
                                        <p:tav tm="100000">
                                          <p:val>
                                            <p:strVal val="#ppt_x"/>
                                          </p:val>
                                        </p:tav>
                                      </p:tavLst>
                                    </p:anim>
                                    <p:anim calcmode="lin" valueType="num">
                                      <p:cBhvr additive="base">
                                        <p:cTn id="96" dur="500" fill="hold"/>
                                        <p:tgtEl>
                                          <p:spTgt spid="26"/>
                                        </p:tgtEl>
                                        <p:attrNameLst>
                                          <p:attrName>ppt_y</p:attrName>
                                        </p:attrNameLst>
                                      </p:cBhvr>
                                      <p:tavLst>
                                        <p:tav tm="0">
                                          <p:val>
                                            <p:strVal val="#ppt_y"/>
                                          </p:val>
                                        </p:tav>
                                        <p:tav tm="100000">
                                          <p:val>
                                            <p:strVal val="#ppt_y"/>
                                          </p:val>
                                        </p:tav>
                                      </p:tavLst>
                                    </p:anim>
                                  </p:childTnLst>
                                </p:cTn>
                              </p:par>
                            </p:childTnLst>
                          </p:cTn>
                        </p:par>
                      </p:childTnLst>
                    </p:cTn>
                  </p:par>
                  <p:par>
                    <p:cTn id="97" fill="hold">
                      <p:stCondLst>
                        <p:cond delay="indefinite"/>
                      </p:stCondLst>
                      <p:childTnLst>
                        <p:par>
                          <p:cTn id="98" fill="hold">
                            <p:stCondLst>
                              <p:cond delay="0"/>
                            </p:stCondLst>
                            <p:childTnLst>
                              <p:par>
                                <p:cTn id="99" presetID="2" presetClass="entr" presetSubtype="8" fill="hold" nodeType="clickEffect">
                                  <p:stCondLst>
                                    <p:cond delay="0"/>
                                  </p:stCondLst>
                                  <p:childTnLst>
                                    <p:set>
                                      <p:cBhvr>
                                        <p:cTn id="100" dur="1" fill="hold">
                                          <p:stCondLst>
                                            <p:cond delay="0"/>
                                          </p:stCondLst>
                                        </p:cTn>
                                        <p:tgtEl>
                                          <p:spTgt spid="31"/>
                                        </p:tgtEl>
                                        <p:attrNameLst>
                                          <p:attrName>style.visibility</p:attrName>
                                        </p:attrNameLst>
                                      </p:cBhvr>
                                      <p:to>
                                        <p:strVal val="visible"/>
                                      </p:to>
                                    </p:set>
                                    <p:anim calcmode="lin" valueType="num">
                                      <p:cBhvr additive="base">
                                        <p:cTn id="101" dur="500" fill="hold"/>
                                        <p:tgtEl>
                                          <p:spTgt spid="31"/>
                                        </p:tgtEl>
                                        <p:attrNameLst>
                                          <p:attrName>ppt_x</p:attrName>
                                        </p:attrNameLst>
                                      </p:cBhvr>
                                      <p:tavLst>
                                        <p:tav tm="0">
                                          <p:val>
                                            <p:strVal val="0-#ppt_w/2"/>
                                          </p:val>
                                        </p:tav>
                                        <p:tav tm="100000">
                                          <p:val>
                                            <p:strVal val="#ppt_x"/>
                                          </p:val>
                                        </p:tav>
                                      </p:tavLst>
                                    </p:anim>
                                    <p:anim calcmode="lin" valueType="num">
                                      <p:cBhvr additive="base">
                                        <p:cTn id="102" dur="500" fill="hold"/>
                                        <p:tgtEl>
                                          <p:spTgt spid="31"/>
                                        </p:tgtEl>
                                        <p:attrNameLst>
                                          <p:attrName>ppt_y</p:attrName>
                                        </p:attrNameLst>
                                      </p:cBhvr>
                                      <p:tavLst>
                                        <p:tav tm="0">
                                          <p:val>
                                            <p:strVal val="#ppt_y"/>
                                          </p:val>
                                        </p:tav>
                                        <p:tav tm="100000">
                                          <p:val>
                                            <p:strVal val="#ppt_y"/>
                                          </p:val>
                                        </p:tav>
                                      </p:tavLst>
                                    </p:anim>
                                  </p:childTnLst>
                                </p:cTn>
                              </p:par>
                            </p:childTnLst>
                          </p:cTn>
                        </p:par>
                      </p:childTnLst>
                    </p:cTn>
                  </p:par>
                  <p:par>
                    <p:cTn id="103" fill="hold">
                      <p:stCondLst>
                        <p:cond delay="indefinite"/>
                      </p:stCondLst>
                      <p:childTnLst>
                        <p:par>
                          <p:cTn id="104" fill="hold">
                            <p:stCondLst>
                              <p:cond delay="0"/>
                            </p:stCondLst>
                            <p:childTnLst>
                              <p:par>
                                <p:cTn id="105" presetID="2" presetClass="entr" presetSubtype="8" fill="hold" grpId="0" nodeType="click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additive="base">
                                        <p:cTn id="107" dur="500" fill="hold"/>
                                        <p:tgtEl>
                                          <p:spTgt spid="30"/>
                                        </p:tgtEl>
                                        <p:attrNameLst>
                                          <p:attrName>ppt_x</p:attrName>
                                        </p:attrNameLst>
                                      </p:cBhvr>
                                      <p:tavLst>
                                        <p:tav tm="0">
                                          <p:val>
                                            <p:strVal val="0-#ppt_w/2"/>
                                          </p:val>
                                        </p:tav>
                                        <p:tav tm="100000">
                                          <p:val>
                                            <p:strVal val="#ppt_x"/>
                                          </p:val>
                                        </p:tav>
                                      </p:tavLst>
                                    </p:anim>
                                    <p:anim calcmode="lin" valueType="num">
                                      <p:cBhvr additive="base">
                                        <p:cTn id="108" dur="500" fill="hold"/>
                                        <p:tgtEl>
                                          <p:spTgt spid="30"/>
                                        </p:tgtEl>
                                        <p:attrNameLst>
                                          <p:attrName>ppt_y</p:attrName>
                                        </p:attrNameLst>
                                      </p:cBhvr>
                                      <p:tavLst>
                                        <p:tav tm="0">
                                          <p:val>
                                            <p:strVal val="#ppt_y"/>
                                          </p:val>
                                        </p:tav>
                                        <p:tav tm="100000">
                                          <p:val>
                                            <p:strVal val="#ppt_y"/>
                                          </p:val>
                                        </p:tav>
                                      </p:tavLst>
                                    </p:anim>
                                  </p:childTnLst>
                                </p:cTn>
                              </p:par>
                            </p:childTnLst>
                          </p:cTn>
                        </p:par>
                      </p:childTnLst>
                    </p:cTn>
                  </p:par>
                  <p:par>
                    <p:cTn id="109" fill="hold">
                      <p:stCondLst>
                        <p:cond delay="indefinite"/>
                      </p:stCondLst>
                      <p:childTnLst>
                        <p:par>
                          <p:cTn id="110" fill="hold">
                            <p:stCondLst>
                              <p:cond delay="0"/>
                            </p:stCondLst>
                            <p:childTnLst>
                              <p:par>
                                <p:cTn id="111" presetID="2" presetClass="entr" presetSubtype="8" fill="hold" nodeType="clickEffect">
                                  <p:stCondLst>
                                    <p:cond delay="0"/>
                                  </p:stCondLst>
                                  <p:childTnLst>
                                    <p:set>
                                      <p:cBhvr>
                                        <p:cTn id="112" dur="1" fill="hold">
                                          <p:stCondLst>
                                            <p:cond delay="0"/>
                                          </p:stCondLst>
                                        </p:cTn>
                                        <p:tgtEl>
                                          <p:spTgt spid="25"/>
                                        </p:tgtEl>
                                        <p:attrNameLst>
                                          <p:attrName>style.visibility</p:attrName>
                                        </p:attrNameLst>
                                      </p:cBhvr>
                                      <p:to>
                                        <p:strVal val="visible"/>
                                      </p:to>
                                    </p:set>
                                    <p:anim calcmode="lin" valueType="num">
                                      <p:cBhvr additive="base">
                                        <p:cTn id="113" dur="500" fill="hold"/>
                                        <p:tgtEl>
                                          <p:spTgt spid="25"/>
                                        </p:tgtEl>
                                        <p:attrNameLst>
                                          <p:attrName>ppt_x</p:attrName>
                                        </p:attrNameLst>
                                      </p:cBhvr>
                                      <p:tavLst>
                                        <p:tav tm="0">
                                          <p:val>
                                            <p:strVal val="0-#ppt_w/2"/>
                                          </p:val>
                                        </p:tav>
                                        <p:tav tm="100000">
                                          <p:val>
                                            <p:strVal val="#ppt_x"/>
                                          </p:val>
                                        </p:tav>
                                      </p:tavLst>
                                    </p:anim>
                                    <p:anim calcmode="lin" valueType="num">
                                      <p:cBhvr additive="base">
                                        <p:cTn id="114" dur="500" fill="hold"/>
                                        <p:tgtEl>
                                          <p:spTgt spid="25"/>
                                        </p:tgtEl>
                                        <p:attrNameLst>
                                          <p:attrName>ppt_y</p:attrName>
                                        </p:attrNameLst>
                                      </p:cBhvr>
                                      <p:tavLst>
                                        <p:tav tm="0">
                                          <p:val>
                                            <p:strVal val="#ppt_y"/>
                                          </p:val>
                                        </p:tav>
                                        <p:tav tm="100000">
                                          <p:val>
                                            <p:strVal val="#ppt_y"/>
                                          </p:val>
                                        </p:tav>
                                      </p:tavLst>
                                    </p:anim>
                                  </p:childTnLst>
                                </p:cTn>
                              </p:par>
                            </p:childTnLst>
                          </p:cTn>
                        </p:par>
                      </p:childTnLst>
                    </p:cTn>
                  </p:par>
                  <p:par>
                    <p:cTn id="115" fill="hold">
                      <p:stCondLst>
                        <p:cond delay="indefinite"/>
                      </p:stCondLst>
                      <p:childTnLst>
                        <p:par>
                          <p:cTn id="116" fill="hold">
                            <p:stCondLst>
                              <p:cond delay="0"/>
                            </p:stCondLst>
                            <p:childTnLst>
                              <p:par>
                                <p:cTn id="117" presetID="2" presetClass="entr" presetSubtype="8" fill="hold" nodeType="clickEffect">
                                  <p:stCondLst>
                                    <p:cond delay="0"/>
                                  </p:stCondLst>
                                  <p:childTnLst>
                                    <p:set>
                                      <p:cBhvr>
                                        <p:cTn id="118" dur="1" fill="hold">
                                          <p:stCondLst>
                                            <p:cond delay="0"/>
                                          </p:stCondLst>
                                        </p:cTn>
                                        <p:tgtEl>
                                          <p:spTgt spid="24"/>
                                        </p:tgtEl>
                                        <p:attrNameLst>
                                          <p:attrName>style.visibility</p:attrName>
                                        </p:attrNameLst>
                                      </p:cBhvr>
                                      <p:to>
                                        <p:strVal val="visible"/>
                                      </p:to>
                                    </p:set>
                                    <p:anim calcmode="lin" valueType="num">
                                      <p:cBhvr additive="base">
                                        <p:cTn id="119" dur="500" fill="hold"/>
                                        <p:tgtEl>
                                          <p:spTgt spid="24"/>
                                        </p:tgtEl>
                                        <p:attrNameLst>
                                          <p:attrName>ppt_x</p:attrName>
                                        </p:attrNameLst>
                                      </p:cBhvr>
                                      <p:tavLst>
                                        <p:tav tm="0">
                                          <p:val>
                                            <p:strVal val="0-#ppt_w/2"/>
                                          </p:val>
                                        </p:tav>
                                        <p:tav tm="100000">
                                          <p:val>
                                            <p:strVal val="#ppt_x"/>
                                          </p:val>
                                        </p:tav>
                                      </p:tavLst>
                                    </p:anim>
                                    <p:anim calcmode="lin" valueType="num">
                                      <p:cBhvr additive="base">
                                        <p:cTn id="120"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3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059113" y="0"/>
            <a:ext cx="6084887" cy="908050"/>
          </a:xfrm>
        </p:spPr>
        <p:txBody>
          <a:bodyPr/>
          <a:lstStyle/>
          <a:p>
            <a:pPr>
              <a:defRPr/>
            </a:pPr>
            <a:r>
              <a:rPr lang="nl-NL" b="1" dirty="0">
                <a:solidFill>
                  <a:schemeClr val="accent6"/>
                </a:solidFill>
                <a:latin typeface="Calibri" pitchFamily="34" charset="0"/>
              </a:rPr>
              <a:t>De stappen van de Giraf</a:t>
            </a:r>
          </a:p>
        </p:txBody>
      </p:sp>
      <p:pic>
        <p:nvPicPr>
          <p:cNvPr id="32773" name="Afbeelding 1"/>
          <p:cNvPicPr>
            <a:picLocks noChangeAspect="1" noChangeArrowheads="1"/>
          </p:cNvPicPr>
          <p:nvPr/>
        </p:nvPicPr>
        <p:blipFill>
          <a:blip r:embed="rId2" cstate="print">
            <a:grayscl/>
          </a:blip>
          <a:srcRect l="10851" t="28748" r="17725" b="12029"/>
          <a:stretch>
            <a:fillRect/>
          </a:stretch>
        </p:blipFill>
        <p:spPr bwMode="auto">
          <a:xfrm>
            <a:off x="179388" y="0"/>
            <a:ext cx="2273300" cy="1341438"/>
          </a:xfrm>
          <a:prstGeom prst="rect">
            <a:avLst/>
          </a:prstGeom>
          <a:noFill/>
          <a:ln w="9525">
            <a:noFill/>
            <a:miter lim="800000"/>
            <a:headEnd/>
            <a:tailEnd/>
          </a:ln>
        </p:spPr>
      </p:pic>
      <p:pic>
        <p:nvPicPr>
          <p:cNvPr id="32769" name="Afbeelding 9"/>
          <p:cNvPicPr>
            <a:picLocks noChangeAspect="1" noChangeArrowheads="1"/>
          </p:cNvPicPr>
          <p:nvPr/>
        </p:nvPicPr>
        <p:blipFill>
          <a:blip r:embed="rId3" cstate="print">
            <a:grayscl/>
          </a:blip>
          <a:srcRect t="21988" r="16301" b="9351"/>
          <a:stretch>
            <a:fillRect/>
          </a:stretch>
        </p:blipFill>
        <p:spPr bwMode="auto">
          <a:xfrm>
            <a:off x="5508625" y="5170488"/>
            <a:ext cx="2808288" cy="1571625"/>
          </a:xfrm>
          <a:prstGeom prst="rect">
            <a:avLst/>
          </a:prstGeom>
          <a:noFill/>
          <a:ln w="9525">
            <a:noFill/>
            <a:miter lim="800000"/>
            <a:headEnd/>
            <a:tailEnd/>
          </a:ln>
        </p:spPr>
      </p:pic>
      <p:grpSp>
        <p:nvGrpSpPr>
          <p:cNvPr id="3" name="Groep 14"/>
          <p:cNvGrpSpPr>
            <a:grpSpLocks/>
          </p:cNvGrpSpPr>
          <p:nvPr/>
        </p:nvGrpSpPr>
        <p:grpSpPr bwMode="auto">
          <a:xfrm>
            <a:off x="2555875" y="2492375"/>
            <a:ext cx="2879725" cy="1584325"/>
            <a:chOff x="2555776" y="2420888"/>
            <a:chExt cx="2592288" cy="1320552"/>
          </a:xfrm>
        </p:grpSpPr>
        <p:pic>
          <p:nvPicPr>
            <p:cNvPr id="16395" name="Afbeelding 5"/>
            <p:cNvPicPr>
              <a:picLocks noChangeAspect="1" noChangeArrowheads="1"/>
            </p:cNvPicPr>
            <p:nvPr/>
          </p:nvPicPr>
          <p:blipFill>
            <a:blip r:embed="rId4" cstate="print">
              <a:grayscl/>
            </a:blip>
            <a:srcRect l="4909" t="19539" r="6729" b="20740"/>
            <a:stretch>
              <a:fillRect/>
            </a:stretch>
          </p:blipFill>
          <p:spPr bwMode="auto">
            <a:xfrm>
              <a:off x="2555776" y="2420888"/>
              <a:ext cx="2592288" cy="1320552"/>
            </a:xfrm>
            <a:prstGeom prst="rect">
              <a:avLst/>
            </a:prstGeom>
            <a:noFill/>
            <a:ln w="9525">
              <a:noFill/>
              <a:miter lim="800000"/>
              <a:headEnd/>
              <a:tailEnd/>
            </a:ln>
          </p:spPr>
        </p:pic>
        <p:sp>
          <p:nvSpPr>
            <p:cNvPr id="16396" name="Tekstvak 11"/>
            <p:cNvSpPr txBox="1">
              <a:spLocks noChangeArrowheads="1"/>
            </p:cNvSpPr>
            <p:nvPr/>
          </p:nvSpPr>
          <p:spPr bwMode="auto">
            <a:xfrm>
              <a:off x="4860032" y="2420888"/>
              <a:ext cx="288032" cy="461763"/>
            </a:xfrm>
            <a:prstGeom prst="rect">
              <a:avLst/>
            </a:prstGeom>
            <a:solidFill>
              <a:schemeClr val="bg1"/>
            </a:solidFill>
            <a:ln w="9525">
              <a:noFill/>
              <a:miter lim="800000"/>
              <a:headEnd/>
              <a:tailEnd/>
            </a:ln>
          </p:spPr>
          <p:txBody>
            <a:bodyPr>
              <a:spAutoFit/>
            </a:bodyPr>
            <a:lstStyle/>
            <a:p>
              <a:endParaRPr lang="nl-NL" sz="1200">
                <a:solidFill>
                  <a:srgbClr val="0000FF"/>
                </a:solidFill>
              </a:endParaRPr>
            </a:p>
            <a:p>
              <a:endParaRPr lang="nl-NL">
                <a:solidFill>
                  <a:srgbClr val="0000FF"/>
                </a:solidFill>
              </a:endParaRPr>
            </a:p>
          </p:txBody>
        </p:sp>
      </p:grpSp>
      <p:grpSp>
        <p:nvGrpSpPr>
          <p:cNvPr id="4" name="Groep 15"/>
          <p:cNvGrpSpPr>
            <a:grpSpLocks/>
          </p:cNvGrpSpPr>
          <p:nvPr/>
        </p:nvGrpSpPr>
        <p:grpSpPr bwMode="auto">
          <a:xfrm>
            <a:off x="3492500" y="3716338"/>
            <a:ext cx="3095625" cy="1512887"/>
            <a:chOff x="3491880" y="3789040"/>
            <a:chExt cx="2736304" cy="1206252"/>
          </a:xfrm>
        </p:grpSpPr>
        <p:pic>
          <p:nvPicPr>
            <p:cNvPr id="16393" name="Afbeelding 7"/>
            <p:cNvPicPr>
              <a:picLocks noChangeAspect="1" noChangeArrowheads="1"/>
            </p:cNvPicPr>
            <p:nvPr/>
          </p:nvPicPr>
          <p:blipFill>
            <a:blip r:embed="rId5" cstate="print">
              <a:grayscl/>
            </a:blip>
            <a:srcRect t="30836" r="4533" b="22047"/>
            <a:stretch>
              <a:fillRect/>
            </a:stretch>
          </p:blipFill>
          <p:spPr bwMode="auto">
            <a:xfrm>
              <a:off x="3491880" y="4005064"/>
              <a:ext cx="2664296" cy="990228"/>
            </a:xfrm>
            <a:prstGeom prst="rect">
              <a:avLst/>
            </a:prstGeom>
            <a:noFill/>
            <a:ln w="9525">
              <a:noFill/>
              <a:miter lim="800000"/>
              <a:headEnd/>
              <a:tailEnd/>
            </a:ln>
          </p:spPr>
        </p:pic>
        <p:sp>
          <p:nvSpPr>
            <p:cNvPr id="16394" name="Tekstvak 13"/>
            <p:cNvSpPr txBox="1">
              <a:spLocks noChangeArrowheads="1"/>
            </p:cNvSpPr>
            <p:nvPr/>
          </p:nvSpPr>
          <p:spPr bwMode="auto">
            <a:xfrm>
              <a:off x="5796136" y="3789040"/>
              <a:ext cx="432048" cy="441713"/>
            </a:xfrm>
            <a:prstGeom prst="rect">
              <a:avLst/>
            </a:prstGeom>
            <a:solidFill>
              <a:schemeClr val="bg1"/>
            </a:solidFill>
            <a:ln w="9525">
              <a:noFill/>
              <a:miter lim="800000"/>
              <a:headEnd/>
              <a:tailEnd/>
            </a:ln>
          </p:spPr>
          <p:txBody>
            <a:bodyPr>
              <a:spAutoFit/>
            </a:bodyPr>
            <a:lstStyle/>
            <a:p>
              <a:endParaRPr lang="nl-NL" sz="1200">
                <a:solidFill>
                  <a:srgbClr val="0000FF"/>
                </a:solidFill>
              </a:endParaRPr>
            </a:p>
            <a:p>
              <a:endParaRPr lang="nl-NL">
                <a:solidFill>
                  <a:srgbClr val="0000FF"/>
                </a:solidFill>
              </a:endParaRPr>
            </a:p>
          </p:txBody>
        </p:sp>
      </p:grpSp>
      <p:pic>
        <p:nvPicPr>
          <p:cNvPr id="32772" name="Afbeelding 3"/>
          <p:cNvPicPr>
            <a:picLocks noChangeAspect="1" noChangeArrowheads="1"/>
          </p:cNvPicPr>
          <p:nvPr/>
        </p:nvPicPr>
        <p:blipFill>
          <a:blip r:embed="rId6" cstate="print">
            <a:grayscl/>
          </a:blip>
          <a:srcRect l="12016" t="27296" r="22493" b="22073"/>
          <a:stretch>
            <a:fillRect/>
          </a:stretch>
        </p:blipFill>
        <p:spPr bwMode="auto">
          <a:xfrm>
            <a:off x="1476375" y="1052513"/>
            <a:ext cx="2354263" cy="1368425"/>
          </a:xfrm>
          <a:prstGeom prst="rect">
            <a:avLst/>
          </a:prstGeom>
          <a:noFill/>
          <a:ln w="9525">
            <a:noFill/>
            <a:miter lim="800000"/>
            <a:headEnd/>
            <a:tailEnd/>
          </a:ln>
        </p:spPr>
      </p:pic>
      <p:pic>
        <p:nvPicPr>
          <p:cNvPr id="17" name="Afbeelding 16" descr="giraffe1.jpg"/>
          <p:cNvPicPr>
            <a:picLocks noChangeAspect="1"/>
          </p:cNvPicPr>
          <p:nvPr/>
        </p:nvPicPr>
        <p:blipFill>
          <a:blip r:embed="rId7" cstate="print"/>
          <a:srcRect l="17239" r="18501"/>
          <a:stretch>
            <a:fillRect/>
          </a:stretch>
        </p:blipFill>
        <p:spPr bwMode="auto">
          <a:xfrm>
            <a:off x="107950" y="2492375"/>
            <a:ext cx="2105025" cy="417671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0-#ppt_w/2"/>
                                          </p:val>
                                        </p:tav>
                                        <p:tav tm="100000">
                                          <p:val>
                                            <p:strVal val="#ppt_x"/>
                                          </p:val>
                                        </p:tav>
                                      </p:tavLst>
                                    </p:anim>
                                    <p:anim calcmode="lin" valueType="num">
                                      <p:cBhvr additive="base">
                                        <p:cTn id="8"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2773"/>
                                        </p:tgtEl>
                                        <p:attrNameLst>
                                          <p:attrName>style.visibility</p:attrName>
                                        </p:attrNameLst>
                                      </p:cBhvr>
                                      <p:to>
                                        <p:strVal val="visible"/>
                                      </p:to>
                                    </p:set>
                                    <p:anim calcmode="lin" valueType="num">
                                      <p:cBhvr additive="base">
                                        <p:cTn id="13" dur="500" fill="hold"/>
                                        <p:tgtEl>
                                          <p:spTgt spid="32773"/>
                                        </p:tgtEl>
                                        <p:attrNameLst>
                                          <p:attrName>ppt_x</p:attrName>
                                        </p:attrNameLst>
                                      </p:cBhvr>
                                      <p:tavLst>
                                        <p:tav tm="0">
                                          <p:val>
                                            <p:strVal val="0-#ppt_w/2"/>
                                          </p:val>
                                        </p:tav>
                                        <p:tav tm="100000">
                                          <p:val>
                                            <p:strVal val="#ppt_x"/>
                                          </p:val>
                                        </p:tav>
                                      </p:tavLst>
                                    </p:anim>
                                    <p:anim calcmode="lin" valueType="num">
                                      <p:cBhvr additive="base">
                                        <p:cTn id="14" dur="500" fill="hold"/>
                                        <p:tgtEl>
                                          <p:spTgt spid="32773"/>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2772"/>
                                        </p:tgtEl>
                                        <p:attrNameLst>
                                          <p:attrName>style.visibility</p:attrName>
                                        </p:attrNameLst>
                                      </p:cBhvr>
                                      <p:to>
                                        <p:strVal val="visible"/>
                                      </p:to>
                                    </p:set>
                                    <p:anim calcmode="lin" valueType="num">
                                      <p:cBhvr additive="base">
                                        <p:cTn id="19" dur="500" fill="hold"/>
                                        <p:tgtEl>
                                          <p:spTgt spid="32772"/>
                                        </p:tgtEl>
                                        <p:attrNameLst>
                                          <p:attrName>ppt_x</p:attrName>
                                        </p:attrNameLst>
                                      </p:cBhvr>
                                      <p:tavLst>
                                        <p:tav tm="0">
                                          <p:val>
                                            <p:strVal val="0-#ppt_w/2"/>
                                          </p:val>
                                        </p:tav>
                                        <p:tav tm="100000">
                                          <p:val>
                                            <p:strVal val="#ppt_x"/>
                                          </p:val>
                                        </p:tav>
                                      </p:tavLst>
                                    </p:anim>
                                    <p:anim calcmode="lin" valueType="num">
                                      <p:cBhvr additive="base">
                                        <p:cTn id="20" dur="500" fill="hold"/>
                                        <p:tgtEl>
                                          <p:spTgt spid="32772"/>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0-#ppt_w/2"/>
                                          </p:val>
                                        </p:tav>
                                        <p:tav tm="100000">
                                          <p:val>
                                            <p:strVal val="#ppt_x"/>
                                          </p:val>
                                        </p:tav>
                                      </p:tavLst>
                                    </p:anim>
                                    <p:anim calcmode="lin" valueType="num">
                                      <p:cBhvr additive="base">
                                        <p:cTn id="26"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additive="base">
                                        <p:cTn id="31" dur="500" fill="hold"/>
                                        <p:tgtEl>
                                          <p:spTgt spid="4"/>
                                        </p:tgtEl>
                                        <p:attrNameLst>
                                          <p:attrName>ppt_x</p:attrName>
                                        </p:attrNameLst>
                                      </p:cBhvr>
                                      <p:tavLst>
                                        <p:tav tm="0">
                                          <p:val>
                                            <p:strVal val="0-#ppt_w/2"/>
                                          </p:val>
                                        </p:tav>
                                        <p:tav tm="100000">
                                          <p:val>
                                            <p:strVal val="#ppt_x"/>
                                          </p:val>
                                        </p:tav>
                                      </p:tavLst>
                                    </p:anim>
                                    <p:anim calcmode="lin" valueType="num">
                                      <p:cBhvr additive="base">
                                        <p:cTn id="32"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32769"/>
                                        </p:tgtEl>
                                        <p:attrNameLst>
                                          <p:attrName>style.visibility</p:attrName>
                                        </p:attrNameLst>
                                      </p:cBhvr>
                                      <p:to>
                                        <p:strVal val="visible"/>
                                      </p:to>
                                    </p:set>
                                    <p:anim calcmode="lin" valueType="num">
                                      <p:cBhvr additive="base">
                                        <p:cTn id="37" dur="500" fill="hold"/>
                                        <p:tgtEl>
                                          <p:spTgt spid="32769"/>
                                        </p:tgtEl>
                                        <p:attrNameLst>
                                          <p:attrName>ppt_x</p:attrName>
                                        </p:attrNameLst>
                                      </p:cBhvr>
                                      <p:tavLst>
                                        <p:tav tm="0">
                                          <p:val>
                                            <p:strVal val="0-#ppt_w/2"/>
                                          </p:val>
                                        </p:tav>
                                        <p:tav tm="100000">
                                          <p:val>
                                            <p:strVal val="#ppt_x"/>
                                          </p:val>
                                        </p:tav>
                                      </p:tavLst>
                                    </p:anim>
                                    <p:anim calcmode="lin" valueType="num">
                                      <p:cBhvr additive="base">
                                        <p:cTn id="38" dur="500" fill="hold"/>
                                        <p:tgtEl>
                                          <p:spTgt spid="3276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descr="giraffe1.jpg"/>
          <p:cNvPicPr>
            <a:picLocks noChangeAspect="1"/>
          </p:cNvPicPr>
          <p:nvPr/>
        </p:nvPicPr>
        <p:blipFill>
          <a:blip r:embed="rId2" cstate="print"/>
          <a:srcRect l="18501" r="17239"/>
          <a:stretch>
            <a:fillRect/>
          </a:stretch>
        </p:blipFill>
        <p:spPr bwMode="auto">
          <a:xfrm>
            <a:off x="4957763" y="333375"/>
            <a:ext cx="4186237" cy="6264275"/>
          </a:xfrm>
          <a:prstGeom prst="rect">
            <a:avLst/>
          </a:prstGeom>
          <a:noFill/>
          <a:ln w="9525">
            <a:noFill/>
            <a:miter lim="800000"/>
            <a:headEnd/>
            <a:tailEnd/>
          </a:ln>
        </p:spPr>
      </p:pic>
      <p:sp>
        <p:nvSpPr>
          <p:cNvPr id="26627" name="Titel 1"/>
          <p:cNvSpPr>
            <a:spLocks noGrp="1"/>
          </p:cNvSpPr>
          <p:nvPr>
            <p:ph type="title"/>
          </p:nvPr>
        </p:nvSpPr>
        <p:spPr>
          <a:xfrm>
            <a:off x="0" y="333375"/>
            <a:ext cx="4932363" cy="2016125"/>
          </a:xfrm>
        </p:spPr>
        <p:txBody>
          <a:bodyPr>
            <a:normAutofit fontScale="90000"/>
          </a:bodyPr>
          <a:lstStyle/>
          <a:p>
            <a:r>
              <a:rPr lang="nl-NL" b="1">
                <a:solidFill>
                  <a:srgbClr val="0000FF"/>
                </a:solidFill>
                <a:latin typeface="Calibri" pitchFamily="34" charset="0"/>
              </a:rPr>
              <a:t>Welk lichaamsdeel van de Giraf hoort bij welke stap?</a:t>
            </a:r>
          </a:p>
        </p:txBody>
      </p:sp>
      <p:sp>
        <p:nvSpPr>
          <p:cNvPr id="3" name="Tijdelijke aanduiding voor inhoud 2"/>
          <p:cNvSpPr>
            <a:spLocks noGrp="1"/>
          </p:cNvSpPr>
          <p:nvPr>
            <p:ph idx="1"/>
          </p:nvPr>
        </p:nvSpPr>
        <p:spPr>
          <a:xfrm>
            <a:off x="6443663" y="404813"/>
            <a:ext cx="1296987" cy="655637"/>
          </a:xfrm>
        </p:spPr>
        <p:txBody>
          <a:bodyPr/>
          <a:lstStyle/>
          <a:p>
            <a:pPr>
              <a:buFontTx/>
              <a:buNone/>
            </a:pPr>
            <a:r>
              <a:rPr lang="nl-NL" sz="2400">
                <a:solidFill>
                  <a:srgbClr val="0000FF"/>
                </a:solidFill>
                <a:latin typeface="Calibri" pitchFamily="34" charset="0"/>
              </a:rPr>
              <a:t>Hoofd</a:t>
            </a:r>
          </a:p>
        </p:txBody>
      </p:sp>
      <p:sp>
        <p:nvSpPr>
          <p:cNvPr id="6" name="Tijdelijke aanduiding voor inhoud 2"/>
          <p:cNvSpPr txBox="1">
            <a:spLocks/>
          </p:cNvSpPr>
          <p:nvPr/>
        </p:nvSpPr>
        <p:spPr bwMode="auto">
          <a:xfrm>
            <a:off x="7092950" y="908050"/>
            <a:ext cx="1655763" cy="360363"/>
          </a:xfrm>
          <a:prstGeom prst="rect">
            <a:avLst/>
          </a:prstGeom>
          <a:noFill/>
          <a:ln w="9525">
            <a:noFill/>
            <a:miter lim="800000"/>
            <a:headEnd/>
            <a:tailEnd/>
          </a:ln>
        </p:spPr>
        <p:txBody>
          <a:bodyPr/>
          <a:lstStyle/>
          <a:p>
            <a:pPr marL="342900" indent="-342900" eaLnBrk="0" hangingPunct="0">
              <a:spcBef>
                <a:spcPct val="20000"/>
              </a:spcBef>
              <a:defRPr/>
            </a:pPr>
            <a:r>
              <a:rPr lang="nl-NL" sz="1800" kern="0" dirty="0">
                <a:solidFill>
                  <a:srgbClr val="0000FF"/>
                </a:solidFill>
                <a:latin typeface="Calibri" pitchFamily="34" charset="0"/>
              </a:rPr>
              <a:t>Waarnemen</a:t>
            </a:r>
          </a:p>
        </p:txBody>
      </p:sp>
      <p:sp>
        <p:nvSpPr>
          <p:cNvPr id="7" name="Tijdelijke aanduiding voor inhoud 2"/>
          <p:cNvSpPr txBox="1">
            <a:spLocks/>
          </p:cNvSpPr>
          <p:nvPr/>
        </p:nvSpPr>
        <p:spPr bwMode="auto">
          <a:xfrm>
            <a:off x="5148064" y="3573016"/>
            <a:ext cx="1295400" cy="655638"/>
          </a:xfrm>
          <a:prstGeom prst="rect">
            <a:avLst/>
          </a:prstGeom>
          <a:noFill/>
          <a:ln w="9525">
            <a:noFill/>
            <a:miter lim="800000"/>
            <a:headEnd/>
            <a:tailEnd/>
          </a:ln>
        </p:spPr>
        <p:txBody>
          <a:bodyPr/>
          <a:lstStyle/>
          <a:p>
            <a:pPr marL="342900" indent="-342900" eaLnBrk="0" hangingPunct="0">
              <a:spcBef>
                <a:spcPct val="20000"/>
              </a:spcBef>
              <a:defRPr/>
            </a:pPr>
            <a:r>
              <a:rPr lang="nl-NL" kern="0" dirty="0">
                <a:solidFill>
                  <a:srgbClr val="0000FF"/>
                </a:solidFill>
                <a:latin typeface="Calibri" pitchFamily="34" charset="0"/>
              </a:rPr>
              <a:t>Hart</a:t>
            </a:r>
          </a:p>
        </p:txBody>
      </p:sp>
      <p:sp>
        <p:nvSpPr>
          <p:cNvPr id="8" name="Tijdelijke aanduiding voor inhoud 2"/>
          <p:cNvSpPr txBox="1">
            <a:spLocks/>
          </p:cNvSpPr>
          <p:nvPr/>
        </p:nvSpPr>
        <p:spPr bwMode="auto">
          <a:xfrm>
            <a:off x="5652120" y="4149080"/>
            <a:ext cx="936625" cy="358775"/>
          </a:xfrm>
          <a:prstGeom prst="rect">
            <a:avLst/>
          </a:prstGeom>
          <a:noFill/>
          <a:ln w="9525">
            <a:noFill/>
            <a:miter lim="800000"/>
            <a:headEnd/>
            <a:tailEnd/>
          </a:ln>
        </p:spPr>
        <p:txBody>
          <a:bodyPr/>
          <a:lstStyle/>
          <a:p>
            <a:pPr marL="342900" indent="-342900" eaLnBrk="0" hangingPunct="0">
              <a:spcBef>
                <a:spcPct val="20000"/>
              </a:spcBef>
              <a:defRPr/>
            </a:pPr>
            <a:r>
              <a:rPr lang="nl-NL" sz="1800" kern="0" dirty="0">
                <a:solidFill>
                  <a:srgbClr val="0000FF"/>
                </a:solidFill>
                <a:latin typeface="Calibri" pitchFamily="34" charset="0"/>
              </a:rPr>
              <a:t>Voelen</a:t>
            </a:r>
          </a:p>
        </p:txBody>
      </p:sp>
      <p:sp>
        <p:nvSpPr>
          <p:cNvPr id="9" name="Tijdelijke aanduiding voor inhoud 2"/>
          <p:cNvSpPr txBox="1">
            <a:spLocks/>
          </p:cNvSpPr>
          <p:nvPr/>
        </p:nvSpPr>
        <p:spPr bwMode="auto">
          <a:xfrm>
            <a:off x="7164388" y="4365625"/>
            <a:ext cx="792162" cy="431800"/>
          </a:xfrm>
          <a:prstGeom prst="rect">
            <a:avLst/>
          </a:prstGeom>
          <a:noFill/>
          <a:ln w="9525">
            <a:noFill/>
            <a:miter lim="800000"/>
            <a:headEnd/>
            <a:tailEnd/>
          </a:ln>
        </p:spPr>
        <p:txBody>
          <a:bodyPr/>
          <a:lstStyle/>
          <a:p>
            <a:pPr marL="342900" indent="-342900" eaLnBrk="0" hangingPunct="0">
              <a:spcBef>
                <a:spcPct val="20000"/>
              </a:spcBef>
              <a:defRPr/>
            </a:pPr>
            <a:r>
              <a:rPr lang="nl-NL" kern="0" dirty="0">
                <a:solidFill>
                  <a:srgbClr val="0000FF"/>
                </a:solidFill>
                <a:latin typeface="Calibri" pitchFamily="34" charset="0"/>
              </a:rPr>
              <a:t>Buik</a:t>
            </a:r>
          </a:p>
        </p:txBody>
      </p:sp>
      <p:sp>
        <p:nvSpPr>
          <p:cNvPr id="10" name="Tijdelijke aanduiding voor inhoud 2"/>
          <p:cNvSpPr txBox="1">
            <a:spLocks/>
          </p:cNvSpPr>
          <p:nvPr/>
        </p:nvSpPr>
        <p:spPr bwMode="auto">
          <a:xfrm>
            <a:off x="7092950" y="4797425"/>
            <a:ext cx="1223963" cy="360363"/>
          </a:xfrm>
          <a:prstGeom prst="rect">
            <a:avLst/>
          </a:prstGeom>
          <a:noFill/>
          <a:ln w="9525">
            <a:noFill/>
            <a:miter lim="800000"/>
            <a:headEnd/>
            <a:tailEnd/>
          </a:ln>
        </p:spPr>
        <p:txBody>
          <a:bodyPr/>
          <a:lstStyle/>
          <a:p>
            <a:pPr marL="342900" indent="-342900" eaLnBrk="0" hangingPunct="0">
              <a:spcBef>
                <a:spcPct val="20000"/>
              </a:spcBef>
              <a:defRPr/>
            </a:pPr>
            <a:r>
              <a:rPr lang="nl-NL" sz="1800" kern="0" dirty="0">
                <a:solidFill>
                  <a:srgbClr val="0000FF"/>
                </a:solidFill>
                <a:latin typeface="Calibri" pitchFamily="34" charset="0"/>
              </a:rPr>
              <a:t>Behoeften</a:t>
            </a:r>
          </a:p>
        </p:txBody>
      </p:sp>
      <p:sp>
        <p:nvSpPr>
          <p:cNvPr id="11" name="Tijdelijke aanduiding voor inhoud 2"/>
          <p:cNvSpPr txBox="1">
            <a:spLocks/>
          </p:cNvSpPr>
          <p:nvPr/>
        </p:nvSpPr>
        <p:spPr bwMode="auto">
          <a:xfrm>
            <a:off x="5940425" y="5516563"/>
            <a:ext cx="935038" cy="504825"/>
          </a:xfrm>
          <a:prstGeom prst="rect">
            <a:avLst/>
          </a:prstGeom>
          <a:noFill/>
          <a:ln w="9525">
            <a:noFill/>
            <a:miter lim="800000"/>
            <a:headEnd/>
            <a:tailEnd/>
          </a:ln>
        </p:spPr>
        <p:txBody>
          <a:bodyPr/>
          <a:lstStyle/>
          <a:p>
            <a:pPr marL="342900" indent="-342900" eaLnBrk="0" hangingPunct="0">
              <a:spcBef>
                <a:spcPct val="20000"/>
              </a:spcBef>
              <a:defRPr/>
            </a:pPr>
            <a:r>
              <a:rPr lang="nl-NL" kern="0" dirty="0">
                <a:solidFill>
                  <a:srgbClr val="0000FF"/>
                </a:solidFill>
                <a:latin typeface="Calibri" pitchFamily="34" charset="0"/>
              </a:rPr>
              <a:t>P</a:t>
            </a:r>
            <a:r>
              <a:rPr lang="nl-NL" kern="0" dirty="0" err="1">
                <a:solidFill>
                  <a:srgbClr val="0000FF"/>
                </a:solidFill>
                <a:latin typeface="Calibri" pitchFamily="34" charset="0"/>
              </a:rPr>
              <a:t>oten</a:t>
            </a:r>
            <a:endParaRPr lang="nl-NL" kern="0" dirty="0">
              <a:solidFill>
                <a:srgbClr val="0000FF"/>
              </a:solidFill>
              <a:latin typeface="Calibri" pitchFamily="34" charset="0"/>
            </a:endParaRPr>
          </a:p>
        </p:txBody>
      </p:sp>
      <p:sp>
        <p:nvSpPr>
          <p:cNvPr id="12" name="Tijdelijke aanduiding voor inhoud 2"/>
          <p:cNvSpPr txBox="1">
            <a:spLocks/>
          </p:cNvSpPr>
          <p:nvPr/>
        </p:nvSpPr>
        <p:spPr bwMode="auto">
          <a:xfrm>
            <a:off x="4787900" y="6021388"/>
            <a:ext cx="1871663" cy="360362"/>
          </a:xfrm>
          <a:prstGeom prst="rect">
            <a:avLst/>
          </a:prstGeom>
          <a:noFill/>
          <a:ln w="9525">
            <a:noFill/>
            <a:miter lim="800000"/>
            <a:headEnd/>
            <a:tailEnd/>
          </a:ln>
        </p:spPr>
        <p:txBody>
          <a:bodyPr/>
          <a:lstStyle/>
          <a:p>
            <a:pPr marL="342900" indent="-342900" eaLnBrk="0" hangingPunct="0">
              <a:spcBef>
                <a:spcPct val="20000"/>
              </a:spcBef>
              <a:defRPr/>
            </a:pPr>
            <a:r>
              <a:rPr lang="nl-NL" sz="1800" kern="0" dirty="0">
                <a:solidFill>
                  <a:srgbClr val="0000FF"/>
                </a:solidFill>
                <a:latin typeface="Calibri" pitchFamily="34" charset="0"/>
              </a:rPr>
              <a:t>Opties voor actie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0-#ppt_w/2"/>
                                          </p:val>
                                        </p:tav>
                                        <p:tav tm="100000">
                                          <p:val>
                                            <p:strVal val="#ppt_x"/>
                                          </p:val>
                                        </p:tav>
                                      </p:tavLst>
                                    </p:anim>
                                    <p:anim calcmode="lin" valueType="num">
                                      <p:cBhvr additive="base">
                                        <p:cTn id="20"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0-#ppt_w/2"/>
                                          </p:val>
                                        </p:tav>
                                        <p:tav tm="100000">
                                          <p:val>
                                            <p:strVal val="#ppt_x"/>
                                          </p:val>
                                        </p:tav>
                                      </p:tavLst>
                                    </p:anim>
                                    <p:anim calcmode="lin" valueType="num">
                                      <p:cBhvr additive="base">
                                        <p:cTn id="26"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0-#ppt_w/2"/>
                                          </p:val>
                                        </p:tav>
                                        <p:tav tm="100000">
                                          <p:val>
                                            <p:strVal val="#ppt_x"/>
                                          </p:val>
                                        </p:tav>
                                      </p:tavLst>
                                    </p:anim>
                                    <p:anim calcmode="lin" valueType="num">
                                      <p:cBhvr additive="base">
                                        <p:cTn id="32"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0-#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additive="base">
                                        <p:cTn id="43" dur="500" fill="hold"/>
                                        <p:tgtEl>
                                          <p:spTgt spid="10"/>
                                        </p:tgtEl>
                                        <p:attrNameLst>
                                          <p:attrName>ppt_x</p:attrName>
                                        </p:attrNameLst>
                                      </p:cBhvr>
                                      <p:tavLst>
                                        <p:tav tm="0">
                                          <p:val>
                                            <p:strVal val="0-#ppt_w/2"/>
                                          </p:val>
                                        </p:tav>
                                        <p:tav tm="100000">
                                          <p:val>
                                            <p:strVal val="#ppt_x"/>
                                          </p:val>
                                        </p:tav>
                                      </p:tavLst>
                                    </p:anim>
                                    <p:anim calcmode="lin" valueType="num">
                                      <p:cBhvr additive="base">
                                        <p:cTn id="44"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additive="base">
                                        <p:cTn id="49" dur="500" fill="hold"/>
                                        <p:tgtEl>
                                          <p:spTgt spid="11"/>
                                        </p:tgtEl>
                                        <p:attrNameLst>
                                          <p:attrName>ppt_x</p:attrName>
                                        </p:attrNameLst>
                                      </p:cBhvr>
                                      <p:tavLst>
                                        <p:tav tm="0">
                                          <p:val>
                                            <p:strVal val="0-#ppt_w/2"/>
                                          </p:val>
                                        </p:tav>
                                        <p:tav tm="100000">
                                          <p:val>
                                            <p:strVal val="#ppt_x"/>
                                          </p:val>
                                        </p:tav>
                                      </p:tavLst>
                                    </p:anim>
                                    <p:anim calcmode="lin" valueType="num">
                                      <p:cBhvr additive="base">
                                        <p:cTn id="50"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0-#ppt_w/2"/>
                                          </p:val>
                                        </p:tav>
                                        <p:tav tm="100000">
                                          <p:val>
                                            <p:strVal val="#ppt_x"/>
                                          </p:val>
                                        </p:tav>
                                      </p:tavLst>
                                    </p:anim>
                                    <p:anim calcmode="lin" valueType="num">
                                      <p:cBhvr additive="base">
                                        <p:cTn id="56"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P spid="7" grpId="0"/>
      <p:bldP spid="8" grpId="0"/>
      <p:bldP spid="9" grpId="0"/>
      <p:bldP spid="10" grpId="0"/>
      <p:bldP spid="11" grpId="0"/>
      <p:bldP spid="1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el 1"/>
          <p:cNvSpPr>
            <a:spLocks noGrp="1"/>
          </p:cNvSpPr>
          <p:nvPr>
            <p:ph type="title"/>
          </p:nvPr>
        </p:nvSpPr>
        <p:spPr>
          <a:xfrm>
            <a:off x="684213" y="260350"/>
            <a:ext cx="7772400" cy="947738"/>
          </a:xfrm>
        </p:spPr>
        <p:txBody>
          <a:bodyPr/>
          <a:lstStyle/>
          <a:p>
            <a:r>
              <a:rPr lang="nl-NL" b="1">
                <a:solidFill>
                  <a:srgbClr val="0000FF"/>
                </a:solidFill>
              </a:rPr>
              <a:t>Wat zegt NLP ? Ja, maar ……</a:t>
            </a:r>
            <a:endParaRPr lang="nl-NL">
              <a:solidFill>
                <a:srgbClr val="0000FF"/>
              </a:solidFill>
            </a:endParaRPr>
          </a:p>
        </p:txBody>
      </p:sp>
      <p:sp>
        <p:nvSpPr>
          <p:cNvPr id="3" name="Tijdelijke aanduiding voor inhoud 2"/>
          <p:cNvSpPr>
            <a:spLocks noGrp="1"/>
          </p:cNvSpPr>
          <p:nvPr>
            <p:ph idx="1"/>
          </p:nvPr>
        </p:nvSpPr>
        <p:spPr>
          <a:xfrm>
            <a:off x="179388" y="1341438"/>
            <a:ext cx="8640762" cy="5516562"/>
          </a:xfrm>
        </p:spPr>
        <p:txBody>
          <a:bodyPr/>
          <a:lstStyle/>
          <a:p>
            <a:pPr marL="0" indent="0">
              <a:buFontTx/>
              <a:buNone/>
              <a:defRPr/>
            </a:pPr>
            <a:r>
              <a:rPr lang="nl-NL" sz="2800" dirty="0">
                <a:solidFill>
                  <a:srgbClr val="0000FF"/>
                </a:solidFill>
              </a:rPr>
              <a:t>Zeg in plaats van “Ja maar …..”   de woorden “Ja, en …..” </a:t>
            </a:r>
          </a:p>
          <a:p>
            <a:pPr marL="0" indent="0">
              <a:buFontTx/>
              <a:buNone/>
              <a:defRPr/>
            </a:pPr>
            <a:r>
              <a:rPr lang="nl-NL" sz="2800" dirty="0">
                <a:solidFill>
                  <a:srgbClr val="0000FF"/>
                </a:solidFill>
              </a:rPr>
              <a:t>Het woord van de vorige spreker wordt dan niet ontkent</a:t>
            </a:r>
          </a:p>
          <a:p>
            <a:pPr marL="0" indent="0">
              <a:buFontTx/>
              <a:buNone/>
              <a:defRPr/>
            </a:pPr>
            <a:r>
              <a:rPr lang="nl-NL" sz="2800" dirty="0">
                <a:solidFill>
                  <a:srgbClr val="0000FF"/>
                </a:solidFill>
              </a:rPr>
              <a:t>Je eigen ervaring komt er naast te staan. </a:t>
            </a:r>
          </a:p>
          <a:p>
            <a:pPr marL="0" indent="0">
              <a:buFontTx/>
              <a:buNone/>
              <a:defRPr/>
            </a:pPr>
            <a:r>
              <a:rPr lang="nl-NL" sz="2800" dirty="0">
                <a:solidFill>
                  <a:srgbClr val="0000FF"/>
                </a:solidFill>
              </a:rPr>
              <a:t>Het is niet of, of, maar en, en.</a:t>
            </a:r>
          </a:p>
          <a:p>
            <a:pPr>
              <a:buFontTx/>
              <a:buNone/>
              <a:defRPr/>
            </a:pPr>
            <a:endParaRPr lang="nl-NL" dirty="0">
              <a:solidFill>
                <a:srgbClr val="0000FF"/>
              </a:solidFill>
            </a:endParaRPr>
          </a:p>
          <a:p>
            <a:pPr>
              <a:buFontTx/>
              <a:buNone/>
              <a:defRPr/>
            </a:pPr>
            <a:r>
              <a:rPr lang="nl-NL" b="1" dirty="0">
                <a:solidFill>
                  <a:srgbClr val="0000FF"/>
                </a:solidFill>
              </a:rPr>
              <a:t>…… ja maar ……… </a:t>
            </a:r>
            <a:r>
              <a:rPr lang="nl-NL" b="1" dirty="0">
                <a:solidFill>
                  <a:srgbClr val="0000FF"/>
                </a:solidFill>
                <a:sym typeface="Wingdings"/>
              </a:rPr>
              <a:t></a:t>
            </a:r>
            <a:r>
              <a:rPr lang="nl-NL" dirty="0">
                <a:solidFill>
                  <a:srgbClr val="0000FF"/>
                </a:solidFill>
              </a:rPr>
              <a:t>   </a:t>
            </a:r>
            <a:r>
              <a:rPr lang="nl-NL" sz="4000" b="1" dirty="0">
                <a:solidFill>
                  <a:srgbClr val="0000FF"/>
                </a:solidFill>
              </a:rPr>
              <a:t>Ja, en ……</a:t>
            </a:r>
            <a:endParaRPr lang="nl-NL" b="1" dirty="0">
              <a:solidFill>
                <a:srgbClr val="0000FF"/>
              </a:solidFill>
            </a:endParaRPr>
          </a:p>
          <a:p>
            <a:pPr>
              <a:buFontTx/>
              <a:buNone/>
              <a:defRPr/>
            </a:pPr>
            <a:endParaRPr lang="nl-NL" b="1" dirty="0">
              <a:solidFill>
                <a:srgbClr val="0000FF"/>
              </a:solidFill>
            </a:endParaRPr>
          </a:p>
          <a:p>
            <a:pPr>
              <a:buFontTx/>
              <a:buNone/>
              <a:defRPr/>
            </a:pPr>
            <a:r>
              <a:rPr lang="nl-NL" dirty="0">
                <a:solidFill>
                  <a:srgbClr val="0000FF"/>
                </a:solidFill>
              </a:rPr>
              <a:t> </a:t>
            </a:r>
            <a:r>
              <a:rPr lang="nl-NL" dirty="0" err="1">
                <a:solidFill>
                  <a:srgbClr val="0000FF"/>
                </a:solidFill>
              </a:rPr>
              <a:t>Marshall</a:t>
            </a:r>
            <a:r>
              <a:rPr lang="nl-NL" dirty="0">
                <a:solidFill>
                  <a:srgbClr val="0000FF"/>
                </a:solidFill>
              </a:rPr>
              <a:t> </a:t>
            </a:r>
            <a:r>
              <a:rPr lang="nl-NL" dirty="0" err="1">
                <a:solidFill>
                  <a:srgbClr val="0000FF"/>
                </a:solidFill>
              </a:rPr>
              <a:t>Rosenberg</a:t>
            </a:r>
            <a:r>
              <a:rPr lang="nl-NL" dirty="0">
                <a:solidFill>
                  <a:srgbClr val="0000FF"/>
                </a:solidFill>
              </a:rPr>
              <a:t>:</a:t>
            </a:r>
          </a:p>
          <a:p>
            <a:pPr>
              <a:buFontTx/>
              <a:buNone/>
              <a:defRPr/>
            </a:pPr>
            <a:r>
              <a:rPr lang="en-US" i="1" dirty="0">
                <a:solidFill>
                  <a:srgbClr val="0000FF"/>
                </a:solidFill>
              </a:rPr>
              <a:t>“</a:t>
            </a:r>
            <a:r>
              <a:rPr lang="en-US" b="1" i="1" dirty="0">
                <a:solidFill>
                  <a:srgbClr val="0000FF"/>
                </a:solidFill>
              </a:rPr>
              <a:t>Never say a ‘but’ in an angry face”</a:t>
            </a:r>
            <a:endParaRPr lang="nl-NL" b="1" dirty="0">
              <a:solidFill>
                <a:srgbClr val="0000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fill="hold"/>
                                        <p:tgtEl>
                                          <p:spTgt spid="3">
                                            <p:txEl>
                                              <p:pRg st="7" end="7"/>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 calcmode="lin" valueType="num">
                                      <p:cBhvr additive="base">
                                        <p:cTn id="43" dur="500" fill="hold"/>
                                        <p:tgtEl>
                                          <p:spTgt spid="3">
                                            <p:txEl>
                                              <p:pRg st="8" end="8"/>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3">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p:cNvSpPr>
            <a:spLocks noChangeArrowheads="1"/>
          </p:cNvSpPr>
          <p:nvPr/>
        </p:nvSpPr>
        <p:spPr bwMode="auto">
          <a:xfrm>
            <a:off x="323850" y="2420938"/>
            <a:ext cx="8640763" cy="1477962"/>
          </a:xfrm>
          <a:prstGeom prst="rect">
            <a:avLst/>
          </a:prstGeom>
          <a:noFill/>
          <a:ln w="9525">
            <a:noFill/>
            <a:miter lim="800000"/>
            <a:headEnd/>
            <a:tailEnd/>
          </a:ln>
        </p:spPr>
        <p:txBody>
          <a:bodyPr>
            <a:spAutoFit/>
          </a:bodyPr>
          <a:lstStyle/>
          <a:p>
            <a:endParaRPr lang="nl-NL" sz="1800"/>
          </a:p>
          <a:p>
            <a:r>
              <a:rPr lang="en-US" sz="1800" i="1"/>
              <a:t> </a:t>
            </a:r>
            <a:r>
              <a:rPr lang="nl-NL" sz="1800"/>
              <a:t>Gebruik zo weinig mogelijk ontkenningen, zoals niet en geen. </a:t>
            </a:r>
          </a:p>
          <a:p>
            <a:r>
              <a:rPr lang="nl-NL" sz="1800"/>
              <a:t>Onze hersenen kunnen namelijk geen ontkenningen vasthouden. probeer maar eens het volgende:</a:t>
            </a:r>
          </a:p>
          <a:p>
            <a:r>
              <a:rPr lang="nl-NL" sz="1800"/>
              <a:t>Denk maar eens </a:t>
            </a:r>
            <a:r>
              <a:rPr lang="nl-NL" sz="1800" u="sng"/>
              <a:t>niet</a:t>
            </a:r>
            <a:r>
              <a:rPr lang="nl-NL" sz="1800"/>
              <a:t> aan een blauw olifantje</a:t>
            </a:r>
          </a:p>
        </p:txBody>
      </p:sp>
      <p:sp>
        <p:nvSpPr>
          <p:cNvPr id="5" name="Titel 1"/>
          <p:cNvSpPr txBox="1">
            <a:spLocks/>
          </p:cNvSpPr>
          <p:nvPr/>
        </p:nvSpPr>
        <p:spPr bwMode="auto">
          <a:xfrm>
            <a:off x="684213" y="260350"/>
            <a:ext cx="7772400" cy="2592388"/>
          </a:xfrm>
          <a:prstGeom prst="rect">
            <a:avLst/>
          </a:prstGeom>
          <a:noFill/>
          <a:ln w="9525">
            <a:noFill/>
            <a:miter lim="800000"/>
            <a:headEnd/>
            <a:tailEnd/>
          </a:ln>
        </p:spPr>
        <p:txBody>
          <a:bodyPr anchor="ctr"/>
          <a:lstStyle/>
          <a:p>
            <a:pPr algn="ctr" eaLnBrk="0" hangingPunct="0">
              <a:defRPr/>
            </a:pPr>
            <a:r>
              <a:rPr lang="nl-NL" sz="4400" b="1" kern="0" dirty="0">
                <a:solidFill>
                  <a:srgbClr val="0000FF"/>
                </a:solidFill>
                <a:latin typeface="+mj-lt"/>
                <a:ea typeface="+mj-ea"/>
                <a:cs typeface="+mj-cs"/>
              </a:rPr>
              <a:t>Wat zegt NLP ? Het centrale zenuwstelsel kan geen ontkenning vasthouden</a:t>
            </a:r>
            <a:endParaRPr lang="nl-NL" sz="4400" kern="0" dirty="0">
              <a:solidFill>
                <a:srgbClr val="0000FF"/>
              </a:solidFill>
              <a:latin typeface="+mj-lt"/>
              <a:ea typeface="+mj-ea"/>
              <a:cs typeface="+mj-cs"/>
            </a:endParaRPr>
          </a:p>
        </p:txBody>
      </p:sp>
      <p:pic>
        <p:nvPicPr>
          <p:cNvPr id="46082" name="Picture 2" descr="elefant"/>
          <p:cNvPicPr>
            <a:picLocks noChangeAspect="1" noChangeArrowheads="1"/>
          </p:cNvPicPr>
          <p:nvPr/>
        </p:nvPicPr>
        <p:blipFill>
          <a:blip r:embed="rId3" cstate="print"/>
          <a:srcRect/>
          <a:stretch>
            <a:fillRect/>
          </a:stretch>
        </p:blipFill>
        <p:spPr bwMode="auto">
          <a:xfrm>
            <a:off x="5508625" y="3644900"/>
            <a:ext cx="1952625" cy="2305050"/>
          </a:xfrm>
          <a:prstGeom prst="rect">
            <a:avLst/>
          </a:prstGeom>
          <a:noFill/>
          <a:ln w="9525">
            <a:noFill/>
            <a:miter lim="800000"/>
            <a:headEnd/>
            <a:tailEnd/>
          </a:ln>
        </p:spPr>
      </p:pic>
      <p:pic>
        <p:nvPicPr>
          <p:cNvPr id="46084" name="Picture 4" descr="http://thumbs.dreamstime.com/z/vliegende-roze-olifant-22322488.jpg"/>
          <p:cNvPicPr>
            <a:picLocks noChangeAspect="1" noChangeArrowheads="1"/>
          </p:cNvPicPr>
          <p:nvPr/>
        </p:nvPicPr>
        <p:blipFill>
          <a:blip r:embed="rId4" cstate="print"/>
          <a:srcRect b="9811"/>
          <a:stretch>
            <a:fillRect/>
          </a:stretch>
        </p:blipFill>
        <p:spPr bwMode="auto">
          <a:xfrm>
            <a:off x="5219700" y="3644900"/>
            <a:ext cx="2808288" cy="2428875"/>
          </a:xfrm>
          <a:prstGeom prst="rect">
            <a:avLst/>
          </a:prstGeom>
          <a:noFill/>
          <a:ln w="9525">
            <a:noFill/>
            <a:miter lim="800000"/>
            <a:headEnd/>
            <a:tailEnd/>
          </a:ln>
        </p:spPr>
      </p:pic>
      <p:sp>
        <p:nvSpPr>
          <p:cNvPr id="8" name="Rechthoek 7"/>
          <p:cNvSpPr>
            <a:spLocks noChangeArrowheads="1"/>
          </p:cNvSpPr>
          <p:nvPr/>
        </p:nvSpPr>
        <p:spPr bwMode="auto">
          <a:xfrm>
            <a:off x="395288" y="5949950"/>
            <a:ext cx="8640762" cy="368300"/>
          </a:xfrm>
          <a:prstGeom prst="rect">
            <a:avLst/>
          </a:prstGeom>
          <a:noFill/>
          <a:ln w="9525">
            <a:noFill/>
            <a:miter lim="800000"/>
            <a:headEnd/>
            <a:tailEnd/>
          </a:ln>
        </p:spPr>
        <p:txBody>
          <a:bodyPr>
            <a:spAutoFit/>
          </a:bodyPr>
          <a:lstStyle/>
          <a:p>
            <a:r>
              <a:rPr lang="nl-NL" sz="1800"/>
              <a:t>Dat kan alleen als je aan een roze olifant denkt! </a:t>
            </a:r>
            <a:endParaRPr lang="nl-NL"/>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fill="hold"/>
                                        <p:tgtEl>
                                          <p:spTgt spid="4">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 calcmode="lin" valueType="num">
                                      <p:cBhvr additive="base">
                                        <p:cTn id="19" dur="500" fill="hold"/>
                                        <p:tgtEl>
                                          <p:spTgt spid="4">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46082"/>
                                        </p:tgtEl>
                                        <p:attrNameLst>
                                          <p:attrName>style.visibility</p:attrName>
                                        </p:attrNameLst>
                                      </p:cBhvr>
                                      <p:to>
                                        <p:strVal val="visible"/>
                                      </p:to>
                                    </p:set>
                                    <p:anim calcmode="lin" valueType="num">
                                      <p:cBhvr additive="base">
                                        <p:cTn id="25" dur="500" fill="hold"/>
                                        <p:tgtEl>
                                          <p:spTgt spid="46082"/>
                                        </p:tgtEl>
                                        <p:attrNameLst>
                                          <p:attrName>ppt_x</p:attrName>
                                        </p:attrNameLst>
                                      </p:cBhvr>
                                      <p:tavLst>
                                        <p:tav tm="0">
                                          <p:val>
                                            <p:strVal val="0-#ppt_w/2"/>
                                          </p:val>
                                        </p:tav>
                                        <p:tav tm="100000">
                                          <p:val>
                                            <p:strVal val="#ppt_x"/>
                                          </p:val>
                                        </p:tav>
                                      </p:tavLst>
                                    </p:anim>
                                    <p:anim calcmode="lin" valueType="num">
                                      <p:cBhvr additive="base">
                                        <p:cTn id="26" dur="500" fill="hold"/>
                                        <p:tgtEl>
                                          <p:spTgt spid="46082"/>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0-#ppt_w/2"/>
                                          </p:val>
                                        </p:tav>
                                        <p:tav tm="100000">
                                          <p:val>
                                            <p:strVal val="#ppt_x"/>
                                          </p:val>
                                        </p:tav>
                                      </p:tavLst>
                                    </p:anim>
                                    <p:anim calcmode="lin" valueType="num">
                                      <p:cBhvr additive="base">
                                        <p:cTn id="32"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46084"/>
                                        </p:tgtEl>
                                        <p:attrNameLst>
                                          <p:attrName>style.visibility</p:attrName>
                                        </p:attrNameLst>
                                      </p:cBhvr>
                                      <p:to>
                                        <p:strVal val="visible"/>
                                      </p:to>
                                    </p:set>
                                    <p:anim calcmode="lin" valueType="num">
                                      <p:cBhvr additive="base">
                                        <p:cTn id="37" dur="500" fill="hold"/>
                                        <p:tgtEl>
                                          <p:spTgt spid="46084"/>
                                        </p:tgtEl>
                                        <p:attrNameLst>
                                          <p:attrName>ppt_x</p:attrName>
                                        </p:attrNameLst>
                                      </p:cBhvr>
                                      <p:tavLst>
                                        <p:tav tm="0">
                                          <p:val>
                                            <p:strVal val="0-#ppt_w/2"/>
                                          </p:val>
                                        </p:tav>
                                        <p:tav tm="100000">
                                          <p:val>
                                            <p:strVal val="#ppt_x"/>
                                          </p:val>
                                        </p:tav>
                                      </p:tavLst>
                                    </p:anim>
                                    <p:anim calcmode="lin" valueType="num">
                                      <p:cBhvr additive="base">
                                        <p:cTn id="38" dur="500" fill="hold"/>
                                        <p:tgtEl>
                                          <p:spTgt spid="4608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US" sz="4800" b="1" dirty="0">
                <a:solidFill>
                  <a:srgbClr val="0000FF"/>
                </a:solidFill>
              </a:rPr>
              <a:t>NLP </a:t>
            </a:r>
            <a:r>
              <a:rPr lang="en-US" sz="4800" b="1" dirty="0" err="1">
                <a:solidFill>
                  <a:srgbClr val="0000FF"/>
                </a:solidFill>
              </a:rPr>
              <a:t>en</a:t>
            </a:r>
            <a:r>
              <a:rPr lang="en-US" sz="4800" b="1" dirty="0">
                <a:solidFill>
                  <a:srgbClr val="0000FF"/>
                </a:solidFill>
              </a:rPr>
              <a:t> </a:t>
            </a:r>
            <a:r>
              <a:rPr lang="en-US" sz="4800" b="1" dirty="0" err="1">
                <a:solidFill>
                  <a:srgbClr val="0000FF"/>
                </a:solidFill>
              </a:rPr>
              <a:t>Conflicten</a:t>
            </a:r>
            <a:r>
              <a:rPr lang="en-US" sz="4800" b="1" dirty="0">
                <a:solidFill>
                  <a:srgbClr val="0000FF"/>
                </a:solidFill>
              </a:rPr>
              <a:t> </a:t>
            </a:r>
            <a:r>
              <a:rPr lang="en-US" sz="4800" b="1" dirty="0" err="1">
                <a:solidFill>
                  <a:srgbClr val="0000FF"/>
                </a:solidFill>
              </a:rPr>
              <a:t>hanteren</a:t>
            </a:r>
            <a:endParaRPr lang="nl-NL" sz="4800" b="1" dirty="0">
              <a:solidFill>
                <a:srgbClr val="0000FF"/>
              </a:solidFill>
            </a:endParaRPr>
          </a:p>
        </p:txBody>
      </p:sp>
      <p:pic>
        <p:nvPicPr>
          <p:cNvPr id="4" name="Picture 698"/>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56994" y="2132856"/>
            <a:ext cx="6887413" cy="2160240"/>
          </a:xfrm>
          <a:prstGeom prst="rect">
            <a:avLst/>
          </a:prstGeom>
          <a:noFill/>
          <a:ln>
            <a:noFill/>
          </a:ln>
        </p:spPr>
      </p:pic>
      <p:pic>
        <p:nvPicPr>
          <p:cNvPr id="5" name="Picture 699" descr="Winners"/>
          <p:cNvPicPr>
            <a:picLocks noGrp="1"/>
          </p:cNvPicPr>
          <p:nvPr>
            <p:ph idx="1"/>
          </p:nvPr>
        </p:nvPicPr>
        <p:blipFill>
          <a:blip r:embed="rId3" cstate="print">
            <a:lum contrast="40000"/>
            <a:extLst>
              <a:ext uri="{28A0092B-C50C-407E-A947-70E740481C1C}">
                <a14:useLocalDpi xmlns:a14="http://schemas.microsoft.com/office/drawing/2010/main" val="0"/>
              </a:ext>
            </a:extLst>
          </a:blip>
          <a:srcRect/>
          <a:stretch>
            <a:fillRect/>
          </a:stretch>
        </p:blipFill>
        <p:spPr bwMode="auto">
          <a:xfrm>
            <a:off x="2822448" y="4293096"/>
            <a:ext cx="3621760" cy="2592288"/>
          </a:xfrm>
          <a:prstGeom prst="rect">
            <a:avLst/>
          </a:prstGeom>
          <a:noFill/>
          <a:ln>
            <a:noFill/>
          </a:ln>
        </p:spPr>
      </p:pic>
      <p:sp>
        <p:nvSpPr>
          <p:cNvPr id="6" name="Tekstvak 5"/>
          <p:cNvSpPr txBox="1"/>
          <p:nvPr/>
        </p:nvSpPr>
        <p:spPr>
          <a:xfrm>
            <a:off x="3004607" y="1465620"/>
            <a:ext cx="3079561" cy="523220"/>
          </a:xfrm>
          <a:prstGeom prst="rect">
            <a:avLst/>
          </a:prstGeom>
          <a:noFill/>
        </p:spPr>
        <p:txBody>
          <a:bodyPr wrap="none" rtlCol="0">
            <a:spAutoFit/>
          </a:bodyPr>
          <a:lstStyle/>
          <a:p>
            <a:r>
              <a:rPr lang="nl-NL" sz="2800" b="1" i="1" dirty="0">
                <a:solidFill>
                  <a:srgbClr val="0000FF"/>
                </a:solidFill>
              </a:rPr>
              <a:t>Wat is een conflict?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0-#ppt_w/2"/>
                                          </p:val>
                                        </p:tav>
                                        <p:tav tm="100000">
                                          <p:val>
                                            <p:strVal val="#ppt_x"/>
                                          </p:val>
                                        </p:tav>
                                      </p:tavLst>
                                    </p:anim>
                                    <p:anim calcmode="lin" valueType="num">
                                      <p:cBhvr additive="base">
                                        <p:cTn id="14"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p:cNvSpPr>
            <a:spLocks noChangeArrowheads="1"/>
          </p:cNvSpPr>
          <p:nvPr/>
        </p:nvSpPr>
        <p:spPr bwMode="auto">
          <a:xfrm>
            <a:off x="179388" y="3068638"/>
            <a:ext cx="8964612" cy="3477875"/>
          </a:xfrm>
          <a:prstGeom prst="rect">
            <a:avLst/>
          </a:prstGeom>
          <a:noFill/>
          <a:ln w="9525">
            <a:noFill/>
            <a:miter lim="800000"/>
            <a:headEnd/>
            <a:tailEnd/>
          </a:ln>
        </p:spPr>
        <p:txBody>
          <a:bodyPr>
            <a:spAutoFit/>
          </a:bodyPr>
          <a:lstStyle/>
          <a:p>
            <a:r>
              <a:rPr lang="nl-NL" sz="2000" dirty="0">
                <a:solidFill>
                  <a:srgbClr val="0000FF"/>
                </a:solidFill>
              </a:rPr>
              <a:t>Als je aan de kant van het </a:t>
            </a:r>
            <a:r>
              <a:rPr lang="nl-NL" sz="2000" u="sng" dirty="0">
                <a:solidFill>
                  <a:srgbClr val="0000FF"/>
                </a:solidFill>
              </a:rPr>
              <a:t>gevolg</a:t>
            </a:r>
            <a:r>
              <a:rPr lang="nl-NL" sz="2000" dirty="0">
                <a:solidFill>
                  <a:srgbClr val="0000FF"/>
                </a:solidFill>
              </a:rPr>
              <a:t> gaat staan, dus voor een slachtofferrol kiest, kun je niets veranderen. </a:t>
            </a:r>
          </a:p>
          <a:p>
            <a:r>
              <a:rPr lang="nl-NL" sz="2000" dirty="0">
                <a:solidFill>
                  <a:srgbClr val="0000FF"/>
                </a:solidFill>
              </a:rPr>
              <a:t>De ander moet veranderen!</a:t>
            </a:r>
          </a:p>
          <a:p>
            <a:endParaRPr lang="nl-NL" sz="2000" dirty="0">
              <a:solidFill>
                <a:srgbClr val="0000FF"/>
              </a:solidFill>
            </a:endParaRPr>
          </a:p>
          <a:p>
            <a:r>
              <a:rPr lang="nl-NL" sz="2000" dirty="0">
                <a:solidFill>
                  <a:srgbClr val="0000FF"/>
                </a:solidFill>
              </a:rPr>
              <a:t>Als je aan de kant van de </a:t>
            </a:r>
            <a:r>
              <a:rPr lang="nl-NL" sz="2000" u="sng" dirty="0">
                <a:solidFill>
                  <a:srgbClr val="0000FF"/>
                </a:solidFill>
              </a:rPr>
              <a:t>oorzaak</a:t>
            </a:r>
            <a:r>
              <a:rPr lang="nl-NL" sz="2000" dirty="0">
                <a:solidFill>
                  <a:srgbClr val="0000FF"/>
                </a:solidFill>
              </a:rPr>
              <a:t> gaat staan kun je jezelf veranderen. </a:t>
            </a:r>
          </a:p>
          <a:p>
            <a:r>
              <a:rPr lang="nl-NL" sz="2000" dirty="0">
                <a:solidFill>
                  <a:srgbClr val="0000FF"/>
                </a:solidFill>
              </a:rPr>
              <a:t>In de </a:t>
            </a:r>
            <a:r>
              <a:rPr lang="nl-NL" sz="2000" dirty="0" err="1">
                <a:solidFill>
                  <a:srgbClr val="0000FF"/>
                </a:solidFill>
              </a:rPr>
              <a:t>giraffetaal</a:t>
            </a:r>
            <a:r>
              <a:rPr lang="nl-NL" sz="2000" dirty="0">
                <a:solidFill>
                  <a:srgbClr val="0000FF"/>
                </a:solidFill>
              </a:rPr>
              <a:t> is dat: ik maak mezelf verantwoordelijk voor mijn eigen gevoel. </a:t>
            </a:r>
          </a:p>
          <a:p>
            <a:r>
              <a:rPr lang="nl-NL" sz="2000" dirty="0">
                <a:solidFill>
                  <a:srgbClr val="0000FF"/>
                </a:solidFill>
              </a:rPr>
              <a:t>De ander heeft daar wel iets mee te maken, maar is er niet verantwoordelijk voor. </a:t>
            </a:r>
          </a:p>
          <a:p>
            <a:r>
              <a:rPr lang="nl-NL" sz="2000" dirty="0">
                <a:solidFill>
                  <a:srgbClr val="0000FF"/>
                </a:solidFill>
              </a:rPr>
              <a:t>Bijvoorbeeld als je zegt : “Hij verpest mijn hele dag.” ben je slachtoffer en sta je aan de kant van het gevolg. </a:t>
            </a:r>
          </a:p>
          <a:p>
            <a:r>
              <a:rPr lang="nl-NL" sz="2000" dirty="0">
                <a:solidFill>
                  <a:srgbClr val="0000FF"/>
                </a:solidFill>
              </a:rPr>
              <a:t>Als je dan zegt “Ik kies ervoor om vandaag een goed humeur te hebben” sta je aan de kant van de oorzaak: Jij bepaalt zelf hoe jij je voelt.</a:t>
            </a:r>
          </a:p>
        </p:txBody>
      </p:sp>
      <p:sp>
        <p:nvSpPr>
          <p:cNvPr id="5" name="Titel 1"/>
          <p:cNvSpPr txBox="1">
            <a:spLocks/>
          </p:cNvSpPr>
          <p:nvPr/>
        </p:nvSpPr>
        <p:spPr bwMode="auto">
          <a:xfrm>
            <a:off x="179388" y="260350"/>
            <a:ext cx="8785225" cy="2160588"/>
          </a:xfrm>
          <a:prstGeom prst="rect">
            <a:avLst/>
          </a:prstGeom>
          <a:noFill/>
          <a:ln w="9525">
            <a:noFill/>
            <a:miter lim="800000"/>
            <a:headEnd/>
            <a:tailEnd/>
          </a:ln>
        </p:spPr>
        <p:txBody>
          <a:bodyPr anchor="ctr"/>
          <a:lstStyle/>
          <a:p>
            <a:pPr algn="ctr" eaLnBrk="0" hangingPunct="0">
              <a:defRPr/>
            </a:pPr>
            <a:r>
              <a:rPr lang="nl-NL" sz="3600" b="1" kern="0" dirty="0">
                <a:solidFill>
                  <a:srgbClr val="0000FF"/>
                </a:solidFill>
                <a:latin typeface="+mj-lt"/>
                <a:ea typeface="+mj-ea"/>
                <a:cs typeface="+mj-cs"/>
              </a:rPr>
              <a:t>Wat zegt NLP ? Ga aan de kant van de oorzaak staan, neem verantwoordelijkheid voor je eigen gevoelens</a:t>
            </a:r>
            <a:endParaRPr lang="nl-NL" sz="3600" kern="0" dirty="0">
              <a:solidFill>
                <a:srgbClr val="0000FF"/>
              </a:solidFill>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 calcmode="lin" valueType="num">
                                      <p:cBhvr additive="base">
                                        <p:cTn id="19" dur="500" fill="hold"/>
                                        <p:tgtEl>
                                          <p:spTgt spid="4">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anim calcmode="lin" valueType="num">
                                      <p:cBhvr additive="base">
                                        <p:cTn id="25" dur="500" fill="hold"/>
                                        <p:tgtEl>
                                          <p:spTgt spid="4">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4">
                                            <p:txEl>
                                              <p:pRg st="5" end="5"/>
                                            </p:txEl>
                                          </p:spTgt>
                                        </p:tgtEl>
                                        <p:attrNameLst>
                                          <p:attrName>style.visibility</p:attrName>
                                        </p:attrNameLst>
                                      </p:cBhvr>
                                      <p:to>
                                        <p:strVal val="visible"/>
                                      </p:to>
                                    </p:set>
                                    <p:anim calcmode="lin" valueType="num">
                                      <p:cBhvr additive="base">
                                        <p:cTn id="31" dur="500" fill="hold"/>
                                        <p:tgtEl>
                                          <p:spTgt spid="4">
                                            <p:txEl>
                                              <p:pRg st="5" end="5"/>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4">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 calcmode="lin" valueType="num">
                                      <p:cBhvr additive="base">
                                        <p:cTn id="37" dur="500" fill="hold"/>
                                        <p:tgtEl>
                                          <p:spTgt spid="4">
                                            <p:txEl>
                                              <p:pRg st="6" end="6"/>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4">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4">
                                            <p:txEl>
                                              <p:pRg st="7" end="7"/>
                                            </p:txEl>
                                          </p:spTgt>
                                        </p:tgtEl>
                                        <p:attrNameLst>
                                          <p:attrName>style.visibility</p:attrName>
                                        </p:attrNameLst>
                                      </p:cBhvr>
                                      <p:to>
                                        <p:strVal val="visible"/>
                                      </p:to>
                                    </p:set>
                                    <p:anim calcmode="lin" valueType="num">
                                      <p:cBhvr additive="base">
                                        <p:cTn id="43" dur="500" fill="hold"/>
                                        <p:tgtEl>
                                          <p:spTgt spid="4">
                                            <p:txEl>
                                              <p:pRg st="7" end="7"/>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4">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21F0D38-34C8-420B-91B3-804BA9EA7730}"/>
              </a:ext>
            </a:extLst>
          </p:cNvPr>
          <p:cNvSpPr>
            <a:spLocks noGrp="1"/>
          </p:cNvSpPr>
          <p:nvPr>
            <p:ph type="title"/>
          </p:nvPr>
        </p:nvSpPr>
        <p:spPr>
          <a:xfrm>
            <a:off x="395536" y="116632"/>
            <a:ext cx="8229600" cy="1791072"/>
          </a:xfrm>
        </p:spPr>
        <p:txBody>
          <a:bodyPr>
            <a:normAutofit fontScale="90000"/>
          </a:bodyPr>
          <a:lstStyle/>
          <a:p>
            <a:r>
              <a:rPr lang="nl-NL" b="1" dirty="0">
                <a:solidFill>
                  <a:srgbClr val="0000FF"/>
                </a:solidFill>
              </a:rPr>
              <a:t>Oefening ervaren hoe je op verschillende manieren in een conflict kunt staan</a:t>
            </a:r>
          </a:p>
        </p:txBody>
      </p:sp>
      <p:pic>
        <p:nvPicPr>
          <p:cNvPr id="6" name="Picture 698">
            <a:extLst>
              <a:ext uri="{FF2B5EF4-FFF2-40B4-BE49-F238E27FC236}">
                <a16:creationId xmlns:a16="http://schemas.microsoft.com/office/drawing/2014/main" id="{BDEDD67C-C013-476A-9D5D-85BB7E92457F}"/>
              </a:ext>
            </a:extLst>
          </p:cNvPr>
          <p:cNvPicPr/>
          <p:nvPr/>
        </p:nvPicPr>
        <p:blipFill rotWithShape="1">
          <a:blip r:embed="rId2" cstate="print">
            <a:extLst>
              <a:ext uri="{28A0092B-C50C-407E-A947-70E740481C1C}">
                <a14:useLocalDpi xmlns:a14="http://schemas.microsoft.com/office/drawing/2010/main" val="0"/>
              </a:ext>
            </a:extLst>
          </a:blip>
          <a:srcRect r="51163"/>
          <a:stretch/>
        </p:blipFill>
        <p:spPr bwMode="auto">
          <a:xfrm>
            <a:off x="264210" y="2317381"/>
            <a:ext cx="1872208" cy="1606732"/>
          </a:xfrm>
          <a:prstGeom prst="rect">
            <a:avLst/>
          </a:prstGeom>
          <a:noFill/>
          <a:ln>
            <a:noFill/>
          </a:ln>
        </p:spPr>
      </p:pic>
      <p:pic>
        <p:nvPicPr>
          <p:cNvPr id="7" name="Picture 698">
            <a:extLst>
              <a:ext uri="{FF2B5EF4-FFF2-40B4-BE49-F238E27FC236}">
                <a16:creationId xmlns:a16="http://schemas.microsoft.com/office/drawing/2014/main" id="{2D3CBF7E-B4B1-48ED-A9BF-11CD70C0150E}"/>
              </a:ext>
            </a:extLst>
          </p:cNvPr>
          <p:cNvPicPr/>
          <p:nvPr/>
        </p:nvPicPr>
        <p:blipFill rotWithShape="1">
          <a:blip r:embed="rId2" cstate="print">
            <a:extLst>
              <a:ext uri="{28A0092B-C50C-407E-A947-70E740481C1C}">
                <a14:useLocalDpi xmlns:a14="http://schemas.microsoft.com/office/drawing/2010/main" val="0"/>
              </a:ext>
            </a:extLst>
          </a:blip>
          <a:srcRect r="51597"/>
          <a:stretch/>
        </p:blipFill>
        <p:spPr bwMode="auto">
          <a:xfrm>
            <a:off x="5394891" y="2276872"/>
            <a:ext cx="1498727" cy="1606732"/>
          </a:xfrm>
          <a:prstGeom prst="rect">
            <a:avLst/>
          </a:prstGeom>
          <a:noFill/>
          <a:ln>
            <a:noFill/>
          </a:ln>
        </p:spPr>
      </p:pic>
      <p:pic>
        <p:nvPicPr>
          <p:cNvPr id="8" name="Picture 698">
            <a:extLst>
              <a:ext uri="{FF2B5EF4-FFF2-40B4-BE49-F238E27FC236}">
                <a16:creationId xmlns:a16="http://schemas.microsoft.com/office/drawing/2014/main" id="{09196157-9056-406B-9C16-6A68C8152F01}"/>
              </a:ext>
            </a:extLst>
          </p:cNvPr>
          <p:cNvPicPr/>
          <p:nvPr/>
        </p:nvPicPr>
        <p:blipFill rotWithShape="1">
          <a:blip r:embed="rId2" cstate="print">
            <a:extLst>
              <a:ext uri="{28A0092B-C50C-407E-A947-70E740481C1C}">
                <a14:useLocalDpi xmlns:a14="http://schemas.microsoft.com/office/drawing/2010/main" val="0"/>
              </a:ext>
            </a:extLst>
          </a:blip>
          <a:srcRect r="51163"/>
          <a:stretch/>
        </p:blipFill>
        <p:spPr bwMode="auto">
          <a:xfrm flipH="1">
            <a:off x="2126010" y="2350096"/>
            <a:ext cx="1149846" cy="1606732"/>
          </a:xfrm>
          <a:prstGeom prst="rect">
            <a:avLst/>
          </a:prstGeom>
          <a:noFill/>
          <a:ln>
            <a:noFill/>
          </a:ln>
        </p:spPr>
      </p:pic>
      <p:pic>
        <p:nvPicPr>
          <p:cNvPr id="9" name="Picture 698">
            <a:extLst>
              <a:ext uri="{FF2B5EF4-FFF2-40B4-BE49-F238E27FC236}">
                <a16:creationId xmlns:a16="http://schemas.microsoft.com/office/drawing/2014/main" id="{44C26D7F-EB2D-41B1-8206-F83B36988463}"/>
              </a:ext>
            </a:extLst>
          </p:cNvPr>
          <p:cNvPicPr/>
          <p:nvPr/>
        </p:nvPicPr>
        <p:blipFill rotWithShape="1">
          <a:blip r:embed="rId2" cstate="print">
            <a:extLst>
              <a:ext uri="{28A0092B-C50C-407E-A947-70E740481C1C}">
                <a14:useLocalDpi xmlns:a14="http://schemas.microsoft.com/office/drawing/2010/main" val="0"/>
              </a:ext>
            </a:extLst>
          </a:blip>
          <a:srcRect l="51597"/>
          <a:stretch/>
        </p:blipFill>
        <p:spPr bwMode="auto">
          <a:xfrm flipH="1">
            <a:off x="6893618" y="2309587"/>
            <a:ext cx="1082639" cy="1606732"/>
          </a:xfrm>
          <a:prstGeom prst="rect">
            <a:avLst/>
          </a:prstGeom>
          <a:noFill/>
          <a:ln>
            <a:noFill/>
          </a:ln>
        </p:spPr>
      </p:pic>
      <p:sp>
        <p:nvSpPr>
          <p:cNvPr id="10" name="Tekstvak 9">
            <a:extLst>
              <a:ext uri="{FF2B5EF4-FFF2-40B4-BE49-F238E27FC236}">
                <a16:creationId xmlns:a16="http://schemas.microsoft.com/office/drawing/2014/main" id="{9AE0B55F-97F0-4FCF-95B1-CE2DDDD8A8BA}"/>
              </a:ext>
            </a:extLst>
          </p:cNvPr>
          <p:cNvSpPr txBox="1"/>
          <p:nvPr/>
        </p:nvSpPr>
        <p:spPr>
          <a:xfrm>
            <a:off x="1043608" y="1973627"/>
            <a:ext cx="1872208" cy="369332"/>
          </a:xfrm>
          <a:prstGeom prst="rect">
            <a:avLst/>
          </a:prstGeom>
          <a:noFill/>
        </p:spPr>
        <p:txBody>
          <a:bodyPr wrap="square" rtlCol="0">
            <a:spAutoFit/>
          </a:bodyPr>
          <a:lstStyle/>
          <a:p>
            <a:r>
              <a:rPr lang="nl-NL" dirty="0">
                <a:solidFill>
                  <a:srgbClr val="0000FF"/>
                </a:solidFill>
              </a:rPr>
              <a:t>Tegendruk geven</a:t>
            </a:r>
          </a:p>
        </p:txBody>
      </p:sp>
      <p:sp>
        <p:nvSpPr>
          <p:cNvPr id="11" name="Tekstvak 10">
            <a:extLst>
              <a:ext uri="{FF2B5EF4-FFF2-40B4-BE49-F238E27FC236}">
                <a16:creationId xmlns:a16="http://schemas.microsoft.com/office/drawing/2014/main" id="{A8D31D1C-1342-4ED4-9276-80DAFDABE6AA}"/>
              </a:ext>
            </a:extLst>
          </p:cNvPr>
          <p:cNvSpPr txBox="1"/>
          <p:nvPr/>
        </p:nvSpPr>
        <p:spPr>
          <a:xfrm>
            <a:off x="6012160" y="1981120"/>
            <a:ext cx="1872208" cy="369332"/>
          </a:xfrm>
          <a:prstGeom prst="rect">
            <a:avLst/>
          </a:prstGeom>
          <a:noFill/>
        </p:spPr>
        <p:txBody>
          <a:bodyPr wrap="square" rtlCol="0">
            <a:spAutoFit/>
          </a:bodyPr>
          <a:lstStyle/>
          <a:p>
            <a:r>
              <a:rPr lang="nl-NL" dirty="0">
                <a:solidFill>
                  <a:srgbClr val="0000FF"/>
                </a:solidFill>
              </a:rPr>
              <a:t>Meegeven</a:t>
            </a:r>
          </a:p>
        </p:txBody>
      </p:sp>
      <p:sp>
        <p:nvSpPr>
          <p:cNvPr id="12" name="Rechthoek 11">
            <a:extLst>
              <a:ext uri="{FF2B5EF4-FFF2-40B4-BE49-F238E27FC236}">
                <a16:creationId xmlns:a16="http://schemas.microsoft.com/office/drawing/2014/main" id="{34ECAF5B-CF9E-4E41-A65A-5E12FB07C531}"/>
              </a:ext>
            </a:extLst>
          </p:cNvPr>
          <p:cNvSpPr/>
          <p:nvPr/>
        </p:nvSpPr>
        <p:spPr>
          <a:xfrm>
            <a:off x="1016379" y="3914412"/>
            <a:ext cx="585417" cy="923330"/>
          </a:xfrm>
          <a:prstGeom prst="rect">
            <a:avLst/>
          </a:prstGeom>
          <a:noFill/>
        </p:spPr>
        <p:txBody>
          <a:bodyPr wrap="none" lIns="91440" tIns="45720" rIns="91440" bIns="45720">
            <a:spAutoFit/>
          </a:bodyPr>
          <a:lstStyle/>
          <a:p>
            <a:pPr algn="ctr"/>
            <a:r>
              <a:rPr lang="nl-NL" sz="5400" b="0" cap="none" spc="0" dirty="0">
                <a:ln w="0"/>
                <a:solidFill>
                  <a:srgbClr val="0000FF"/>
                </a:solidFill>
                <a:effectLst>
                  <a:outerShdw blurRad="38100" dist="19050" dir="2700000" algn="tl" rotWithShape="0">
                    <a:schemeClr val="dk1">
                      <a:alpha val="40000"/>
                    </a:schemeClr>
                  </a:outerShdw>
                </a:effectLst>
              </a:rPr>
              <a:t>A</a:t>
            </a:r>
          </a:p>
        </p:txBody>
      </p:sp>
      <p:sp>
        <p:nvSpPr>
          <p:cNvPr id="13" name="Rechthoek 12">
            <a:extLst>
              <a:ext uri="{FF2B5EF4-FFF2-40B4-BE49-F238E27FC236}">
                <a16:creationId xmlns:a16="http://schemas.microsoft.com/office/drawing/2014/main" id="{DAFF9C87-83DC-449D-B812-4B9E129E8D5B}"/>
              </a:ext>
            </a:extLst>
          </p:cNvPr>
          <p:cNvSpPr/>
          <p:nvPr/>
        </p:nvSpPr>
        <p:spPr>
          <a:xfrm>
            <a:off x="2915816" y="3914412"/>
            <a:ext cx="561371" cy="923330"/>
          </a:xfrm>
          <a:prstGeom prst="rect">
            <a:avLst/>
          </a:prstGeom>
          <a:noFill/>
        </p:spPr>
        <p:txBody>
          <a:bodyPr wrap="none" lIns="91440" tIns="45720" rIns="91440" bIns="45720">
            <a:spAutoFit/>
          </a:bodyPr>
          <a:lstStyle/>
          <a:p>
            <a:pPr algn="ctr"/>
            <a:r>
              <a:rPr lang="nl-NL" sz="5400" b="0" cap="none" spc="0" dirty="0">
                <a:ln w="0"/>
                <a:solidFill>
                  <a:srgbClr val="0000FF"/>
                </a:solidFill>
                <a:effectLst>
                  <a:outerShdw blurRad="38100" dist="19050" dir="2700000" algn="tl" rotWithShape="0">
                    <a:schemeClr val="dk1">
                      <a:alpha val="40000"/>
                    </a:schemeClr>
                  </a:outerShdw>
                </a:effectLst>
              </a:rPr>
              <a:t>B</a:t>
            </a:r>
          </a:p>
        </p:txBody>
      </p:sp>
      <p:sp>
        <p:nvSpPr>
          <p:cNvPr id="14" name="Rechthoek 13">
            <a:extLst>
              <a:ext uri="{FF2B5EF4-FFF2-40B4-BE49-F238E27FC236}">
                <a16:creationId xmlns:a16="http://schemas.microsoft.com/office/drawing/2014/main" id="{65D69C5D-B33E-4995-8DEB-10332B140B57}"/>
              </a:ext>
            </a:extLst>
          </p:cNvPr>
          <p:cNvSpPr/>
          <p:nvPr/>
        </p:nvSpPr>
        <p:spPr>
          <a:xfrm>
            <a:off x="5495568" y="3933056"/>
            <a:ext cx="585417" cy="923330"/>
          </a:xfrm>
          <a:prstGeom prst="rect">
            <a:avLst/>
          </a:prstGeom>
          <a:noFill/>
        </p:spPr>
        <p:txBody>
          <a:bodyPr wrap="none" lIns="91440" tIns="45720" rIns="91440" bIns="45720">
            <a:spAutoFit/>
          </a:bodyPr>
          <a:lstStyle/>
          <a:p>
            <a:pPr algn="ctr"/>
            <a:r>
              <a:rPr lang="nl-NL" sz="5400" b="0" cap="none" spc="0" dirty="0">
                <a:ln w="0"/>
                <a:solidFill>
                  <a:srgbClr val="0000FF"/>
                </a:solidFill>
                <a:effectLst>
                  <a:outerShdw blurRad="38100" dist="19050" dir="2700000" algn="tl" rotWithShape="0">
                    <a:schemeClr val="dk1">
                      <a:alpha val="40000"/>
                    </a:schemeClr>
                  </a:outerShdw>
                </a:effectLst>
              </a:rPr>
              <a:t>A</a:t>
            </a:r>
          </a:p>
        </p:txBody>
      </p:sp>
      <p:sp>
        <p:nvSpPr>
          <p:cNvPr id="15" name="Rechthoek 14">
            <a:extLst>
              <a:ext uri="{FF2B5EF4-FFF2-40B4-BE49-F238E27FC236}">
                <a16:creationId xmlns:a16="http://schemas.microsoft.com/office/drawing/2014/main" id="{4A9D76DF-64DC-4674-9DF1-3FCD39B46AFD}"/>
              </a:ext>
            </a:extLst>
          </p:cNvPr>
          <p:cNvSpPr/>
          <p:nvPr/>
        </p:nvSpPr>
        <p:spPr>
          <a:xfrm>
            <a:off x="7395005" y="3933056"/>
            <a:ext cx="561371" cy="923330"/>
          </a:xfrm>
          <a:prstGeom prst="rect">
            <a:avLst/>
          </a:prstGeom>
          <a:noFill/>
        </p:spPr>
        <p:txBody>
          <a:bodyPr wrap="none" lIns="91440" tIns="45720" rIns="91440" bIns="45720">
            <a:spAutoFit/>
          </a:bodyPr>
          <a:lstStyle/>
          <a:p>
            <a:pPr algn="ctr"/>
            <a:r>
              <a:rPr lang="nl-NL" sz="5400" b="0" cap="none" spc="0" dirty="0">
                <a:ln w="0"/>
                <a:solidFill>
                  <a:srgbClr val="0000FF"/>
                </a:solidFill>
                <a:effectLst>
                  <a:outerShdw blurRad="38100" dist="19050" dir="2700000" algn="tl" rotWithShape="0">
                    <a:schemeClr val="dk1">
                      <a:alpha val="40000"/>
                    </a:schemeClr>
                  </a:outerShdw>
                </a:effectLst>
              </a:rPr>
              <a:t>B</a:t>
            </a:r>
          </a:p>
        </p:txBody>
      </p:sp>
      <p:sp>
        <p:nvSpPr>
          <p:cNvPr id="16" name="Rechthoek 15">
            <a:extLst>
              <a:ext uri="{FF2B5EF4-FFF2-40B4-BE49-F238E27FC236}">
                <a16:creationId xmlns:a16="http://schemas.microsoft.com/office/drawing/2014/main" id="{37927E87-E1B7-4482-925C-E3DB2A5DD733}"/>
              </a:ext>
            </a:extLst>
          </p:cNvPr>
          <p:cNvSpPr/>
          <p:nvPr/>
        </p:nvSpPr>
        <p:spPr>
          <a:xfrm>
            <a:off x="447635" y="1630623"/>
            <a:ext cx="535723" cy="923330"/>
          </a:xfrm>
          <a:prstGeom prst="rect">
            <a:avLst/>
          </a:prstGeom>
          <a:noFill/>
        </p:spPr>
        <p:txBody>
          <a:bodyPr wrap="none" lIns="91440" tIns="45720" rIns="91440" bIns="45720">
            <a:spAutoFit/>
          </a:bodyPr>
          <a:lstStyle/>
          <a:p>
            <a:pPr algn="ctr"/>
            <a:r>
              <a:rPr lang="nl-NL" sz="5400" b="0" cap="none" spc="0" dirty="0">
                <a:ln w="0"/>
                <a:solidFill>
                  <a:srgbClr val="FF0000"/>
                </a:solidFill>
                <a:effectLst>
                  <a:outerShdw blurRad="38100" dist="19050" dir="2700000" algn="tl" rotWithShape="0">
                    <a:schemeClr val="dk1">
                      <a:alpha val="40000"/>
                    </a:schemeClr>
                  </a:outerShdw>
                </a:effectLst>
              </a:rPr>
              <a:t>1</a:t>
            </a:r>
          </a:p>
        </p:txBody>
      </p:sp>
      <p:sp>
        <p:nvSpPr>
          <p:cNvPr id="17" name="Rechthoek 16">
            <a:extLst>
              <a:ext uri="{FF2B5EF4-FFF2-40B4-BE49-F238E27FC236}">
                <a16:creationId xmlns:a16="http://schemas.microsoft.com/office/drawing/2014/main" id="{F18A1F30-9FD8-4742-9D11-36A35CF9D5C8}"/>
              </a:ext>
            </a:extLst>
          </p:cNvPr>
          <p:cNvSpPr/>
          <p:nvPr/>
        </p:nvSpPr>
        <p:spPr>
          <a:xfrm>
            <a:off x="5435663" y="1630623"/>
            <a:ext cx="535724" cy="923330"/>
          </a:xfrm>
          <a:prstGeom prst="rect">
            <a:avLst/>
          </a:prstGeom>
          <a:noFill/>
        </p:spPr>
        <p:txBody>
          <a:bodyPr wrap="none" lIns="91440" tIns="45720" rIns="91440" bIns="45720">
            <a:spAutoFit/>
          </a:bodyPr>
          <a:lstStyle/>
          <a:p>
            <a:pPr algn="ctr"/>
            <a:r>
              <a:rPr lang="nl-NL" sz="5400" dirty="0">
                <a:ln w="0"/>
                <a:solidFill>
                  <a:srgbClr val="FF0000"/>
                </a:solidFill>
                <a:effectLst>
                  <a:outerShdw blurRad="38100" dist="19050" dir="2700000" algn="tl" rotWithShape="0">
                    <a:schemeClr val="dk1">
                      <a:alpha val="40000"/>
                    </a:schemeClr>
                  </a:outerShdw>
                </a:effectLst>
              </a:rPr>
              <a:t>2</a:t>
            </a:r>
            <a:endParaRPr lang="nl-NL" sz="5400" b="0" cap="none" spc="0" dirty="0">
              <a:ln w="0"/>
              <a:solidFill>
                <a:srgbClr val="FF0000"/>
              </a:solidFill>
              <a:effectLst>
                <a:outerShdw blurRad="38100" dist="19050" dir="2700000" algn="tl" rotWithShape="0">
                  <a:schemeClr val="dk1">
                    <a:alpha val="40000"/>
                  </a:schemeClr>
                </a:outerShdw>
              </a:effectLst>
            </a:endParaRPr>
          </a:p>
        </p:txBody>
      </p:sp>
      <p:sp>
        <p:nvSpPr>
          <p:cNvPr id="18" name="Rechthoek 17">
            <a:extLst>
              <a:ext uri="{FF2B5EF4-FFF2-40B4-BE49-F238E27FC236}">
                <a16:creationId xmlns:a16="http://schemas.microsoft.com/office/drawing/2014/main" id="{8BD0B808-8D67-4D8C-A1C3-67208304C7D0}"/>
              </a:ext>
            </a:extLst>
          </p:cNvPr>
          <p:cNvSpPr/>
          <p:nvPr/>
        </p:nvSpPr>
        <p:spPr>
          <a:xfrm>
            <a:off x="507884" y="4625390"/>
            <a:ext cx="535724" cy="923330"/>
          </a:xfrm>
          <a:prstGeom prst="rect">
            <a:avLst/>
          </a:prstGeom>
          <a:noFill/>
        </p:spPr>
        <p:txBody>
          <a:bodyPr wrap="none" lIns="91440" tIns="45720" rIns="91440" bIns="45720">
            <a:spAutoFit/>
          </a:bodyPr>
          <a:lstStyle/>
          <a:p>
            <a:pPr algn="ctr"/>
            <a:r>
              <a:rPr lang="nl-NL" sz="5400" dirty="0">
                <a:ln w="0"/>
                <a:solidFill>
                  <a:srgbClr val="FF0000"/>
                </a:solidFill>
                <a:effectLst>
                  <a:outerShdw blurRad="38100" dist="19050" dir="2700000" algn="tl" rotWithShape="0">
                    <a:schemeClr val="dk1">
                      <a:alpha val="40000"/>
                    </a:schemeClr>
                  </a:outerShdw>
                </a:effectLst>
              </a:rPr>
              <a:t>3</a:t>
            </a:r>
            <a:endParaRPr lang="nl-NL" sz="5400" b="0" cap="none" spc="0" dirty="0">
              <a:ln w="0"/>
              <a:solidFill>
                <a:srgbClr val="FF0000"/>
              </a:solidFill>
              <a:effectLst>
                <a:outerShdw blurRad="38100" dist="19050" dir="2700000" algn="tl" rotWithShape="0">
                  <a:schemeClr val="dk1">
                    <a:alpha val="40000"/>
                  </a:schemeClr>
                </a:outerShdw>
              </a:effectLst>
            </a:endParaRPr>
          </a:p>
        </p:txBody>
      </p:sp>
      <p:sp>
        <p:nvSpPr>
          <p:cNvPr id="19" name="Rechthoek 18">
            <a:extLst>
              <a:ext uri="{FF2B5EF4-FFF2-40B4-BE49-F238E27FC236}">
                <a16:creationId xmlns:a16="http://schemas.microsoft.com/office/drawing/2014/main" id="{9AE26A50-6B5A-44D9-8796-6EBC9C7B2BE4}"/>
              </a:ext>
            </a:extLst>
          </p:cNvPr>
          <p:cNvSpPr/>
          <p:nvPr/>
        </p:nvSpPr>
        <p:spPr>
          <a:xfrm>
            <a:off x="5436647" y="4595393"/>
            <a:ext cx="535724" cy="923330"/>
          </a:xfrm>
          <a:prstGeom prst="rect">
            <a:avLst/>
          </a:prstGeom>
          <a:noFill/>
        </p:spPr>
        <p:txBody>
          <a:bodyPr wrap="none" lIns="91440" tIns="45720" rIns="91440" bIns="45720">
            <a:spAutoFit/>
          </a:bodyPr>
          <a:lstStyle/>
          <a:p>
            <a:pPr algn="ctr"/>
            <a:r>
              <a:rPr lang="nl-NL" sz="5400" dirty="0">
                <a:ln w="0"/>
                <a:solidFill>
                  <a:srgbClr val="FF0000"/>
                </a:solidFill>
                <a:effectLst>
                  <a:outerShdw blurRad="38100" dist="19050" dir="2700000" algn="tl" rotWithShape="0">
                    <a:schemeClr val="dk1">
                      <a:alpha val="40000"/>
                    </a:schemeClr>
                  </a:outerShdw>
                </a:effectLst>
              </a:rPr>
              <a:t>4</a:t>
            </a:r>
            <a:endParaRPr lang="nl-NL" sz="5400" b="0" cap="none" spc="0" dirty="0">
              <a:ln w="0"/>
              <a:solidFill>
                <a:srgbClr val="FF0000"/>
              </a:solidFill>
              <a:effectLst>
                <a:outerShdw blurRad="38100" dist="19050" dir="2700000" algn="tl" rotWithShape="0">
                  <a:schemeClr val="dk1">
                    <a:alpha val="40000"/>
                  </a:schemeClr>
                </a:outerShdw>
              </a:effectLst>
            </a:endParaRPr>
          </a:p>
        </p:txBody>
      </p:sp>
      <p:pic>
        <p:nvPicPr>
          <p:cNvPr id="20" name="Picture 698">
            <a:extLst>
              <a:ext uri="{FF2B5EF4-FFF2-40B4-BE49-F238E27FC236}">
                <a16:creationId xmlns:a16="http://schemas.microsoft.com/office/drawing/2014/main" id="{1BA024AA-7366-4279-8120-CAAC58F41DED}"/>
              </a:ext>
            </a:extLst>
          </p:cNvPr>
          <p:cNvPicPr/>
          <p:nvPr/>
        </p:nvPicPr>
        <p:blipFill rotWithShape="1">
          <a:blip r:embed="rId2" cstate="print">
            <a:extLst>
              <a:ext uri="{28A0092B-C50C-407E-A947-70E740481C1C}">
                <a14:useLocalDpi xmlns:a14="http://schemas.microsoft.com/office/drawing/2010/main" val="0"/>
              </a:ext>
            </a:extLst>
          </a:blip>
          <a:srcRect r="51163"/>
          <a:stretch/>
        </p:blipFill>
        <p:spPr bwMode="auto">
          <a:xfrm flipH="1">
            <a:off x="1907703" y="5055632"/>
            <a:ext cx="1799651" cy="1606732"/>
          </a:xfrm>
          <a:prstGeom prst="rect">
            <a:avLst/>
          </a:prstGeom>
          <a:noFill/>
          <a:ln>
            <a:noFill/>
          </a:ln>
        </p:spPr>
      </p:pic>
      <p:pic>
        <p:nvPicPr>
          <p:cNvPr id="21" name="Picture 698">
            <a:extLst>
              <a:ext uri="{FF2B5EF4-FFF2-40B4-BE49-F238E27FC236}">
                <a16:creationId xmlns:a16="http://schemas.microsoft.com/office/drawing/2014/main" id="{402F4573-1876-4455-906F-C12266B0B9C6}"/>
              </a:ext>
            </a:extLst>
          </p:cNvPr>
          <p:cNvPicPr/>
          <p:nvPr/>
        </p:nvPicPr>
        <p:blipFill rotWithShape="1">
          <a:blip r:embed="rId2" cstate="print">
            <a:extLst>
              <a:ext uri="{28A0092B-C50C-407E-A947-70E740481C1C}">
                <a14:useLocalDpi xmlns:a14="http://schemas.microsoft.com/office/drawing/2010/main" val="0"/>
              </a:ext>
            </a:extLst>
          </a:blip>
          <a:srcRect r="51163"/>
          <a:stretch/>
        </p:blipFill>
        <p:spPr bwMode="auto">
          <a:xfrm>
            <a:off x="1134874" y="5069644"/>
            <a:ext cx="772829" cy="1606732"/>
          </a:xfrm>
          <a:prstGeom prst="rect">
            <a:avLst/>
          </a:prstGeom>
          <a:noFill/>
          <a:ln>
            <a:noFill/>
          </a:ln>
        </p:spPr>
      </p:pic>
      <p:pic>
        <p:nvPicPr>
          <p:cNvPr id="22" name="Picture 698">
            <a:extLst>
              <a:ext uri="{FF2B5EF4-FFF2-40B4-BE49-F238E27FC236}">
                <a16:creationId xmlns:a16="http://schemas.microsoft.com/office/drawing/2014/main" id="{6F75FFA7-ECC8-488D-813F-2A347CAEADD8}"/>
              </a:ext>
            </a:extLst>
          </p:cNvPr>
          <p:cNvPicPr/>
          <p:nvPr/>
        </p:nvPicPr>
        <p:blipFill rotWithShape="1">
          <a:blip r:embed="rId2" cstate="print">
            <a:extLst>
              <a:ext uri="{28A0092B-C50C-407E-A947-70E740481C1C}">
                <a14:useLocalDpi xmlns:a14="http://schemas.microsoft.com/office/drawing/2010/main" val="0"/>
              </a:ext>
            </a:extLst>
          </a:blip>
          <a:srcRect r="51597"/>
          <a:stretch/>
        </p:blipFill>
        <p:spPr bwMode="auto">
          <a:xfrm flipH="1">
            <a:off x="6932981" y="5145805"/>
            <a:ext cx="1537365" cy="1606732"/>
          </a:xfrm>
          <a:prstGeom prst="rect">
            <a:avLst/>
          </a:prstGeom>
          <a:noFill/>
          <a:ln>
            <a:noFill/>
          </a:ln>
        </p:spPr>
      </p:pic>
      <p:pic>
        <p:nvPicPr>
          <p:cNvPr id="23" name="Picture 698">
            <a:extLst>
              <a:ext uri="{FF2B5EF4-FFF2-40B4-BE49-F238E27FC236}">
                <a16:creationId xmlns:a16="http://schemas.microsoft.com/office/drawing/2014/main" id="{3D5A8478-4FB6-4B89-B46C-E6625F433A4D}"/>
              </a:ext>
            </a:extLst>
          </p:cNvPr>
          <p:cNvPicPr/>
          <p:nvPr/>
        </p:nvPicPr>
        <p:blipFill rotWithShape="1">
          <a:blip r:embed="rId2" cstate="print">
            <a:extLst>
              <a:ext uri="{28A0092B-C50C-407E-A947-70E740481C1C}">
                <a14:useLocalDpi xmlns:a14="http://schemas.microsoft.com/office/drawing/2010/main" val="0"/>
              </a:ext>
            </a:extLst>
          </a:blip>
          <a:srcRect l="51597"/>
          <a:stretch/>
        </p:blipFill>
        <p:spPr bwMode="auto">
          <a:xfrm>
            <a:off x="5823712" y="5251268"/>
            <a:ext cx="969120" cy="1606732"/>
          </a:xfrm>
          <a:prstGeom prst="rect">
            <a:avLst/>
          </a:prstGeom>
          <a:noFill/>
          <a:ln>
            <a:noFill/>
          </a:ln>
        </p:spPr>
      </p:pic>
      <p:grpSp>
        <p:nvGrpSpPr>
          <p:cNvPr id="27" name="Groep 26">
            <a:extLst>
              <a:ext uri="{FF2B5EF4-FFF2-40B4-BE49-F238E27FC236}">
                <a16:creationId xmlns:a16="http://schemas.microsoft.com/office/drawing/2014/main" id="{AB221D5D-22C1-403C-B177-68C55EF5A34C}"/>
              </a:ext>
            </a:extLst>
          </p:cNvPr>
          <p:cNvGrpSpPr/>
          <p:nvPr/>
        </p:nvGrpSpPr>
        <p:grpSpPr>
          <a:xfrm>
            <a:off x="587809" y="4536506"/>
            <a:ext cx="8037327" cy="369332"/>
            <a:chOff x="587809" y="4536506"/>
            <a:chExt cx="8037327" cy="369332"/>
          </a:xfrm>
        </p:grpSpPr>
        <p:cxnSp>
          <p:nvCxnSpPr>
            <p:cNvPr id="26" name="Rechte verbindingslijn 25">
              <a:extLst>
                <a:ext uri="{FF2B5EF4-FFF2-40B4-BE49-F238E27FC236}">
                  <a16:creationId xmlns:a16="http://schemas.microsoft.com/office/drawing/2014/main" id="{C5260EED-7DE0-4DB6-8FD3-5E7E1E504F1A}"/>
                </a:ext>
              </a:extLst>
            </p:cNvPr>
            <p:cNvCxnSpPr/>
            <p:nvPr/>
          </p:nvCxnSpPr>
          <p:spPr>
            <a:xfrm>
              <a:off x="587809" y="4678726"/>
              <a:ext cx="8037327" cy="8329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4" name="Tekstvak 23">
              <a:extLst>
                <a:ext uri="{FF2B5EF4-FFF2-40B4-BE49-F238E27FC236}">
                  <a16:creationId xmlns:a16="http://schemas.microsoft.com/office/drawing/2014/main" id="{41D5E298-887F-4CBD-9D00-405D6E99480D}"/>
                </a:ext>
              </a:extLst>
            </p:cNvPr>
            <p:cNvSpPr txBox="1"/>
            <p:nvPr/>
          </p:nvSpPr>
          <p:spPr>
            <a:xfrm>
              <a:off x="3644364" y="4536506"/>
              <a:ext cx="1872208" cy="369332"/>
            </a:xfrm>
            <a:prstGeom prst="rect">
              <a:avLst/>
            </a:prstGeom>
            <a:solidFill>
              <a:schemeClr val="bg1"/>
            </a:solidFill>
          </p:spPr>
          <p:txBody>
            <a:bodyPr wrap="square" rtlCol="0">
              <a:spAutoFit/>
            </a:bodyPr>
            <a:lstStyle/>
            <a:p>
              <a:r>
                <a:rPr lang="nl-NL" dirty="0">
                  <a:solidFill>
                    <a:srgbClr val="FF0000"/>
                  </a:solidFill>
                </a:rPr>
                <a:t>Rollen Omdraaien</a:t>
              </a:r>
            </a:p>
          </p:txBody>
        </p:sp>
      </p:grpSp>
    </p:spTree>
    <p:extLst>
      <p:ext uri="{BB962C8B-B14F-4D97-AF65-F5344CB8AC3E}">
        <p14:creationId xmlns:p14="http://schemas.microsoft.com/office/powerpoint/2010/main" val="3562215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0-#ppt_w/2"/>
                                          </p:val>
                                        </p:tav>
                                        <p:tav tm="100000">
                                          <p:val>
                                            <p:strVal val="#ppt_x"/>
                                          </p:val>
                                        </p:tav>
                                      </p:tavLst>
                                    </p:anim>
                                    <p:anim calcmode="lin" valueType="num">
                                      <p:cBhvr additive="base">
                                        <p:cTn id="8"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0-#ppt_w/2"/>
                                          </p:val>
                                        </p:tav>
                                        <p:tav tm="100000">
                                          <p:val>
                                            <p:strVal val="#ppt_x"/>
                                          </p:val>
                                        </p:tav>
                                      </p:tavLst>
                                    </p:anim>
                                    <p:anim calcmode="lin" valueType="num">
                                      <p:cBhvr additive="base">
                                        <p:cTn id="14"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0-#ppt_w/2"/>
                                          </p:val>
                                        </p:tav>
                                        <p:tav tm="100000">
                                          <p:val>
                                            <p:strVal val="#ppt_x"/>
                                          </p:val>
                                        </p:tav>
                                      </p:tavLst>
                                    </p:anim>
                                    <p:anim calcmode="lin" valueType="num">
                                      <p:cBhvr additive="base">
                                        <p:cTn id="20"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0-#ppt_w/2"/>
                                          </p:val>
                                        </p:tav>
                                        <p:tav tm="100000">
                                          <p:val>
                                            <p:strVal val="#ppt_x"/>
                                          </p:val>
                                        </p:tav>
                                      </p:tavLst>
                                    </p:anim>
                                    <p:anim calcmode="lin" valueType="num">
                                      <p:cBhvr additive="base">
                                        <p:cTn id="26"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0-#ppt_w/2"/>
                                          </p:val>
                                        </p:tav>
                                        <p:tav tm="100000">
                                          <p:val>
                                            <p:strVal val="#ppt_x"/>
                                          </p:val>
                                        </p:tav>
                                      </p:tavLst>
                                    </p:anim>
                                    <p:anim calcmode="lin" valueType="num">
                                      <p:cBhvr additive="base">
                                        <p:cTn id="32"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0-#ppt_w/2"/>
                                          </p:val>
                                        </p:tav>
                                        <p:tav tm="100000">
                                          <p:val>
                                            <p:strVal val="#ppt_x"/>
                                          </p:val>
                                        </p:tav>
                                      </p:tavLst>
                                    </p:anim>
                                    <p:anim calcmode="lin" valueType="num">
                                      <p:cBhvr additive="base">
                                        <p:cTn id="38"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additive="base">
                                        <p:cTn id="43" dur="500" fill="hold"/>
                                        <p:tgtEl>
                                          <p:spTgt spid="17"/>
                                        </p:tgtEl>
                                        <p:attrNameLst>
                                          <p:attrName>ppt_x</p:attrName>
                                        </p:attrNameLst>
                                      </p:cBhvr>
                                      <p:tavLst>
                                        <p:tav tm="0">
                                          <p:val>
                                            <p:strVal val="0-#ppt_w/2"/>
                                          </p:val>
                                        </p:tav>
                                        <p:tav tm="100000">
                                          <p:val>
                                            <p:strVal val="#ppt_x"/>
                                          </p:val>
                                        </p:tav>
                                      </p:tavLst>
                                    </p:anim>
                                    <p:anim calcmode="lin" valueType="num">
                                      <p:cBhvr additive="base">
                                        <p:cTn id="44"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additive="base">
                                        <p:cTn id="49" dur="500" fill="hold"/>
                                        <p:tgtEl>
                                          <p:spTgt spid="11"/>
                                        </p:tgtEl>
                                        <p:attrNameLst>
                                          <p:attrName>ppt_x</p:attrName>
                                        </p:attrNameLst>
                                      </p:cBhvr>
                                      <p:tavLst>
                                        <p:tav tm="0">
                                          <p:val>
                                            <p:strVal val="0-#ppt_w/2"/>
                                          </p:val>
                                        </p:tav>
                                        <p:tav tm="100000">
                                          <p:val>
                                            <p:strVal val="#ppt_x"/>
                                          </p:val>
                                        </p:tav>
                                      </p:tavLst>
                                    </p:anim>
                                    <p:anim calcmode="lin" valueType="num">
                                      <p:cBhvr additive="base">
                                        <p:cTn id="50"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nodeType="clickEffect">
                                  <p:stCondLst>
                                    <p:cond delay="0"/>
                                  </p:stCondLst>
                                  <p:childTnLst>
                                    <p:set>
                                      <p:cBhvr>
                                        <p:cTn id="54" dur="1" fill="hold">
                                          <p:stCondLst>
                                            <p:cond delay="0"/>
                                          </p:stCondLst>
                                        </p:cTn>
                                        <p:tgtEl>
                                          <p:spTgt spid="7"/>
                                        </p:tgtEl>
                                        <p:attrNameLst>
                                          <p:attrName>style.visibility</p:attrName>
                                        </p:attrNameLst>
                                      </p:cBhvr>
                                      <p:to>
                                        <p:strVal val="visible"/>
                                      </p:to>
                                    </p:set>
                                    <p:anim calcmode="lin" valueType="num">
                                      <p:cBhvr additive="base">
                                        <p:cTn id="55" dur="500" fill="hold"/>
                                        <p:tgtEl>
                                          <p:spTgt spid="7"/>
                                        </p:tgtEl>
                                        <p:attrNameLst>
                                          <p:attrName>ppt_x</p:attrName>
                                        </p:attrNameLst>
                                      </p:cBhvr>
                                      <p:tavLst>
                                        <p:tav tm="0">
                                          <p:val>
                                            <p:strVal val="0-#ppt_w/2"/>
                                          </p:val>
                                        </p:tav>
                                        <p:tav tm="100000">
                                          <p:val>
                                            <p:strVal val="#ppt_x"/>
                                          </p:val>
                                        </p:tav>
                                      </p:tavLst>
                                    </p:anim>
                                    <p:anim calcmode="lin" valueType="num">
                                      <p:cBhvr additive="base">
                                        <p:cTn id="56"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8" fill="hold" nodeType="click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additive="base">
                                        <p:cTn id="61" dur="500" fill="hold"/>
                                        <p:tgtEl>
                                          <p:spTgt spid="9"/>
                                        </p:tgtEl>
                                        <p:attrNameLst>
                                          <p:attrName>ppt_x</p:attrName>
                                        </p:attrNameLst>
                                      </p:cBhvr>
                                      <p:tavLst>
                                        <p:tav tm="0">
                                          <p:val>
                                            <p:strVal val="0-#ppt_w/2"/>
                                          </p:val>
                                        </p:tav>
                                        <p:tav tm="100000">
                                          <p:val>
                                            <p:strVal val="#ppt_x"/>
                                          </p:val>
                                        </p:tav>
                                      </p:tavLst>
                                    </p:anim>
                                    <p:anim calcmode="lin" valueType="num">
                                      <p:cBhvr additive="base">
                                        <p:cTn id="62"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8" fill="hold" grpId="0" nodeType="clickEffect">
                                  <p:stCondLst>
                                    <p:cond delay="0"/>
                                  </p:stCondLst>
                                  <p:childTnLst>
                                    <p:set>
                                      <p:cBhvr>
                                        <p:cTn id="66" dur="1" fill="hold">
                                          <p:stCondLst>
                                            <p:cond delay="0"/>
                                          </p:stCondLst>
                                        </p:cTn>
                                        <p:tgtEl>
                                          <p:spTgt spid="14"/>
                                        </p:tgtEl>
                                        <p:attrNameLst>
                                          <p:attrName>style.visibility</p:attrName>
                                        </p:attrNameLst>
                                      </p:cBhvr>
                                      <p:to>
                                        <p:strVal val="visible"/>
                                      </p:to>
                                    </p:set>
                                    <p:anim calcmode="lin" valueType="num">
                                      <p:cBhvr additive="base">
                                        <p:cTn id="67" dur="500" fill="hold"/>
                                        <p:tgtEl>
                                          <p:spTgt spid="14"/>
                                        </p:tgtEl>
                                        <p:attrNameLst>
                                          <p:attrName>ppt_x</p:attrName>
                                        </p:attrNameLst>
                                      </p:cBhvr>
                                      <p:tavLst>
                                        <p:tav tm="0">
                                          <p:val>
                                            <p:strVal val="0-#ppt_w/2"/>
                                          </p:val>
                                        </p:tav>
                                        <p:tav tm="100000">
                                          <p:val>
                                            <p:strVal val="#ppt_x"/>
                                          </p:val>
                                        </p:tav>
                                      </p:tavLst>
                                    </p:anim>
                                    <p:anim calcmode="lin" valueType="num">
                                      <p:cBhvr additive="base">
                                        <p:cTn id="68"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8" fill="hold" grpId="0" nodeType="clickEffect">
                                  <p:stCondLst>
                                    <p:cond delay="0"/>
                                  </p:stCondLst>
                                  <p:childTnLst>
                                    <p:set>
                                      <p:cBhvr>
                                        <p:cTn id="72" dur="1" fill="hold">
                                          <p:stCondLst>
                                            <p:cond delay="0"/>
                                          </p:stCondLst>
                                        </p:cTn>
                                        <p:tgtEl>
                                          <p:spTgt spid="15"/>
                                        </p:tgtEl>
                                        <p:attrNameLst>
                                          <p:attrName>style.visibility</p:attrName>
                                        </p:attrNameLst>
                                      </p:cBhvr>
                                      <p:to>
                                        <p:strVal val="visible"/>
                                      </p:to>
                                    </p:set>
                                    <p:anim calcmode="lin" valueType="num">
                                      <p:cBhvr additive="base">
                                        <p:cTn id="73" dur="500" fill="hold"/>
                                        <p:tgtEl>
                                          <p:spTgt spid="15"/>
                                        </p:tgtEl>
                                        <p:attrNameLst>
                                          <p:attrName>ppt_x</p:attrName>
                                        </p:attrNameLst>
                                      </p:cBhvr>
                                      <p:tavLst>
                                        <p:tav tm="0">
                                          <p:val>
                                            <p:strVal val="0-#ppt_w/2"/>
                                          </p:val>
                                        </p:tav>
                                        <p:tav tm="100000">
                                          <p:val>
                                            <p:strVal val="#ppt_x"/>
                                          </p:val>
                                        </p:tav>
                                      </p:tavLst>
                                    </p:anim>
                                    <p:anim calcmode="lin" valueType="num">
                                      <p:cBhvr additive="base">
                                        <p:cTn id="74"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8" fill="hold" nodeType="click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additive="base">
                                        <p:cTn id="79" dur="500" fill="hold"/>
                                        <p:tgtEl>
                                          <p:spTgt spid="27"/>
                                        </p:tgtEl>
                                        <p:attrNameLst>
                                          <p:attrName>ppt_x</p:attrName>
                                        </p:attrNameLst>
                                      </p:cBhvr>
                                      <p:tavLst>
                                        <p:tav tm="0">
                                          <p:val>
                                            <p:strVal val="0-#ppt_w/2"/>
                                          </p:val>
                                        </p:tav>
                                        <p:tav tm="100000">
                                          <p:val>
                                            <p:strVal val="#ppt_x"/>
                                          </p:val>
                                        </p:tav>
                                      </p:tavLst>
                                    </p:anim>
                                    <p:anim calcmode="lin" valueType="num">
                                      <p:cBhvr additive="base">
                                        <p:cTn id="80" dur="500" fill="hold"/>
                                        <p:tgtEl>
                                          <p:spTgt spid="27"/>
                                        </p:tgtEl>
                                        <p:attrNameLst>
                                          <p:attrName>ppt_y</p:attrName>
                                        </p:attrNameLst>
                                      </p:cBhvr>
                                      <p:tavLst>
                                        <p:tav tm="0">
                                          <p:val>
                                            <p:strVal val="#ppt_y"/>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8" fill="hold" grpId="0" nodeType="clickEffect">
                                  <p:stCondLst>
                                    <p:cond delay="0"/>
                                  </p:stCondLst>
                                  <p:childTnLst>
                                    <p:set>
                                      <p:cBhvr>
                                        <p:cTn id="84" dur="1" fill="hold">
                                          <p:stCondLst>
                                            <p:cond delay="0"/>
                                          </p:stCondLst>
                                        </p:cTn>
                                        <p:tgtEl>
                                          <p:spTgt spid="18"/>
                                        </p:tgtEl>
                                        <p:attrNameLst>
                                          <p:attrName>style.visibility</p:attrName>
                                        </p:attrNameLst>
                                      </p:cBhvr>
                                      <p:to>
                                        <p:strVal val="visible"/>
                                      </p:to>
                                    </p:set>
                                    <p:anim calcmode="lin" valueType="num">
                                      <p:cBhvr additive="base">
                                        <p:cTn id="85" dur="500" fill="hold"/>
                                        <p:tgtEl>
                                          <p:spTgt spid="18"/>
                                        </p:tgtEl>
                                        <p:attrNameLst>
                                          <p:attrName>ppt_x</p:attrName>
                                        </p:attrNameLst>
                                      </p:cBhvr>
                                      <p:tavLst>
                                        <p:tav tm="0">
                                          <p:val>
                                            <p:strVal val="0-#ppt_w/2"/>
                                          </p:val>
                                        </p:tav>
                                        <p:tav tm="100000">
                                          <p:val>
                                            <p:strVal val="#ppt_x"/>
                                          </p:val>
                                        </p:tav>
                                      </p:tavLst>
                                    </p:anim>
                                    <p:anim calcmode="lin" valueType="num">
                                      <p:cBhvr additive="base">
                                        <p:cTn id="86"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8" fill="hold" nodeType="clickEffect">
                                  <p:stCondLst>
                                    <p:cond delay="0"/>
                                  </p:stCondLst>
                                  <p:childTnLst>
                                    <p:set>
                                      <p:cBhvr>
                                        <p:cTn id="90" dur="1" fill="hold">
                                          <p:stCondLst>
                                            <p:cond delay="0"/>
                                          </p:stCondLst>
                                        </p:cTn>
                                        <p:tgtEl>
                                          <p:spTgt spid="21"/>
                                        </p:tgtEl>
                                        <p:attrNameLst>
                                          <p:attrName>style.visibility</p:attrName>
                                        </p:attrNameLst>
                                      </p:cBhvr>
                                      <p:to>
                                        <p:strVal val="visible"/>
                                      </p:to>
                                    </p:set>
                                    <p:anim calcmode="lin" valueType="num">
                                      <p:cBhvr additive="base">
                                        <p:cTn id="91" dur="500" fill="hold"/>
                                        <p:tgtEl>
                                          <p:spTgt spid="21"/>
                                        </p:tgtEl>
                                        <p:attrNameLst>
                                          <p:attrName>ppt_x</p:attrName>
                                        </p:attrNameLst>
                                      </p:cBhvr>
                                      <p:tavLst>
                                        <p:tav tm="0">
                                          <p:val>
                                            <p:strVal val="0-#ppt_w/2"/>
                                          </p:val>
                                        </p:tav>
                                        <p:tav tm="100000">
                                          <p:val>
                                            <p:strVal val="#ppt_x"/>
                                          </p:val>
                                        </p:tav>
                                      </p:tavLst>
                                    </p:anim>
                                    <p:anim calcmode="lin" valueType="num">
                                      <p:cBhvr additive="base">
                                        <p:cTn id="92" dur="500" fill="hold"/>
                                        <p:tgtEl>
                                          <p:spTgt spid="21"/>
                                        </p:tgtEl>
                                        <p:attrNameLst>
                                          <p:attrName>ppt_y</p:attrName>
                                        </p:attrNameLst>
                                      </p:cBhvr>
                                      <p:tavLst>
                                        <p:tav tm="0">
                                          <p:val>
                                            <p:strVal val="#ppt_y"/>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8" fill="hold" nodeType="click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additive="base">
                                        <p:cTn id="97" dur="500" fill="hold"/>
                                        <p:tgtEl>
                                          <p:spTgt spid="20"/>
                                        </p:tgtEl>
                                        <p:attrNameLst>
                                          <p:attrName>ppt_x</p:attrName>
                                        </p:attrNameLst>
                                      </p:cBhvr>
                                      <p:tavLst>
                                        <p:tav tm="0">
                                          <p:val>
                                            <p:strVal val="0-#ppt_w/2"/>
                                          </p:val>
                                        </p:tav>
                                        <p:tav tm="100000">
                                          <p:val>
                                            <p:strVal val="#ppt_x"/>
                                          </p:val>
                                        </p:tav>
                                      </p:tavLst>
                                    </p:anim>
                                    <p:anim calcmode="lin" valueType="num">
                                      <p:cBhvr additive="base">
                                        <p:cTn id="98" dur="5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8" fill="hold" grpId="0" nodeType="clickEffect">
                                  <p:stCondLst>
                                    <p:cond delay="0"/>
                                  </p:stCondLst>
                                  <p:childTnLst>
                                    <p:set>
                                      <p:cBhvr>
                                        <p:cTn id="102" dur="1" fill="hold">
                                          <p:stCondLst>
                                            <p:cond delay="0"/>
                                          </p:stCondLst>
                                        </p:cTn>
                                        <p:tgtEl>
                                          <p:spTgt spid="19"/>
                                        </p:tgtEl>
                                        <p:attrNameLst>
                                          <p:attrName>style.visibility</p:attrName>
                                        </p:attrNameLst>
                                      </p:cBhvr>
                                      <p:to>
                                        <p:strVal val="visible"/>
                                      </p:to>
                                    </p:set>
                                    <p:anim calcmode="lin" valueType="num">
                                      <p:cBhvr additive="base">
                                        <p:cTn id="103" dur="500" fill="hold"/>
                                        <p:tgtEl>
                                          <p:spTgt spid="19"/>
                                        </p:tgtEl>
                                        <p:attrNameLst>
                                          <p:attrName>ppt_x</p:attrName>
                                        </p:attrNameLst>
                                      </p:cBhvr>
                                      <p:tavLst>
                                        <p:tav tm="0">
                                          <p:val>
                                            <p:strVal val="0-#ppt_w/2"/>
                                          </p:val>
                                        </p:tav>
                                        <p:tav tm="100000">
                                          <p:val>
                                            <p:strVal val="#ppt_x"/>
                                          </p:val>
                                        </p:tav>
                                      </p:tavLst>
                                    </p:anim>
                                    <p:anim calcmode="lin" valueType="num">
                                      <p:cBhvr additive="base">
                                        <p:cTn id="104" dur="5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 presetClass="entr" presetSubtype="8" fill="hold" nodeType="clickEffect">
                                  <p:stCondLst>
                                    <p:cond delay="0"/>
                                  </p:stCondLst>
                                  <p:childTnLst>
                                    <p:set>
                                      <p:cBhvr>
                                        <p:cTn id="108" dur="1" fill="hold">
                                          <p:stCondLst>
                                            <p:cond delay="0"/>
                                          </p:stCondLst>
                                        </p:cTn>
                                        <p:tgtEl>
                                          <p:spTgt spid="23"/>
                                        </p:tgtEl>
                                        <p:attrNameLst>
                                          <p:attrName>style.visibility</p:attrName>
                                        </p:attrNameLst>
                                      </p:cBhvr>
                                      <p:to>
                                        <p:strVal val="visible"/>
                                      </p:to>
                                    </p:set>
                                    <p:anim calcmode="lin" valueType="num">
                                      <p:cBhvr additive="base">
                                        <p:cTn id="109" dur="500" fill="hold"/>
                                        <p:tgtEl>
                                          <p:spTgt spid="23"/>
                                        </p:tgtEl>
                                        <p:attrNameLst>
                                          <p:attrName>ppt_x</p:attrName>
                                        </p:attrNameLst>
                                      </p:cBhvr>
                                      <p:tavLst>
                                        <p:tav tm="0">
                                          <p:val>
                                            <p:strVal val="0-#ppt_w/2"/>
                                          </p:val>
                                        </p:tav>
                                        <p:tav tm="100000">
                                          <p:val>
                                            <p:strVal val="#ppt_x"/>
                                          </p:val>
                                        </p:tav>
                                      </p:tavLst>
                                    </p:anim>
                                    <p:anim calcmode="lin" valueType="num">
                                      <p:cBhvr additive="base">
                                        <p:cTn id="110" dur="500" fill="hold"/>
                                        <p:tgtEl>
                                          <p:spTgt spid="23"/>
                                        </p:tgtEl>
                                        <p:attrNameLst>
                                          <p:attrName>ppt_y</p:attrName>
                                        </p:attrNameLst>
                                      </p:cBhvr>
                                      <p:tavLst>
                                        <p:tav tm="0">
                                          <p:val>
                                            <p:strVal val="#ppt_y"/>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2" presetClass="entr" presetSubtype="8" fill="hold" nodeType="clickEffect">
                                  <p:stCondLst>
                                    <p:cond delay="0"/>
                                  </p:stCondLst>
                                  <p:childTnLst>
                                    <p:set>
                                      <p:cBhvr>
                                        <p:cTn id="114" dur="1" fill="hold">
                                          <p:stCondLst>
                                            <p:cond delay="0"/>
                                          </p:stCondLst>
                                        </p:cTn>
                                        <p:tgtEl>
                                          <p:spTgt spid="22"/>
                                        </p:tgtEl>
                                        <p:attrNameLst>
                                          <p:attrName>style.visibility</p:attrName>
                                        </p:attrNameLst>
                                      </p:cBhvr>
                                      <p:to>
                                        <p:strVal val="visible"/>
                                      </p:to>
                                    </p:set>
                                    <p:anim calcmode="lin" valueType="num">
                                      <p:cBhvr additive="base">
                                        <p:cTn id="115" dur="500" fill="hold"/>
                                        <p:tgtEl>
                                          <p:spTgt spid="22"/>
                                        </p:tgtEl>
                                        <p:attrNameLst>
                                          <p:attrName>ppt_x</p:attrName>
                                        </p:attrNameLst>
                                      </p:cBhvr>
                                      <p:tavLst>
                                        <p:tav tm="0">
                                          <p:val>
                                            <p:strVal val="0-#ppt_w/2"/>
                                          </p:val>
                                        </p:tav>
                                        <p:tav tm="100000">
                                          <p:val>
                                            <p:strVal val="#ppt_x"/>
                                          </p:val>
                                        </p:tav>
                                      </p:tavLst>
                                    </p:anim>
                                    <p:anim calcmode="lin" valueType="num">
                                      <p:cBhvr additive="base">
                                        <p:cTn id="116" dur="5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P spid="14" grpId="0"/>
      <p:bldP spid="15" grpId="0"/>
      <p:bldP spid="16" grpId="0"/>
      <p:bldP spid="17" grpId="0"/>
      <p:bldP spid="18" grpId="0"/>
      <p:bldP spid="1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3E0C760-E87E-4E3B-8143-148C144B6704}"/>
              </a:ext>
            </a:extLst>
          </p:cNvPr>
          <p:cNvSpPr>
            <a:spLocks noGrp="1"/>
          </p:cNvSpPr>
          <p:nvPr>
            <p:ph type="title"/>
          </p:nvPr>
        </p:nvSpPr>
        <p:spPr>
          <a:xfrm>
            <a:off x="457200" y="341784"/>
            <a:ext cx="8229600" cy="1143000"/>
          </a:xfrm>
        </p:spPr>
        <p:txBody>
          <a:bodyPr/>
          <a:lstStyle/>
          <a:p>
            <a:r>
              <a:rPr lang="nl-NL" b="1" dirty="0">
                <a:solidFill>
                  <a:srgbClr val="0000FF"/>
                </a:solidFill>
              </a:rPr>
              <a:t>Oefening 39 Je eigen wereldmodel</a:t>
            </a:r>
          </a:p>
        </p:txBody>
      </p:sp>
      <p:sp>
        <p:nvSpPr>
          <p:cNvPr id="3" name="Tijdelijke aanduiding voor inhoud 2">
            <a:extLst>
              <a:ext uri="{FF2B5EF4-FFF2-40B4-BE49-F238E27FC236}">
                <a16:creationId xmlns:a16="http://schemas.microsoft.com/office/drawing/2014/main" id="{E366D768-9BF3-4E22-B48D-5D02D785ABFF}"/>
              </a:ext>
            </a:extLst>
          </p:cNvPr>
          <p:cNvSpPr>
            <a:spLocks noGrp="1"/>
          </p:cNvSpPr>
          <p:nvPr>
            <p:ph idx="1"/>
          </p:nvPr>
        </p:nvSpPr>
        <p:spPr/>
        <p:txBody>
          <a:bodyPr/>
          <a:lstStyle/>
          <a:p>
            <a:r>
              <a:rPr lang="nl-NL" dirty="0">
                <a:solidFill>
                  <a:srgbClr val="0000FF"/>
                </a:solidFill>
              </a:rPr>
              <a:t>Schrijf 5 woorden op die bij je opkomen als je het woord ‘conflict’ hoort.</a:t>
            </a:r>
          </a:p>
        </p:txBody>
      </p:sp>
    </p:spTree>
    <p:extLst>
      <p:ext uri="{BB962C8B-B14F-4D97-AF65-F5344CB8AC3E}">
        <p14:creationId xmlns:p14="http://schemas.microsoft.com/office/powerpoint/2010/main" val="13000927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0"/>
            <a:ext cx="8229600" cy="980728"/>
          </a:xfrm>
        </p:spPr>
        <p:txBody>
          <a:bodyPr>
            <a:normAutofit fontScale="90000"/>
          </a:bodyPr>
          <a:lstStyle/>
          <a:p>
            <a:r>
              <a:rPr lang="nl-NL" b="1">
                <a:solidFill>
                  <a:srgbClr val="0000FF"/>
                </a:solidFill>
              </a:rPr>
              <a:t>Conflict en het model van de wereld</a:t>
            </a:r>
          </a:p>
        </p:txBody>
      </p:sp>
      <p:pic>
        <p:nvPicPr>
          <p:cNvPr id="5" name="Picture 698"/>
          <p:cNvPicPr/>
          <p:nvPr/>
        </p:nvPicPr>
        <p:blipFill>
          <a:blip r:embed="rId2" cstate="print">
            <a:extLst>
              <a:ext uri="{28A0092B-C50C-407E-A947-70E740481C1C}">
                <a14:useLocalDpi xmlns:a14="http://schemas.microsoft.com/office/drawing/2010/main" val="0"/>
              </a:ext>
            </a:extLst>
          </a:blip>
          <a:srcRect r="48403"/>
          <a:stretch>
            <a:fillRect/>
          </a:stretch>
        </p:blipFill>
        <p:spPr bwMode="auto">
          <a:xfrm>
            <a:off x="3059832" y="1052736"/>
            <a:ext cx="2736304" cy="1440160"/>
          </a:xfrm>
          <a:prstGeom prst="rect">
            <a:avLst/>
          </a:prstGeom>
          <a:noFill/>
          <a:ln>
            <a:noFill/>
          </a:ln>
        </p:spPr>
      </p:pic>
      <p:pic>
        <p:nvPicPr>
          <p:cNvPr id="6" name="Picture 698"/>
          <p:cNvPicPr/>
          <p:nvPr/>
        </p:nvPicPr>
        <p:blipFill>
          <a:blip r:embed="rId2" cstate="print">
            <a:extLst>
              <a:ext uri="{28A0092B-C50C-407E-A947-70E740481C1C}">
                <a14:useLocalDpi xmlns:a14="http://schemas.microsoft.com/office/drawing/2010/main" val="0"/>
              </a:ext>
            </a:extLst>
          </a:blip>
          <a:srcRect l="50861"/>
          <a:stretch>
            <a:fillRect/>
          </a:stretch>
        </p:blipFill>
        <p:spPr bwMode="auto">
          <a:xfrm>
            <a:off x="5940153" y="980728"/>
            <a:ext cx="2808311" cy="1512168"/>
          </a:xfrm>
          <a:prstGeom prst="rect">
            <a:avLst/>
          </a:prstGeom>
          <a:noFill/>
          <a:ln>
            <a:noFill/>
          </a:ln>
        </p:spPr>
      </p:pic>
      <p:graphicFrame>
        <p:nvGraphicFramePr>
          <p:cNvPr id="7" name="Tabel 6"/>
          <p:cNvGraphicFramePr>
            <a:graphicFrameLocks noGrp="1"/>
          </p:cNvGraphicFramePr>
          <p:nvPr/>
        </p:nvGraphicFramePr>
        <p:xfrm>
          <a:off x="732157" y="2636912"/>
          <a:ext cx="2687715" cy="565777"/>
        </p:xfrm>
        <a:graphic>
          <a:graphicData uri="http://schemas.openxmlformats.org/drawingml/2006/table">
            <a:tbl>
              <a:tblPr/>
              <a:tblGrid>
                <a:gridCol w="2687715">
                  <a:extLst>
                    <a:ext uri="{9D8B030D-6E8A-4147-A177-3AD203B41FA5}">
                      <a16:colId xmlns:a16="http://schemas.microsoft.com/office/drawing/2014/main" val="20000"/>
                    </a:ext>
                  </a:extLst>
                </a:gridCol>
              </a:tblGrid>
              <a:tr h="565777">
                <a:tc>
                  <a:txBody>
                    <a:bodyPr/>
                    <a:lstStyle/>
                    <a:p>
                      <a:pPr>
                        <a:spcAft>
                          <a:spcPts val="0"/>
                        </a:spcAft>
                      </a:pPr>
                      <a:r>
                        <a:rPr lang="nl-NL" sz="2000" b="1" dirty="0">
                          <a:solidFill>
                            <a:srgbClr val="FF0000"/>
                          </a:solidFill>
                          <a:latin typeface="Times New Roman"/>
                          <a:ea typeface="Times New Roman"/>
                        </a:rPr>
                        <a:t>Neurologische niveau:</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
        <p:nvSpPr>
          <p:cNvPr id="9" name="Tekstvak 8"/>
          <p:cNvSpPr txBox="1"/>
          <p:nvPr/>
        </p:nvSpPr>
        <p:spPr>
          <a:xfrm>
            <a:off x="3419872" y="836712"/>
            <a:ext cx="1152128" cy="707886"/>
          </a:xfrm>
          <a:prstGeom prst="rect">
            <a:avLst/>
          </a:prstGeom>
          <a:noFill/>
        </p:spPr>
        <p:txBody>
          <a:bodyPr wrap="square" rtlCol="0">
            <a:spAutoFit/>
          </a:bodyPr>
          <a:lstStyle/>
          <a:p>
            <a:r>
              <a:rPr lang="nl-NL" sz="4000" b="1" dirty="0">
                <a:solidFill>
                  <a:srgbClr val="0000FF"/>
                </a:solidFill>
              </a:rPr>
              <a:t>A ik</a:t>
            </a:r>
            <a:endParaRPr lang="nl-NL" b="1" dirty="0">
              <a:solidFill>
                <a:srgbClr val="0000FF"/>
              </a:solidFill>
            </a:endParaRPr>
          </a:p>
        </p:txBody>
      </p:sp>
      <p:sp>
        <p:nvSpPr>
          <p:cNvPr id="10" name="Tekstvak 9"/>
          <p:cNvSpPr txBox="1"/>
          <p:nvPr/>
        </p:nvSpPr>
        <p:spPr>
          <a:xfrm>
            <a:off x="6588224" y="836712"/>
            <a:ext cx="2468960" cy="707886"/>
          </a:xfrm>
          <a:prstGeom prst="rect">
            <a:avLst/>
          </a:prstGeom>
          <a:noFill/>
        </p:spPr>
        <p:txBody>
          <a:bodyPr wrap="square" rtlCol="0">
            <a:spAutoFit/>
          </a:bodyPr>
          <a:lstStyle/>
          <a:p>
            <a:r>
              <a:rPr lang="nl-NL" sz="4000" b="1" dirty="0">
                <a:solidFill>
                  <a:srgbClr val="0000FF"/>
                </a:solidFill>
              </a:rPr>
              <a:t>B de ander</a:t>
            </a:r>
            <a:endParaRPr lang="nl-NL" sz="2400" b="1" dirty="0">
              <a:solidFill>
                <a:srgbClr val="0000FF"/>
              </a:solidFill>
            </a:endParaRPr>
          </a:p>
        </p:txBody>
      </p:sp>
      <p:graphicFrame>
        <p:nvGraphicFramePr>
          <p:cNvPr id="13" name="Tabel 12"/>
          <p:cNvGraphicFramePr>
            <a:graphicFrameLocks noGrp="1"/>
          </p:cNvGraphicFramePr>
          <p:nvPr/>
        </p:nvGraphicFramePr>
        <p:xfrm>
          <a:off x="732157" y="6031575"/>
          <a:ext cx="2687715" cy="565777"/>
        </p:xfrm>
        <a:graphic>
          <a:graphicData uri="http://schemas.openxmlformats.org/drawingml/2006/table">
            <a:tbl>
              <a:tblPr/>
              <a:tblGrid>
                <a:gridCol w="2687715">
                  <a:extLst>
                    <a:ext uri="{9D8B030D-6E8A-4147-A177-3AD203B41FA5}">
                      <a16:colId xmlns:a16="http://schemas.microsoft.com/office/drawing/2014/main" val="20000"/>
                    </a:ext>
                  </a:extLst>
                </a:gridCol>
              </a:tblGrid>
              <a:tr h="565777">
                <a:tc>
                  <a:txBody>
                    <a:bodyPr/>
                    <a:lstStyle/>
                    <a:p>
                      <a:pPr algn="r">
                        <a:spcAft>
                          <a:spcPts val="0"/>
                        </a:spcAft>
                      </a:pPr>
                      <a:r>
                        <a:rPr lang="nl-NL" sz="1600" b="1" dirty="0">
                          <a:solidFill>
                            <a:srgbClr val="0000FF"/>
                          </a:solidFill>
                          <a:latin typeface="Times New Roman"/>
                          <a:ea typeface="Times New Roman"/>
                        </a:rPr>
                        <a:t>Omgeving</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graphicFrame>
        <p:nvGraphicFramePr>
          <p:cNvPr id="14" name="Tabel 13"/>
          <p:cNvGraphicFramePr>
            <a:graphicFrameLocks noGrp="1"/>
          </p:cNvGraphicFramePr>
          <p:nvPr/>
        </p:nvGraphicFramePr>
        <p:xfrm>
          <a:off x="755576" y="5445224"/>
          <a:ext cx="2687715" cy="565777"/>
        </p:xfrm>
        <a:graphic>
          <a:graphicData uri="http://schemas.openxmlformats.org/drawingml/2006/table">
            <a:tbl>
              <a:tblPr/>
              <a:tblGrid>
                <a:gridCol w="2687715">
                  <a:extLst>
                    <a:ext uri="{9D8B030D-6E8A-4147-A177-3AD203B41FA5}">
                      <a16:colId xmlns:a16="http://schemas.microsoft.com/office/drawing/2014/main" val="20000"/>
                    </a:ext>
                  </a:extLst>
                </a:gridCol>
              </a:tblGrid>
              <a:tr h="565777">
                <a:tc>
                  <a:txBody>
                    <a:bodyPr/>
                    <a:lstStyle/>
                    <a:p>
                      <a:pPr algn="r">
                        <a:spcAft>
                          <a:spcPts val="0"/>
                        </a:spcAft>
                      </a:pPr>
                      <a:r>
                        <a:rPr lang="nl-NL" sz="1600" b="1" dirty="0">
                          <a:solidFill>
                            <a:srgbClr val="0000FF"/>
                          </a:solidFill>
                          <a:latin typeface="Times New Roman"/>
                          <a:ea typeface="Times New Roman"/>
                        </a:rPr>
                        <a:t>Gedrag</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graphicFrame>
        <p:nvGraphicFramePr>
          <p:cNvPr id="15" name="Tabel 14"/>
          <p:cNvGraphicFramePr>
            <a:graphicFrameLocks noGrp="1"/>
          </p:cNvGraphicFramePr>
          <p:nvPr/>
        </p:nvGraphicFramePr>
        <p:xfrm>
          <a:off x="755576" y="4951455"/>
          <a:ext cx="2687715" cy="493769"/>
        </p:xfrm>
        <a:graphic>
          <a:graphicData uri="http://schemas.openxmlformats.org/drawingml/2006/table">
            <a:tbl>
              <a:tblPr/>
              <a:tblGrid>
                <a:gridCol w="2687715">
                  <a:extLst>
                    <a:ext uri="{9D8B030D-6E8A-4147-A177-3AD203B41FA5}">
                      <a16:colId xmlns:a16="http://schemas.microsoft.com/office/drawing/2014/main" val="20000"/>
                    </a:ext>
                  </a:extLst>
                </a:gridCol>
              </a:tblGrid>
              <a:tr h="493769">
                <a:tc>
                  <a:txBody>
                    <a:bodyPr/>
                    <a:lstStyle/>
                    <a:p>
                      <a:pPr algn="r">
                        <a:spcAft>
                          <a:spcPts val="0"/>
                        </a:spcAft>
                      </a:pPr>
                      <a:r>
                        <a:rPr lang="nl-NL" sz="1600" b="1" dirty="0">
                          <a:solidFill>
                            <a:srgbClr val="0000FF"/>
                          </a:solidFill>
                          <a:latin typeface="Times New Roman"/>
                          <a:ea typeface="Times New Roman"/>
                        </a:rPr>
                        <a:t>Vaardigheden</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graphicFrame>
        <p:nvGraphicFramePr>
          <p:cNvPr id="16" name="Tabel 15"/>
          <p:cNvGraphicFramePr>
            <a:graphicFrameLocks noGrp="1"/>
          </p:cNvGraphicFramePr>
          <p:nvPr/>
        </p:nvGraphicFramePr>
        <p:xfrm>
          <a:off x="755576" y="4365104"/>
          <a:ext cx="2687715" cy="565777"/>
        </p:xfrm>
        <a:graphic>
          <a:graphicData uri="http://schemas.openxmlformats.org/drawingml/2006/table">
            <a:tbl>
              <a:tblPr/>
              <a:tblGrid>
                <a:gridCol w="2687715">
                  <a:extLst>
                    <a:ext uri="{9D8B030D-6E8A-4147-A177-3AD203B41FA5}">
                      <a16:colId xmlns:a16="http://schemas.microsoft.com/office/drawing/2014/main" val="20000"/>
                    </a:ext>
                  </a:extLst>
                </a:gridCol>
              </a:tblGrid>
              <a:tr h="565777">
                <a:tc>
                  <a:txBody>
                    <a:bodyPr/>
                    <a:lstStyle/>
                    <a:p>
                      <a:pPr algn="r">
                        <a:spcAft>
                          <a:spcPts val="0"/>
                        </a:spcAft>
                      </a:pPr>
                      <a:r>
                        <a:rPr lang="nl-NL" sz="1600" b="1" dirty="0">
                          <a:solidFill>
                            <a:srgbClr val="0000FF"/>
                          </a:solidFill>
                          <a:latin typeface="Times New Roman"/>
                          <a:ea typeface="Times New Roman"/>
                        </a:rPr>
                        <a:t>Waarden/overtuigingen</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graphicFrame>
        <p:nvGraphicFramePr>
          <p:cNvPr id="17" name="Tabel 16"/>
          <p:cNvGraphicFramePr>
            <a:graphicFrameLocks noGrp="1"/>
          </p:cNvGraphicFramePr>
          <p:nvPr/>
        </p:nvGraphicFramePr>
        <p:xfrm>
          <a:off x="755576" y="3799327"/>
          <a:ext cx="2687715" cy="565777"/>
        </p:xfrm>
        <a:graphic>
          <a:graphicData uri="http://schemas.openxmlformats.org/drawingml/2006/table">
            <a:tbl>
              <a:tblPr/>
              <a:tblGrid>
                <a:gridCol w="2687715">
                  <a:extLst>
                    <a:ext uri="{9D8B030D-6E8A-4147-A177-3AD203B41FA5}">
                      <a16:colId xmlns:a16="http://schemas.microsoft.com/office/drawing/2014/main" val="20000"/>
                    </a:ext>
                  </a:extLst>
                </a:gridCol>
              </a:tblGrid>
              <a:tr h="565777">
                <a:tc>
                  <a:txBody>
                    <a:bodyPr/>
                    <a:lstStyle/>
                    <a:p>
                      <a:pPr algn="r">
                        <a:spcAft>
                          <a:spcPts val="0"/>
                        </a:spcAft>
                      </a:pPr>
                      <a:r>
                        <a:rPr lang="nl-NL" sz="1600" b="1" dirty="0">
                          <a:solidFill>
                            <a:srgbClr val="0000FF"/>
                          </a:solidFill>
                          <a:latin typeface="Times New Roman"/>
                          <a:ea typeface="Times New Roman"/>
                        </a:rPr>
                        <a:t>Identiteit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graphicFrame>
        <p:nvGraphicFramePr>
          <p:cNvPr id="18" name="Tabel 17"/>
          <p:cNvGraphicFramePr>
            <a:graphicFrameLocks noGrp="1"/>
          </p:cNvGraphicFramePr>
          <p:nvPr/>
        </p:nvGraphicFramePr>
        <p:xfrm>
          <a:off x="732157" y="3223263"/>
          <a:ext cx="2687715" cy="565777"/>
        </p:xfrm>
        <a:graphic>
          <a:graphicData uri="http://schemas.openxmlformats.org/drawingml/2006/table">
            <a:tbl>
              <a:tblPr/>
              <a:tblGrid>
                <a:gridCol w="2687715">
                  <a:extLst>
                    <a:ext uri="{9D8B030D-6E8A-4147-A177-3AD203B41FA5}">
                      <a16:colId xmlns:a16="http://schemas.microsoft.com/office/drawing/2014/main" val="20000"/>
                    </a:ext>
                  </a:extLst>
                </a:gridCol>
              </a:tblGrid>
              <a:tr h="565777">
                <a:tc>
                  <a:txBody>
                    <a:bodyPr/>
                    <a:lstStyle/>
                    <a:p>
                      <a:pPr algn="r">
                        <a:spcAft>
                          <a:spcPts val="0"/>
                        </a:spcAft>
                      </a:pPr>
                      <a:r>
                        <a:rPr lang="nl-NL" sz="1600" b="1" dirty="0">
                          <a:solidFill>
                            <a:srgbClr val="0000FF"/>
                          </a:solidFill>
                          <a:latin typeface="Times New Roman"/>
                          <a:ea typeface="Times New Roman"/>
                        </a:rPr>
                        <a:t>Missie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graphicFrame>
        <p:nvGraphicFramePr>
          <p:cNvPr id="19" name="Tabel 18"/>
          <p:cNvGraphicFramePr>
            <a:graphicFrameLocks noGrp="1"/>
          </p:cNvGraphicFramePr>
          <p:nvPr/>
        </p:nvGraphicFramePr>
        <p:xfrm>
          <a:off x="3419872" y="6021288"/>
          <a:ext cx="2687715" cy="565777"/>
        </p:xfrm>
        <a:graphic>
          <a:graphicData uri="http://schemas.openxmlformats.org/drawingml/2006/table">
            <a:tbl>
              <a:tblPr/>
              <a:tblGrid>
                <a:gridCol w="2687715">
                  <a:extLst>
                    <a:ext uri="{9D8B030D-6E8A-4147-A177-3AD203B41FA5}">
                      <a16:colId xmlns:a16="http://schemas.microsoft.com/office/drawing/2014/main" val="20000"/>
                    </a:ext>
                  </a:extLst>
                </a:gridCol>
              </a:tblGrid>
              <a:tr h="565777">
                <a:tc>
                  <a:txBody>
                    <a:bodyPr/>
                    <a:lstStyle/>
                    <a:p>
                      <a:pPr algn="r">
                        <a:spcAft>
                          <a:spcPts val="0"/>
                        </a:spcAft>
                      </a:pPr>
                      <a:endParaRPr lang="nl-NL" sz="1600" b="1" dirty="0">
                        <a:solidFill>
                          <a:srgbClr val="0000FF"/>
                        </a:solidFill>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graphicFrame>
        <p:nvGraphicFramePr>
          <p:cNvPr id="20" name="Tabel 19"/>
          <p:cNvGraphicFramePr>
            <a:graphicFrameLocks noGrp="1"/>
          </p:cNvGraphicFramePr>
          <p:nvPr/>
        </p:nvGraphicFramePr>
        <p:xfrm>
          <a:off x="3419872" y="4365104"/>
          <a:ext cx="2687715" cy="565777"/>
        </p:xfrm>
        <a:graphic>
          <a:graphicData uri="http://schemas.openxmlformats.org/drawingml/2006/table">
            <a:tbl>
              <a:tblPr/>
              <a:tblGrid>
                <a:gridCol w="2687715">
                  <a:extLst>
                    <a:ext uri="{9D8B030D-6E8A-4147-A177-3AD203B41FA5}">
                      <a16:colId xmlns:a16="http://schemas.microsoft.com/office/drawing/2014/main" val="20000"/>
                    </a:ext>
                  </a:extLst>
                </a:gridCol>
              </a:tblGrid>
              <a:tr h="565777">
                <a:tc>
                  <a:txBody>
                    <a:bodyPr/>
                    <a:lstStyle/>
                    <a:p>
                      <a:pPr algn="r">
                        <a:spcAft>
                          <a:spcPts val="0"/>
                        </a:spcAft>
                      </a:pPr>
                      <a:endParaRPr lang="nl-NL" sz="1600" b="1" dirty="0">
                        <a:solidFill>
                          <a:srgbClr val="0000FF"/>
                        </a:solidFill>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graphicFrame>
        <p:nvGraphicFramePr>
          <p:cNvPr id="21" name="Tabel 20"/>
          <p:cNvGraphicFramePr>
            <a:graphicFrameLocks noGrp="1"/>
          </p:cNvGraphicFramePr>
          <p:nvPr/>
        </p:nvGraphicFramePr>
        <p:xfrm>
          <a:off x="3419872" y="3789040"/>
          <a:ext cx="2687715" cy="565777"/>
        </p:xfrm>
        <a:graphic>
          <a:graphicData uri="http://schemas.openxmlformats.org/drawingml/2006/table">
            <a:tbl>
              <a:tblPr/>
              <a:tblGrid>
                <a:gridCol w="2687715">
                  <a:extLst>
                    <a:ext uri="{9D8B030D-6E8A-4147-A177-3AD203B41FA5}">
                      <a16:colId xmlns:a16="http://schemas.microsoft.com/office/drawing/2014/main" val="20000"/>
                    </a:ext>
                  </a:extLst>
                </a:gridCol>
              </a:tblGrid>
              <a:tr h="565777">
                <a:tc>
                  <a:txBody>
                    <a:bodyPr/>
                    <a:lstStyle/>
                    <a:p>
                      <a:pPr algn="r">
                        <a:spcAft>
                          <a:spcPts val="0"/>
                        </a:spcAft>
                      </a:pPr>
                      <a:endParaRPr lang="nl-NL" sz="1600" b="1" dirty="0">
                        <a:solidFill>
                          <a:srgbClr val="0000FF"/>
                        </a:solidFill>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graphicFrame>
        <p:nvGraphicFramePr>
          <p:cNvPr id="22" name="Tabel 21"/>
          <p:cNvGraphicFramePr>
            <a:graphicFrameLocks noGrp="1"/>
          </p:cNvGraphicFramePr>
          <p:nvPr/>
        </p:nvGraphicFramePr>
        <p:xfrm>
          <a:off x="3419872" y="3212976"/>
          <a:ext cx="2687715" cy="565777"/>
        </p:xfrm>
        <a:graphic>
          <a:graphicData uri="http://schemas.openxmlformats.org/drawingml/2006/table">
            <a:tbl>
              <a:tblPr/>
              <a:tblGrid>
                <a:gridCol w="2687715">
                  <a:extLst>
                    <a:ext uri="{9D8B030D-6E8A-4147-A177-3AD203B41FA5}">
                      <a16:colId xmlns:a16="http://schemas.microsoft.com/office/drawing/2014/main" val="20000"/>
                    </a:ext>
                  </a:extLst>
                </a:gridCol>
              </a:tblGrid>
              <a:tr h="565777">
                <a:tc>
                  <a:txBody>
                    <a:bodyPr/>
                    <a:lstStyle/>
                    <a:p>
                      <a:pPr algn="r">
                        <a:spcAft>
                          <a:spcPts val="0"/>
                        </a:spcAft>
                      </a:pPr>
                      <a:endParaRPr lang="nl-NL" sz="1600" b="1" dirty="0">
                        <a:solidFill>
                          <a:srgbClr val="0000FF"/>
                        </a:solidFill>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graphicFrame>
        <p:nvGraphicFramePr>
          <p:cNvPr id="23" name="Tabel 22"/>
          <p:cNvGraphicFramePr>
            <a:graphicFrameLocks noGrp="1"/>
          </p:cNvGraphicFramePr>
          <p:nvPr>
            <p:extLst>
              <p:ext uri="{D42A27DB-BD31-4B8C-83A1-F6EECF244321}">
                <p14:modId xmlns:p14="http://schemas.microsoft.com/office/powerpoint/2010/main" val="1610717593"/>
              </p:ext>
            </p:extLst>
          </p:nvPr>
        </p:nvGraphicFramePr>
        <p:xfrm>
          <a:off x="3419872" y="2636912"/>
          <a:ext cx="2687715" cy="565777"/>
        </p:xfrm>
        <a:graphic>
          <a:graphicData uri="http://schemas.openxmlformats.org/drawingml/2006/table">
            <a:tbl>
              <a:tblPr/>
              <a:tblGrid>
                <a:gridCol w="2687715">
                  <a:extLst>
                    <a:ext uri="{9D8B030D-6E8A-4147-A177-3AD203B41FA5}">
                      <a16:colId xmlns:a16="http://schemas.microsoft.com/office/drawing/2014/main" val="20000"/>
                    </a:ext>
                  </a:extLst>
                </a:gridCol>
              </a:tblGrid>
              <a:tr h="56577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nl-NL" sz="1600" b="1" dirty="0">
                          <a:solidFill>
                            <a:srgbClr val="FF0000"/>
                          </a:solidFill>
                          <a:latin typeface="Times New Roman"/>
                          <a:ea typeface="Times New Roman"/>
                        </a:rPr>
                        <a:t>Wereldmodel van mijzelf</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graphicFrame>
        <p:nvGraphicFramePr>
          <p:cNvPr id="25" name="Tabel 24"/>
          <p:cNvGraphicFramePr>
            <a:graphicFrameLocks noGrp="1"/>
          </p:cNvGraphicFramePr>
          <p:nvPr/>
        </p:nvGraphicFramePr>
        <p:xfrm>
          <a:off x="3419872" y="5445224"/>
          <a:ext cx="2687715" cy="576064"/>
        </p:xfrm>
        <a:graphic>
          <a:graphicData uri="http://schemas.openxmlformats.org/drawingml/2006/table">
            <a:tbl>
              <a:tblPr/>
              <a:tblGrid>
                <a:gridCol w="2687715">
                  <a:extLst>
                    <a:ext uri="{9D8B030D-6E8A-4147-A177-3AD203B41FA5}">
                      <a16:colId xmlns:a16="http://schemas.microsoft.com/office/drawing/2014/main" val="20000"/>
                    </a:ext>
                  </a:extLst>
                </a:gridCol>
              </a:tblGrid>
              <a:tr h="576064">
                <a:tc>
                  <a:txBody>
                    <a:bodyPr/>
                    <a:lstStyle/>
                    <a:p>
                      <a:pPr algn="r">
                        <a:spcAft>
                          <a:spcPts val="0"/>
                        </a:spcAft>
                      </a:pPr>
                      <a:endParaRPr lang="nl-NL" sz="1600" b="1" dirty="0">
                        <a:solidFill>
                          <a:srgbClr val="0000FF"/>
                        </a:solidFill>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graphicFrame>
        <p:nvGraphicFramePr>
          <p:cNvPr id="26" name="Tabel 25"/>
          <p:cNvGraphicFramePr>
            <a:graphicFrameLocks noGrp="1"/>
          </p:cNvGraphicFramePr>
          <p:nvPr/>
        </p:nvGraphicFramePr>
        <p:xfrm>
          <a:off x="3419872" y="4941169"/>
          <a:ext cx="2687715" cy="504056"/>
        </p:xfrm>
        <a:graphic>
          <a:graphicData uri="http://schemas.openxmlformats.org/drawingml/2006/table">
            <a:tbl>
              <a:tblPr/>
              <a:tblGrid>
                <a:gridCol w="2687715">
                  <a:extLst>
                    <a:ext uri="{9D8B030D-6E8A-4147-A177-3AD203B41FA5}">
                      <a16:colId xmlns:a16="http://schemas.microsoft.com/office/drawing/2014/main" val="20000"/>
                    </a:ext>
                  </a:extLst>
                </a:gridCol>
              </a:tblGrid>
              <a:tr h="504056">
                <a:tc>
                  <a:txBody>
                    <a:bodyPr/>
                    <a:lstStyle/>
                    <a:p>
                      <a:pPr algn="r">
                        <a:spcAft>
                          <a:spcPts val="0"/>
                        </a:spcAft>
                      </a:pPr>
                      <a:endParaRPr lang="nl-NL" sz="1600" b="1" dirty="0">
                        <a:solidFill>
                          <a:srgbClr val="0000FF"/>
                        </a:solidFill>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graphicFrame>
        <p:nvGraphicFramePr>
          <p:cNvPr id="27" name="Tabel 26"/>
          <p:cNvGraphicFramePr>
            <a:graphicFrameLocks noGrp="1"/>
          </p:cNvGraphicFramePr>
          <p:nvPr/>
        </p:nvGraphicFramePr>
        <p:xfrm>
          <a:off x="6132757" y="6021288"/>
          <a:ext cx="2687715" cy="565777"/>
        </p:xfrm>
        <a:graphic>
          <a:graphicData uri="http://schemas.openxmlformats.org/drawingml/2006/table">
            <a:tbl>
              <a:tblPr/>
              <a:tblGrid>
                <a:gridCol w="2687715">
                  <a:extLst>
                    <a:ext uri="{9D8B030D-6E8A-4147-A177-3AD203B41FA5}">
                      <a16:colId xmlns:a16="http://schemas.microsoft.com/office/drawing/2014/main" val="20000"/>
                    </a:ext>
                  </a:extLst>
                </a:gridCol>
              </a:tblGrid>
              <a:tr h="565777">
                <a:tc>
                  <a:txBody>
                    <a:bodyPr/>
                    <a:lstStyle/>
                    <a:p>
                      <a:pPr algn="r">
                        <a:spcAft>
                          <a:spcPts val="0"/>
                        </a:spcAft>
                      </a:pPr>
                      <a:endParaRPr lang="nl-NL" sz="1600" b="1" dirty="0">
                        <a:solidFill>
                          <a:srgbClr val="0000FF"/>
                        </a:solidFill>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graphicFrame>
        <p:nvGraphicFramePr>
          <p:cNvPr id="28" name="Tabel 27"/>
          <p:cNvGraphicFramePr>
            <a:graphicFrameLocks noGrp="1"/>
          </p:cNvGraphicFramePr>
          <p:nvPr/>
        </p:nvGraphicFramePr>
        <p:xfrm>
          <a:off x="6132757" y="4365104"/>
          <a:ext cx="2687715" cy="565777"/>
        </p:xfrm>
        <a:graphic>
          <a:graphicData uri="http://schemas.openxmlformats.org/drawingml/2006/table">
            <a:tbl>
              <a:tblPr/>
              <a:tblGrid>
                <a:gridCol w="2687715">
                  <a:extLst>
                    <a:ext uri="{9D8B030D-6E8A-4147-A177-3AD203B41FA5}">
                      <a16:colId xmlns:a16="http://schemas.microsoft.com/office/drawing/2014/main" val="20000"/>
                    </a:ext>
                  </a:extLst>
                </a:gridCol>
              </a:tblGrid>
              <a:tr h="565777">
                <a:tc>
                  <a:txBody>
                    <a:bodyPr/>
                    <a:lstStyle/>
                    <a:p>
                      <a:pPr algn="r">
                        <a:spcAft>
                          <a:spcPts val="0"/>
                        </a:spcAft>
                      </a:pPr>
                      <a:endParaRPr lang="nl-NL" sz="1600" b="1" dirty="0">
                        <a:solidFill>
                          <a:srgbClr val="0000FF"/>
                        </a:solidFill>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graphicFrame>
        <p:nvGraphicFramePr>
          <p:cNvPr id="29" name="Tabel 28"/>
          <p:cNvGraphicFramePr>
            <a:graphicFrameLocks noGrp="1"/>
          </p:cNvGraphicFramePr>
          <p:nvPr/>
        </p:nvGraphicFramePr>
        <p:xfrm>
          <a:off x="6132757" y="3789040"/>
          <a:ext cx="2687715" cy="565777"/>
        </p:xfrm>
        <a:graphic>
          <a:graphicData uri="http://schemas.openxmlformats.org/drawingml/2006/table">
            <a:tbl>
              <a:tblPr/>
              <a:tblGrid>
                <a:gridCol w="2687715">
                  <a:extLst>
                    <a:ext uri="{9D8B030D-6E8A-4147-A177-3AD203B41FA5}">
                      <a16:colId xmlns:a16="http://schemas.microsoft.com/office/drawing/2014/main" val="20000"/>
                    </a:ext>
                  </a:extLst>
                </a:gridCol>
              </a:tblGrid>
              <a:tr h="565777">
                <a:tc>
                  <a:txBody>
                    <a:bodyPr/>
                    <a:lstStyle/>
                    <a:p>
                      <a:pPr algn="r">
                        <a:spcAft>
                          <a:spcPts val="0"/>
                        </a:spcAft>
                      </a:pPr>
                      <a:endParaRPr lang="nl-NL" sz="1600" b="1" dirty="0">
                        <a:solidFill>
                          <a:srgbClr val="0000FF"/>
                        </a:solidFill>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graphicFrame>
        <p:nvGraphicFramePr>
          <p:cNvPr id="30" name="Tabel 29"/>
          <p:cNvGraphicFramePr>
            <a:graphicFrameLocks noGrp="1"/>
          </p:cNvGraphicFramePr>
          <p:nvPr/>
        </p:nvGraphicFramePr>
        <p:xfrm>
          <a:off x="6132757" y="3212976"/>
          <a:ext cx="2687715" cy="565777"/>
        </p:xfrm>
        <a:graphic>
          <a:graphicData uri="http://schemas.openxmlformats.org/drawingml/2006/table">
            <a:tbl>
              <a:tblPr/>
              <a:tblGrid>
                <a:gridCol w="2687715">
                  <a:extLst>
                    <a:ext uri="{9D8B030D-6E8A-4147-A177-3AD203B41FA5}">
                      <a16:colId xmlns:a16="http://schemas.microsoft.com/office/drawing/2014/main" val="20000"/>
                    </a:ext>
                  </a:extLst>
                </a:gridCol>
              </a:tblGrid>
              <a:tr h="565777">
                <a:tc>
                  <a:txBody>
                    <a:bodyPr/>
                    <a:lstStyle/>
                    <a:p>
                      <a:pPr algn="r">
                        <a:spcAft>
                          <a:spcPts val="0"/>
                        </a:spcAft>
                      </a:pPr>
                      <a:endParaRPr lang="nl-NL" sz="1600" b="1" dirty="0">
                        <a:solidFill>
                          <a:srgbClr val="0000FF"/>
                        </a:solidFill>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graphicFrame>
        <p:nvGraphicFramePr>
          <p:cNvPr id="31" name="Tabel 30"/>
          <p:cNvGraphicFramePr>
            <a:graphicFrameLocks noGrp="1"/>
          </p:cNvGraphicFramePr>
          <p:nvPr>
            <p:extLst>
              <p:ext uri="{D42A27DB-BD31-4B8C-83A1-F6EECF244321}">
                <p14:modId xmlns:p14="http://schemas.microsoft.com/office/powerpoint/2010/main" val="3460933193"/>
              </p:ext>
            </p:extLst>
          </p:nvPr>
        </p:nvGraphicFramePr>
        <p:xfrm>
          <a:off x="6132757" y="2636912"/>
          <a:ext cx="2687715" cy="565777"/>
        </p:xfrm>
        <a:graphic>
          <a:graphicData uri="http://schemas.openxmlformats.org/drawingml/2006/table">
            <a:tbl>
              <a:tblPr/>
              <a:tblGrid>
                <a:gridCol w="2687715">
                  <a:extLst>
                    <a:ext uri="{9D8B030D-6E8A-4147-A177-3AD203B41FA5}">
                      <a16:colId xmlns:a16="http://schemas.microsoft.com/office/drawing/2014/main" val="20000"/>
                    </a:ext>
                  </a:extLst>
                </a:gridCol>
              </a:tblGrid>
              <a:tr h="56577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nl-NL" sz="1600" b="1" dirty="0">
                          <a:solidFill>
                            <a:srgbClr val="FF0000"/>
                          </a:solidFill>
                          <a:latin typeface="Times New Roman"/>
                          <a:ea typeface="Times New Roman"/>
                        </a:rPr>
                        <a:t>Wereldmodel van de ander</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graphicFrame>
        <p:nvGraphicFramePr>
          <p:cNvPr id="32" name="Tabel 31"/>
          <p:cNvGraphicFramePr>
            <a:graphicFrameLocks noGrp="1"/>
          </p:cNvGraphicFramePr>
          <p:nvPr/>
        </p:nvGraphicFramePr>
        <p:xfrm>
          <a:off x="6132757" y="5445224"/>
          <a:ext cx="2687715" cy="576064"/>
        </p:xfrm>
        <a:graphic>
          <a:graphicData uri="http://schemas.openxmlformats.org/drawingml/2006/table">
            <a:tbl>
              <a:tblPr/>
              <a:tblGrid>
                <a:gridCol w="2687715">
                  <a:extLst>
                    <a:ext uri="{9D8B030D-6E8A-4147-A177-3AD203B41FA5}">
                      <a16:colId xmlns:a16="http://schemas.microsoft.com/office/drawing/2014/main" val="20000"/>
                    </a:ext>
                  </a:extLst>
                </a:gridCol>
              </a:tblGrid>
              <a:tr h="576064">
                <a:tc>
                  <a:txBody>
                    <a:bodyPr/>
                    <a:lstStyle/>
                    <a:p>
                      <a:pPr algn="r">
                        <a:spcAft>
                          <a:spcPts val="0"/>
                        </a:spcAft>
                      </a:pPr>
                      <a:endParaRPr lang="nl-NL" sz="1600" b="1" dirty="0">
                        <a:solidFill>
                          <a:srgbClr val="0000FF"/>
                        </a:solidFill>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graphicFrame>
        <p:nvGraphicFramePr>
          <p:cNvPr id="33" name="Tabel 32"/>
          <p:cNvGraphicFramePr>
            <a:graphicFrameLocks noGrp="1"/>
          </p:cNvGraphicFramePr>
          <p:nvPr/>
        </p:nvGraphicFramePr>
        <p:xfrm>
          <a:off x="6132757" y="4941169"/>
          <a:ext cx="2687715" cy="504056"/>
        </p:xfrm>
        <a:graphic>
          <a:graphicData uri="http://schemas.openxmlformats.org/drawingml/2006/table">
            <a:tbl>
              <a:tblPr/>
              <a:tblGrid>
                <a:gridCol w="2687715">
                  <a:extLst>
                    <a:ext uri="{9D8B030D-6E8A-4147-A177-3AD203B41FA5}">
                      <a16:colId xmlns:a16="http://schemas.microsoft.com/office/drawing/2014/main" val="20000"/>
                    </a:ext>
                  </a:extLst>
                </a:gridCol>
              </a:tblGrid>
              <a:tr h="504056">
                <a:tc>
                  <a:txBody>
                    <a:bodyPr/>
                    <a:lstStyle/>
                    <a:p>
                      <a:pPr algn="r">
                        <a:spcAft>
                          <a:spcPts val="0"/>
                        </a:spcAft>
                      </a:pPr>
                      <a:endParaRPr lang="nl-NL" sz="1600" b="1" dirty="0">
                        <a:solidFill>
                          <a:srgbClr val="0000FF"/>
                        </a:solidFill>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0-#ppt_w/2"/>
                                          </p:val>
                                        </p:tav>
                                        <p:tav tm="100000">
                                          <p:val>
                                            <p:strVal val="#ppt_x"/>
                                          </p:val>
                                        </p:tav>
                                      </p:tavLst>
                                    </p:anim>
                                    <p:anim calcmode="lin" valueType="num">
                                      <p:cBhvr additive="base">
                                        <p:cTn id="14"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0-#ppt_w/2"/>
                                          </p:val>
                                        </p:tav>
                                        <p:tav tm="100000">
                                          <p:val>
                                            <p:strVal val="#ppt_x"/>
                                          </p:val>
                                        </p:tav>
                                      </p:tavLst>
                                    </p:anim>
                                    <p:anim calcmode="lin" valueType="num">
                                      <p:cBhvr additive="base">
                                        <p:cTn id="20"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0-#ppt_w/2"/>
                                          </p:val>
                                        </p:tav>
                                        <p:tav tm="100000">
                                          <p:val>
                                            <p:strVal val="#ppt_x"/>
                                          </p:val>
                                        </p:tav>
                                      </p:tavLst>
                                    </p:anim>
                                    <p:anim calcmode="lin" valueType="num">
                                      <p:cBhvr additive="base">
                                        <p:cTn id="26"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0-#ppt_w/2"/>
                                          </p:val>
                                        </p:tav>
                                        <p:tav tm="100000">
                                          <p:val>
                                            <p:strVal val="#ppt_x"/>
                                          </p:val>
                                        </p:tav>
                                      </p:tavLst>
                                    </p:anim>
                                    <p:anim calcmode="lin" valueType="num">
                                      <p:cBhvr additive="base">
                                        <p:cTn id="32"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0-#ppt_w/2"/>
                                          </p:val>
                                        </p:tav>
                                        <p:tav tm="100000">
                                          <p:val>
                                            <p:strVal val="#ppt_x"/>
                                          </p:val>
                                        </p:tav>
                                      </p:tavLst>
                                    </p:anim>
                                    <p:anim calcmode="lin" valueType="num">
                                      <p:cBhvr additive="base">
                                        <p:cTn id="38"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nodeType="clickEffect">
                                  <p:stCondLst>
                                    <p:cond delay="0"/>
                                  </p:stCondLst>
                                  <p:childTnLst>
                                    <p:set>
                                      <p:cBhvr>
                                        <p:cTn id="42" dur="1" fill="hold">
                                          <p:stCondLst>
                                            <p:cond delay="0"/>
                                          </p:stCondLst>
                                        </p:cTn>
                                        <p:tgtEl>
                                          <p:spTgt spid="14"/>
                                        </p:tgtEl>
                                        <p:attrNameLst>
                                          <p:attrName>style.visibility</p:attrName>
                                        </p:attrNameLst>
                                      </p:cBhvr>
                                      <p:to>
                                        <p:strVal val="visible"/>
                                      </p:to>
                                    </p:set>
                                    <p:anim calcmode="lin" valueType="num">
                                      <p:cBhvr additive="base">
                                        <p:cTn id="43" dur="500" fill="hold"/>
                                        <p:tgtEl>
                                          <p:spTgt spid="14"/>
                                        </p:tgtEl>
                                        <p:attrNameLst>
                                          <p:attrName>ppt_x</p:attrName>
                                        </p:attrNameLst>
                                      </p:cBhvr>
                                      <p:tavLst>
                                        <p:tav tm="0">
                                          <p:val>
                                            <p:strVal val="0-#ppt_w/2"/>
                                          </p:val>
                                        </p:tav>
                                        <p:tav tm="100000">
                                          <p:val>
                                            <p:strVal val="#ppt_x"/>
                                          </p:val>
                                        </p:tav>
                                      </p:tavLst>
                                    </p:anim>
                                    <p:anim calcmode="lin" valueType="num">
                                      <p:cBhvr additive="base">
                                        <p:cTn id="44"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nodeType="click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additive="base">
                                        <p:cTn id="49" dur="500" fill="hold"/>
                                        <p:tgtEl>
                                          <p:spTgt spid="15"/>
                                        </p:tgtEl>
                                        <p:attrNameLst>
                                          <p:attrName>ppt_x</p:attrName>
                                        </p:attrNameLst>
                                      </p:cBhvr>
                                      <p:tavLst>
                                        <p:tav tm="0">
                                          <p:val>
                                            <p:strVal val="0-#ppt_w/2"/>
                                          </p:val>
                                        </p:tav>
                                        <p:tav tm="100000">
                                          <p:val>
                                            <p:strVal val="#ppt_x"/>
                                          </p:val>
                                        </p:tav>
                                      </p:tavLst>
                                    </p:anim>
                                    <p:anim calcmode="lin" valueType="num">
                                      <p:cBhvr additive="base">
                                        <p:cTn id="50"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nodeType="click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additive="base">
                                        <p:cTn id="55" dur="500" fill="hold"/>
                                        <p:tgtEl>
                                          <p:spTgt spid="16"/>
                                        </p:tgtEl>
                                        <p:attrNameLst>
                                          <p:attrName>ppt_x</p:attrName>
                                        </p:attrNameLst>
                                      </p:cBhvr>
                                      <p:tavLst>
                                        <p:tav tm="0">
                                          <p:val>
                                            <p:strVal val="0-#ppt_w/2"/>
                                          </p:val>
                                        </p:tav>
                                        <p:tav tm="100000">
                                          <p:val>
                                            <p:strVal val="#ppt_x"/>
                                          </p:val>
                                        </p:tav>
                                      </p:tavLst>
                                    </p:anim>
                                    <p:anim calcmode="lin" valueType="num">
                                      <p:cBhvr additive="base">
                                        <p:cTn id="56"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8" fill="hold" nodeType="click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0-#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8" fill="hold" nodeType="clickEffect">
                                  <p:stCondLst>
                                    <p:cond delay="0"/>
                                  </p:stCondLst>
                                  <p:childTnLst>
                                    <p:set>
                                      <p:cBhvr>
                                        <p:cTn id="66" dur="1" fill="hold">
                                          <p:stCondLst>
                                            <p:cond delay="0"/>
                                          </p:stCondLst>
                                        </p:cTn>
                                        <p:tgtEl>
                                          <p:spTgt spid="18"/>
                                        </p:tgtEl>
                                        <p:attrNameLst>
                                          <p:attrName>style.visibility</p:attrName>
                                        </p:attrNameLst>
                                      </p:cBhvr>
                                      <p:to>
                                        <p:strVal val="visible"/>
                                      </p:to>
                                    </p:set>
                                    <p:anim calcmode="lin" valueType="num">
                                      <p:cBhvr additive="base">
                                        <p:cTn id="67" dur="500" fill="hold"/>
                                        <p:tgtEl>
                                          <p:spTgt spid="18"/>
                                        </p:tgtEl>
                                        <p:attrNameLst>
                                          <p:attrName>ppt_x</p:attrName>
                                        </p:attrNameLst>
                                      </p:cBhvr>
                                      <p:tavLst>
                                        <p:tav tm="0">
                                          <p:val>
                                            <p:strVal val="0-#ppt_w/2"/>
                                          </p:val>
                                        </p:tav>
                                        <p:tav tm="100000">
                                          <p:val>
                                            <p:strVal val="#ppt_x"/>
                                          </p:val>
                                        </p:tav>
                                      </p:tavLst>
                                    </p:anim>
                                    <p:anim calcmode="lin" valueType="num">
                                      <p:cBhvr additive="base">
                                        <p:cTn id="68"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8" fill="hold" nodeType="clickEffect">
                                  <p:stCondLst>
                                    <p:cond delay="0"/>
                                  </p:stCondLst>
                                  <p:childTnLst>
                                    <p:set>
                                      <p:cBhvr>
                                        <p:cTn id="72" dur="1" fill="hold">
                                          <p:stCondLst>
                                            <p:cond delay="0"/>
                                          </p:stCondLst>
                                        </p:cTn>
                                        <p:tgtEl>
                                          <p:spTgt spid="23"/>
                                        </p:tgtEl>
                                        <p:attrNameLst>
                                          <p:attrName>style.visibility</p:attrName>
                                        </p:attrNameLst>
                                      </p:cBhvr>
                                      <p:to>
                                        <p:strVal val="visible"/>
                                      </p:to>
                                    </p:set>
                                    <p:anim calcmode="lin" valueType="num">
                                      <p:cBhvr additive="base">
                                        <p:cTn id="73" dur="500" fill="hold"/>
                                        <p:tgtEl>
                                          <p:spTgt spid="23"/>
                                        </p:tgtEl>
                                        <p:attrNameLst>
                                          <p:attrName>ppt_x</p:attrName>
                                        </p:attrNameLst>
                                      </p:cBhvr>
                                      <p:tavLst>
                                        <p:tav tm="0">
                                          <p:val>
                                            <p:strVal val="0-#ppt_w/2"/>
                                          </p:val>
                                        </p:tav>
                                        <p:tav tm="100000">
                                          <p:val>
                                            <p:strVal val="#ppt_x"/>
                                          </p:val>
                                        </p:tav>
                                      </p:tavLst>
                                    </p:anim>
                                    <p:anim calcmode="lin" valueType="num">
                                      <p:cBhvr additive="base">
                                        <p:cTn id="74" dur="500" fill="hold"/>
                                        <p:tgtEl>
                                          <p:spTgt spid="23"/>
                                        </p:tgtEl>
                                        <p:attrNameLst>
                                          <p:attrName>ppt_y</p:attrName>
                                        </p:attrNameLst>
                                      </p:cBhvr>
                                      <p:tavLst>
                                        <p:tav tm="0">
                                          <p:val>
                                            <p:strVal val="#ppt_y"/>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8" fill="hold" nodeType="clickEffect">
                                  <p:stCondLst>
                                    <p:cond delay="0"/>
                                  </p:stCondLst>
                                  <p:childTnLst>
                                    <p:set>
                                      <p:cBhvr>
                                        <p:cTn id="78" dur="1" fill="hold">
                                          <p:stCondLst>
                                            <p:cond delay="0"/>
                                          </p:stCondLst>
                                        </p:cTn>
                                        <p:tgtEl>
                                          <p:spTgt spid="19"/>
                                        </p:tgtEl>
                                        <p:attrNameLst>
                                          <p:attrName>style.visibility</p:attrName>
                                        </p:attrNameLst>
                                      </p:cBhvr>
                                      <p:to>
                                        <p:strVal val="visible"/>
                                      </p:to>
                                    </p:set>
                                    <p:anim calcmode="lin" valueType="num">
                                      <p:cBhvr additive="base">
                                        <p:cTn id="79" dur="500" fill="hold"/>
                                        <p:tgtEl>
                                          <p:spTgt spid="19"/>
                                        </p:tgtEl>
                                        <p:attrNameLst>
                                          <p:attrName>ppt_x</p:attrName>
                                        </p:attrNameLst>
                                      </p:cBhvr>
                                      <p:tavLst>
                                        <p:tav tm="0">
                                          <p:val>
                                            <p:strVal val="0-#ppt_w/2"/>
                                          </p:val>
                                        </p:tav>
                                        <p:tav tm="100000">
                                          <p:val>
                                            <p:strVal val="#ppt_x"/>
                                          </p:val>
                                        </p:tav>
                                      </p:tavLst>
                                    </p:anim>
                                    <p:anim calcmode="lin" valueType="num">
                                      <p:cBhvr additive="base">
                                        <p:cTn id="80" dur="5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8" fill="hold" nodeType="click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additive="base">
                                        <p:cTn id="85" dur="500" fill="hold"/>
                                        <p:tgtEl>
                                          <p:spTgt spid="25"/>
                                        </p:tgtEl>
                                        <p:attrNameLst>
                                          <p:attrName>ppt_x</p:attrName>
                                        </p:attrNameLst>
                                      </p:cBhvr>
                                      <p:tavLst>
                                        <p:tav tm="0">
                                          <p:val>
                                            <p:strVal val="0-#ppt_w/2"/>
                                          </p:val>
                                        </p:tav>
                                        <p:tav tm="100000">
                                          <p:val>
                                            <p:strVal val="#ppt_x"/>
                                          </p:val>
                                        </p:tav>
                                      </p:tavLst>
                                    </p:anim>
                                    <p:anim calcmode="lin" valueType="num">
                                      <p:cBhvr additive="base">
                                        <p:cTn id="86" dur="500" fill="hold"/>
                                        <p:tgtEl>
                                          <p:spTgt spid="25"/>
                                        </p:tgtEl>
                                        <p:attrNameLst>
                                          <p:attrName>ppt_y</p:attrName>
                                        </p:attrNameLst>
                                      </p:cBhvr>
                                      <p:tavLst>
                                        <p:tav tm="0">
                                          <p:val>
                                            <p:strVal val="#ppt_y"/>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8" fill="hold" nodeType="clickEffect">
                                  <p:stCondLst>
                                    <p:cond delay="0"/>
                                  </p:stCondLst>
                                  <p:childTnLst>
                                    <p:set>
                                      <p:cBhvr>
                                        <p:cTn id="90" dur="1" fill="hold">
                                          <p:stCondLst>
                                            <p:cond delay="0"/>
                                          </p:stCondLst>
                                        </p:cTn>
                                        <p:tgtEl>
                                          <p:spTgt spid="26"/>
                                        </p:tgtEl>
                                        <p:attrNameLst>
                                          <p:attrName>style.visibility</p:attrName>
                                        </p:attrNameLst>
                                      </p:cBhvr>
                                      <p:to>
                                        <p:strVal val="visible"/>
                                      </p:to>
                                    </p:set>
                                    <p:anim calcmode="lin" valueType="num">
                                      <p:cBhvr additive="base">
                                        <p:cTn id="91" dur="500" fill="hold"/>
                                        <p:tgtEl>
                                          <p:spTgt spid="26"/>
                                        </p:tgtEl>
                                        <p:attrNameLst>
                                          <p:attrName>ppt_x</p:attrName>
                                        </p:attrNameLst>
                                      </p:cBhvr>
                                      <p:tavLst>
                                        <p:tav tm="0">
                                          <p:val>
                                            <p:strVal val="0-#ppt_w/2"/>
                                          </p:val>
                                        </p:tav>
                                        <p:tav tm="100000">
                                          <p:val>
                                            <p:strVal val="#ppt_x"/>
                                          </p:val>
                                        </p:tav>
                                      </p:tavLst>
                                    </p:anim>
                                    <p:anim calcmode="lin" valueType="num">
                                      <p:cBhvr additive="base">
                                        <p:cTn id="92" dur="500" fill="hold"/>
                                        <p:tgtEl>
                                          <p:spTgt spid="26"/>
                                        </p:tgtEl>
                                        <p:attrNameLst>
                                          <p:attrName>ppt_y</p:attrName>
                                        </p:attrNameLst>
                                      </p:cBhvr>
                                      <p:tavLst>
                                        <p:tav tm="0">
                                          <p:val>
                                            <p:strVal val="#ppt_y"/>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8" fill="hold" nodeType="click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additive="base">
                                        <p:cTn id="97" dur="500" fill="hold"/>
                                        <p:tgtEl>
                                          <p:spTgt spid="20"/>
                                        </p:tgtEl>
                                        <p:attrNameLst>
                                          <p:attrName>ppt_x</p:attrName>
                                        </p:attrNameLst>
                                      </p:cBhvr>
                                      <p:tavLst>
                                        <p:tav tm="0">
                                          <p:val>
                                            <p:strVal val="0-#ppt_w/2"/>
                                          </p:val>
                                        </p:tav>
                                        <p:tav tm="100000">
                                          <p:val>
                                            <p:strVal val="#ppt_x"/>
                                          </p:val>
                                        </p:tav>
                                      </p:tavLst>
                                    </p:anim>
                                    <p:anim calcmode="lin" valueType="num">
                                      <p:cBhvr additive="base">
                                        <p:cTn id="98" dur="5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8" fill="hold" nodeType="clickEffect">
                                  <p:stCondLst>
                                    <p:cond delay="0"/>
                                  </p:stCondLst>
                                  <p:childTnLst>
                                    <p:set>
                                      <p:cBhvr>
                                        <p:cTn id="102" dur="1" fill="hold">
                                          <p:stCondLst>
                                            <p:cond delay="0"/>
                                          </p:stCondLst>
                                        </p:cTn>
                                        <p:tgtEl>
                                          <p:spTgt spid="21"/>
                                        </p:tgtEl>
                                        <p:attrNameLst>
                                          <p:attrName>style.visibility</p:attrName>
                                        </p:attrNameLst>
                                      </p:cBhvr>
                                      <p:to>
                                        <p:strVal val="visible"/>
                                      </p:to>
                                    </p:set>
                                    <p:anim calcmode="lin" valueType="num">
                                      <p:cBhvr additive="base">
                                        <p:cTn id="103" dur="500" fill="hold"/>
                                        <p:tgtEl>
                                          <p:spTgt spid="21"/>
                                        </p:tgtEl>
                                        <p:attrNameLst>
                                          <p:attrName>ppt_x</p:attrName>
                                        </p:attrNameLst>
                                      </p:cBhvr>
                                      <p:tavLst>
                                        <p:tav tm="0">
                                          <p:val>
                                            <p:strVal val="0-#ppt_w/2"/>
                                          </p:val>
                                        </p:tav>
                                        <p:tav tm="100000">
                                          <p:val>
                                            <p:strVal val="#ppt_x"/>
                                          </p:val>
                                        </p:tav>
                                      </p:tavLst>
                                    </p:anim>
                                    <p:anim calcmode="lin" valueType="num">
                                      <p:cBhvr additive="base">
                                        <p:cTn id="104" dur="500" fill="hold"/>
                                        <p:tgtEl>
                                          <p:spTgt spid="21"/>
                                        </p:tgtEl>
                                        <p:attrNameLst>
                                          <p:attrName>ppt_y</p:attrName>
                                        </p:attrNameLst>
                                      </p:cBhvr>
                                      <p:tavLst>
                                        <p:tav tm="0">
                                          <p:val>
                                            <p:strVal val="#ppt_y"/>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 presetClass="entr" presetSubtype="8" fill="hold" nodeType="clickEffect">
                                  <p:stCondLst>
                                    <p:cond delay="0"/>
                                  </p:stCondLst>
                                  <p:childTnLst>
                                    <p:set>
                                      <p:cBhvr>
                                        <p:cTn id="108" dur="1" fill="hold">
                                          <p:stCondLst>
                                            <p:cond delay="0"/>
                                          </p:stCondLst>
                                        </p:cTn>
                                        <p:tgtEl>
                                          <p:spTgt spid="22"/>
                                        </p:tgtEl>
                                        <p:attrNameLst>
                                          <p:attrName>style.visibility</p:attrName>
                                        </p:attrNameLst>
                                      </p:cBhvr>
                                      <p:to>
                                        <p:strVal val="visible"/>
                                      </p:to>
                                    </p:set>
                                    <p:anim calcmode="lin" valueType="num">
                                      <p:cBhvr additive="base">
                                        <p:cTn id="109" dur="500" fill="hold"/>
                                        <p:tgtEl>
                                          <p:spTgt spid="22"/>
                                        </p:tgtEl>
                                        <p:attrNameLst>
                                          <p:attrName>ppt_x</p:attrName>
                                        </p:attrNameLst>
                                      </p:cBhvr>
                                      <p:tavLst>
                                        <p:tav tm="0">
                                          <p:val>
                                            <p:strVal val="0-#ppt_w/2"/>
                                          </p:val>
                                        </p:tav>
                                        <p:tav tm="100000">
                                          <p:val>
                                            <p:strVal val="#ppt_x"/>
                                          </p:val>
                                        </p:tav>
                                      </p:tavLst>
                                    </p:anim>
                                    <p:anim calcmode="lin" valueType="num">
                                      <p:cBhvr additive="base">
                                        <p:cTn id="110" dur="500" fill="hold"/>
                                        <p:tgtEl>
                                          <p:spTgt spid="22"/>
                                        </p:tgtEl>
                                        <p:attrNameLst>
                                          <p:attrName>ppt_y</p:attrName>
                                        </p:attrNameLst>
                                      </p:cBhvr>
                                      <p:tavLst>
                                        <p:tav tm="0">
                                          <p:val>
                                            <p:strVal val="#ppt_y"/>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2" presetClass="entr" presetSubtype="8" fill="hold" nodeType="clickEffect">
                                  <p:stCondLst>
                                    <p:cond delay="0"/>
                                  </p:stCondLst>
                                  <p:childTnLst>
                                    <p:set>
                                      <p:cBhvr>
                                        <p:cTn id="114" dur="1" fill="hold">
                                          <p:stCondLst>
                                            <p:cond delay="0"/>
                                          </p:stCondLst>
                                        </p:cTn>
                                        <p:tgtEl>
                                          <p:spTgt spid="31"/>
                                        </p:tgtEl>
                                        <p:attrNameLst>
                                          <p:attrName>style.visibility</p:attrName>
                                        </p:attrNameLst>
                                      </p:cBhvr>
                                      <p:to>
                                        <p:strVal val="visible"/>
                                      </p:to>
                                    </p:set>
                                    <p:anim calcmode="lin" valueType="num">
                                      <p:cBhvr additive="base">
                                        <p:cTn id="115" dur="500" fill="hold"/>
                                        <p:tgtEl>
                                          <p:spTgt spid="31"/>
                                        </p:tgtEl>
                                        <p:attrNameLst>
                                          <p:attrName>ppt_x</p:attrName>
                                        </p:attrNameLst>
                                      </p:cBhvr>
                                      <p:tavLst>
                                        <p:tav tm="0">
                                          <p:val>
                                            <p:strVal val="0-#ppt_w/2"/>
                                          </p:val>
                                        </p:tav>
                                        <p:tav tm="100000">
                                          <p:val>
                                            <p:strVal val="#ppt_x"/>
                                          </p:val>
                                        </p:tav>
                                      </p:tavLst>
                                    </p:anim>
                                    <p:anim calcmode="lin" valueType="num">
                                      <p:cBhvr additive="base">
                                        <p:cTn id="116" dur="500" fill="hold"/>
                                        <p:tgtEl>
                                          <p:spTgt spid="31"/>
                                        </p:tgtEl>
                                        <p:attrNameLst>
                                          <p:attrName>ppt_y</p:attrName>
                                        </p:attrNameLst>
                                      </p:cBhvr>
                                      <p:tavLst>
                                        <p:tav tm="0">
                                          <p:val>
                                            <p:strVal val="#ppt_y"/>
                                          </p:val>
                                        </p:tav>
                                        <p:tav tm="100000">
                                          <p:val>
                                            <p:strVal val="#ppt_y"/>
                                          </p:val>
                                        </p:tav>
                                      </p:tavLst>
                                    </p:anim>
                                  </p:childTnLst>
                                </p:cTn>
                              </p:par>
                            </p:childTnLst>
                          </p:cTn>
                        </p:par>
                      </p:childTnLst>
                    </p:cTn>
                  </p:par>
                  <p:par>
                    <p:cTn id="117" fill="hold">
                      <p:stCondLst>
                        <p:cond delay="indefinite"/>
                      </p:stCondLst>
                      <p:childTnLst>
                        <p:par>
                          <p:cTn id="118" fill="hold">
                            <p:stCondLst>
                              <p:cond delay="0"/>
                            </p:stCondLst>
                            <p:childTnLst>
                              <p:par>
                                <p:cTn id="119" presetID="2" presetClass="entr" presetSubtype="8" fill="hold" nodeType="clickEffect">
                                  <p:stCondLst>
                                    <p:cond delay="0"/>
                                  </p:stCondLst>
                                  <p:childTnLst>
                                    <p:set>
                                      <p:cBhvr>
                                        <p:cTn id="120" dur="1" fill="hold">
                                          <p:stCondLst>
                                            <p:cond delay="0"/>
                                          </p:stCondLst>
                                        </p:cTn>
                                        <p:tgtEl>
                                          <p:spTgt spid="27"/>
                                        </p:tgtEl>
                                        <p:attrNameLst>
                                          <p:attrName>style.visibility</p:attrName>
                                        </p:attrNameLst>
                                      </p:cBhvr>
                                      <p:to>
                                        <p:strVal val="visible"/>
                                      </p:to>
                                    </p:set>
                                    <p:anim calcmode="lin" valueType="num">
                                      <p:cBhvr additive="base">
                                        <p:cTn id="121" dur="500" fill="hold"/>
                                        <p:tgtEl>
                                          <p:spTgt spid="27"/>
                                        </p:tgtEl>
                                        <p:attrNameLst>
                                          <p:attrName>ppt_x</p:attrName>
                                        </p:attrNameLst>
                                      </p:cBhvr>
                                      <p:tavLst>
                                        <p:tav tm="0">
                                          <p:val>
                                            <p:strVal val="0-#ppt_w/2"/>
                                          </p:val>
                                        </p:tav>
                                        <p:tav tm="100000">
                                          <p:val>
                                            <p:strVal val="#ppt_x"/>
                                          </p:val>
                                        </p:tav>
                                      </p:tavLst>
                                    </p:anim>
                                    <p:anim calcmode="lin" valueType="num">
                                      <p:cBhvr additive="base">
                                        <p:cTn id="122" dur="500" fill="hold"/>
                                        <p:tgtEl>
                                          <p:spTgt spid="27"/>
                                        </p:tgtEl>
                                        <p:attrNameLst>
                                          <p:attrName>ppt_y</p:attrName>
                                        </p:attrNameLst>
                                      </p:cBhvr>
                                      <p:tavLst>
                                        <p:tav tm="0">
                                          <p:val>
                                            <p:strVal val="#ppt_y"/>
                                          </p:val>
                                        </p:tav>
                                        <p:tav tm="100000">
                                          <p:val>
                                            <p:strVal val="#ppt_y"/>
                                          </p:val>
                                        </p:tav>
                                      </p:tavLst>
                                    </p:anim>
                                  </p:childTnLst>
                                </p:cTn>
                              </p:par>
                            </p:childTnLst>
                          </p:cTn>
                        </p:par>
                      </p:childTnLst>
                    </p:cTn>
                  </p:par>
                  <p:par>
                    <p:cTn id="123" fill="hold">
                      <p:stCondLst>
                        <p:cond delay="indefinite"/>
                      </p:stCondLst>
                      <p:childTnLst>
                        <p:par>
                          <p:cTn id="124" fill="hold">
                            <p:stCondLst>
                              <p:cond delay="0"/>
                            </p:stCondLst>
                            <p:childTnLst>
                              <p:par>
                                <p:cTn id="125" presetID="2" presetClass="entr" presetSubtype="8" fill="hold" nodeType="clickEffect">
                                  <p:stCondLst>
                                    <p:cond delay="0"/>
                                  </p:stCondLst>
                                  <p:childTnLst>
                                    <p:set>
                                      <p:cBhvr>
                                        <p:cTn id="126" dur="1" fill="hold">
                                          <p:stCondLst>
                                            <p:cond delay="0"/>
                                          </p:stCondLst>
                                        </p:cTn>
                                        <p:tgtEl>
                                          <p:spTgt spid="32"/>
                                        </p:tgtEl>
                                        <p:attrNameLst>
                                          <p:attrName>style.visibility</p:attrName>
                                        </p:attrNameLst>
                                      </p:cBhvr>
                                      <p:to>
                                        <p:strVal val="visible"/>
                                      </p:to>
                                    </p:set>
                                    <p:anim calcmode="lin" valueType="num">
                                      <p:cBhvr additive="base">
                                        <p:cTn id="127" dur="500" fill="hold"/>
                                        <p:tgtEl>
                                          <p:spTgt spid="32"/>
                                        </p:tgtEl>
                                        <p:attrNameLst>
                                          <p:attrName>ppt_x</p:attrName>
                                        </p:attrNameLst>
                                      </p:cBhvr>
                                      <p:tavLst>
                                        <p:tav tm="0">
                                          <p:val>
                                            <p:strVal val="0-#ppt_w/2"/>
                                          </p:val>
                                        </p:tav>
                                        <p:tav tm="100000">
                                          <p:val>
                                            <p:strVal val="#ppt_x"/>
                                          </p:val>
                                        </p:tav>
                                      </p:tavLst>
                                    </p:anim>
                                    <p:anim calcmode="lin" valueType="num">
                                      <p:cBhvr additive="base">
                                        <p:cTn id="128" dur="500" fill="hold"/>
                                        <p:tgtEl>
                                          <p:spTgt spid="32"/>
                                        </p:tgtEl>
                                        <p:attrNameLst>
                                          <p:attrName>ppt_y</p:attrName>
                                        </p:attrNameLst>
                                      </p:cBhvr>
                                      <p:tavLst>
                                        <p:tav tm="0">
                                          <p:val>
                                            <p:strVal val="#ppt_y"/>
                                          </p:val>
                                        </p:tav>
                                        <p:tav tm="100000">
                                          <p:val>
                                            <p:strVal val="#ppt_y"/>
                                          </p:val>
                                        </p:tav>
                                      </p:tavLst>
                                    </p:anim>
                                  </p:childTnLst>
                                </p:cTn>
                              </p:par>
                            </p:childTnLst>
                          </p:cTn>
                        </p:par>
                      </p:childTnLst>
                    </p:cTn>
                  </p:par>
                  <p:par>
                    <p:cTn id="129" fill="hold">
                      <p:stCondLst>
                        <p:cond delay="indefinite"/>
                      </p:stCondLst>
                      <p:childTnLst>
                        <p:par>
                          <p:cTn id="130" fill="hold">
                            <p:stCondLst>
                              <p:cond delay="0"/>
                            </p:stCondLst>
                            <p:childTnLst>
                              <p:par>
                                <p:cTn id="131" presetID="2" presetClass="entr" presetSubtype="8" fill="hold" nodeType="click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additive="base">
                                        <p:cTn id="133" dur="500" fill="hold"/>
                                        <p:tgtEl>
                                          <p:spTgt spid="33"/>
                                        </p:tgtEl>
                                        <p:attrNameLst>
                                          <p:attrName>ppt_x</p:attrName>
                                        </p:attrNameLst>
                                      </p:cBhvr>
                                      <p:tavLst>
                                        <p:tav tm="0">
                                          <p:val>
                                            <p:strVal val="0-#ppt_w/2"/>
                                          </p:val>
                                        </p:tav>
                                        <p:tav tm="100000">
                                          <p:val>
                                            <p:strVal val="#ppt_x"/>
                                          </p:val>
                                        </p:tav>
                                      </p:tavLst>
                                    </p:anim>
                                    <p:anim calcmode="lin" valueType="num">
                                      <p:cBhvr additive="base">
                                        <p:cTn id="134" dur="500" fill="hold"/>
                                        <p:tgtEl>
                                          <p:spTgt spid="33"/>
                                        </p:tgtEl>
                                        <p:attrNameLst>
                                          <p:attrName>ppt_y</p:attrName>
                                        </p:attrNameLst>
                                      </p:cBhvr>
                                      <p:tavLst>
                                        <p:tav tm="0">
                                          <p:val>
                                            <p:strVal val="#ppt_y"/>
                                          </p:val>
                                        </p:tav>
                                        <p:tav tm="100000">
                                          <p:val>
                                            <p:strVal val="#ppt_y"/>
                                          </p:val>
                                        </p:tav>
                                      </p:tavLst>
                                    </p:anim>
                                  </p:childTnLst>
                                </p:cTn>
                              </p:par>
                            </p:childTnLst>
                          </p:cTn>
                        </p:par>
                      </p:childTnLst>
                    </p:cTn>
                  </p:par>
                  <p:par>
                    <p:cTn id="135" fill="hold">
                      <p:stCondLst>
                        <p:cond delay="indefinite"/>
                      </p:stCondLst>
                      <p:childTnLst>
                        <p:par>
                          <p:cTn id="136" fill="hold">
                            <p:stCondLst>
                              <p:cond delay="0"/>
                            </p:stCondLst>
                            <p:childTnLst>
                              <p:par>
                                <p:cTn id="137" presetID="2" presetClass="entr" presetSubtype="8" fill="hold" nodeType="clickEffect">
                                  <p:stCondLst>
                                    <p:cond delay="0"/>
                                  </p:stCondLst>
                                  <p:childTnLst>
                                    <p:set>
                                      <p:cBhvr>
                                        <p:cTn id="138" dur="1" fill="hold">
                                          <p:stCondLst>
                                            <p:cond delay="0"/>
                                          </p:stCondLst>
                                        </p:cTn>
                                        <p:tgtEl>
                                          <p:spTgt spid="28"/>
                                        </p:tgtEl>
                                        <p:attrNameLst>
                                          <p:attrName>style.visibility</p:attrName>
                                        </p:attrNameLst>
                                      </p:cBhvr>
                                      <p:to>
                                        <p:strVal val="visible"/>
                                      </p:to>
                                    </p:set>
                                    <p:anim calcmode="lin" valueType="num">
                                      <p:cBhvr additive="base">
                                        <p:cTn id="139" dur="500" fill="hold"/>
                                        <p:tgtEl>
                                          <p:spTgt spid="28"/>
                                        </p:tgtEl>
                                        <p:attrNameLst>
                                          <p:attrName>ppt_x</p:attrName>
                                        </p:attrNameLst>
                                      </p:cBhvr>
                                      <p:tavLst>
                                        <p:tav tm="0">
                                          <p:val>
                                            <p:strVal val="0-#ppt_w/2"/>
                                          </p:val>
                                        </p:tav>
                                        <p:tav tm="100000">
                                          <p:val>
                                            <p:strVal val="#ppt_x"/>
                                          </p:val>
                                        </p:tav>
                                      </p:tavLst>
                                    </p:anim>
                                    <p:anim calcmode="lin" valueType="num">
                                      <p:cBhvr additive="base">
                                        <p:cTn id="140" dur="500" fill="hold"/>
                                        <p:tgtEl>
                                          <p:spTgt spid="28"/>
                                        </p:tgtEl>
                                        <p:attrNameLst>
                                          <p:attrName>ppt_y</p:attrName>
                                        </p:attrNameLst>
                                      </p:cBhvr>
                                      <p:tavLst>
                                        <p:tav tm="0">
                                          <p:val>
                                            <p:strVal val="#ppt_y"/>
                                          </p:val>
                                        </p:tav>
                                        <p:tav tm="100000">
                                          <p:val>
                                            <p:strVal val="#ppt_y"/>
                                          </p:val>
                                        </p:tav>
                                      </p:tavLst>
                                    </p:anim>
                                  </p:childTnLst>
                                </p:cTn>
                              </p:par>
                            </p:childTnLst>
                          </p:cTn>
                        </p:par>
                      </p:childTnLst>
                    </p:cTn>
                  </p:par>
                  <p:par>
                    <p:cTn id="141" fill="hold">
                      <p:stCondLst>
                        <p:cond delay="indefinite"/>
                      </p:stCondLst>
                      <p:childTnLst>
                        <p:par>
                          <p:cTn id="142" fill="hold">
                            <p:stCondLst>
                              <p:cond delay="0"/>
                            </p:stCondLst>
                            <p:childTnLst>
                              <p:par>
                                <p:cTn id="143" presetID="2" presetClass="entr" presetSubtype="8" fill="hold" nodeType="clickEffect">
                                  <p:stCondLst>
                                    <p:cond delay="0"/>
                                  </p:stCondLst>
                                  <p:childTnLst>
                                    <p:set>
                                      <p:cBhvr>
                                        <p:cTn id="144" dur="1" fill="hold">
                                          <p:stCondLst>
                                            <p:cond delay="0"/>
                                          </p:stCondLst>
                                        </p:cTn>
                                        <p:tgtEl>
                                          <p:spTgt spid="29"/>
                                        </p:tgtEl>
                                        <p:attrNameLst>
                                          <p:attrName>style.visibility</p:attrName>
                                        </p:attrNameLst>
                                      </p:cBhvr>
                                      <p:to>
                                        <p:strVal val="visible"/>
                                      </p:to>
                                    </p:set>
                                    <p:anim calcmode="lin" valueType="num">
                                      <p:cBhvr additive="base">
                                        <p:cTn id="145" dur="500" fill="hold"/>
                                        <p:tgtEl>
                                          <p:spTgt spid="29"/>
                                        </p:tgtEl>
                                        <p:attrNameLst>
                                          <p:attrName>ppt_x</p:attrName>
                                        </p:attrNameLst>
                                      </p:cBhvr>
                                      <p:tavLst>
                                        <p:tav tm="0">
                                          <p:val>
                                            <p:strVal val="0-#ppt_w/2"/>
                                          </p:val>
                                        </p:tav>
                                        <p:tav tm="100000">
                                          <p:val>
                                            <p:strVal val="#ppt_x"/>
                                          </p:val>
                                        </p:tav>
                                      </p:tavLst>
                                    </p:anim>
                                    <p:anim calcmode="lin" valueType="num">
                                      <p:cBhvr additive="base">
                                        <p:cTn id="146" dur="500" fill="hold"/>
                                        <p:tgtEl>
                                          <p:spTgt spid="29"/>
                                        </p:tgtEl>
                                        <p:attrNameLst>
                                          <p:attrName>ppt_y</p:attrName>
                                        </p:attrNameLst>
                                      </p:cBhvr>
                                      <p:tavLst>
                                        <p:tav tm="0">
                                          <p:val>
                                            <p:strVal val="#ppt_y"/>
                                          </p:val>
                                        </p:tav>
                                        <p:tav tm="100000">
                                          <p:val>
                                            <p:strVal val="#ppt_y"/>
                                          </p:val>
                                        </p:tav>
                                      </p:tavLst>
                                    </p:anim>
                                  </p:childTnLst>
                                </p:cTn>
                              </p:par>
                            </p:childTnLst>
                          </p:cTn>
                        </p:par>
                      </p:childTnLst>
                    </p:cTn>
                  </p:par>
                  <p:par>
                    <p:cTn id="147" fill="hold">
                      <p:stCondLst>
                        <p:cond delay="indefinite"/>
                      </p:stCondLst>
                      <p:childTnLst>
                        <p:par>
                          <p:cTn id="148" fill="hold">
                            <p:stCondLst>
                              <p:cond delay="0"/>
                            </p:stCondLst>
                            <p:childTnLst>
                              <p:par>
                                <p:cTn id="149" presetID="2" presetClass="entr" presetSubtype="8" fill="hold" nodeType="clickEffect">
                                  <p:stCondLst>
                                    <p:cond delay="0"/>
                                  </p:stCondLst>
                                  <p:childTnLst>
                                    <p:set>
                                      <p:cBhvr>
                                        <p:cTn id="150" dur="1" fill="hold">
                                          <p:stCondLst>
                                            <p:cond delay="0"/>
                                          </p:stCondLst>
                                        </p:cTn>
                                        <p:tgtEl>
                                          <p:spTgt spid="30"/>
                                        </p:tgtEl>
                                        <p:attrNameLst>
                                          <p:attrName>style.visibility</p:attrName>
                                        </p:attrNameLst>
                                      </p:cBhvr>
                                      <p:to>
                                        <p:strVal val="visible"/>
                                      </p:to>
                                    </p:set>
                                    <p:anim calcmode="lin" valueType="num">
                                      <p:cBhvr additive="base">
                                        <p:cTn id="151" dur="500" fill="hold"/>
                                        <p:tgtEl>
                                          <p:spTgt spid="30"/>
                                        </p:tgtEl>
                                        <p:attrNameLst>
                                          <p:attrName>ppt_x</p:attrName>
                                        </p:attrNameLst>
                                      </p:cBhvr>
                                      <p:tavLst>
                                        <p:tav tm="0">
                                          <p:val>
                                            <p:strVal val="0-#ppt_w/2"/>
                                          </p:val>
                                        </p:tav>
                                        <p:tav tm="100000">
                                          <p:val>
                                            <p:strVal val="#ppt_x"/>
                                          </p:val>
                                        </p:tav>
                                      </p:tavLst>
                                    </p:anim>
                                    <p:anim calcmode="lin" valueType="num">
                                      <p:cBhvr additive="base">
                                        <p:cTn id="152" dur="500" fill="hold"/>
                                        <p:tgtEl>
                                          <p:spTgt spid="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44624"/>
            <a:ext cx="9144000" cy="778098"/>
          </a:xfrm>
        </p:spPr>
        <p:txBody>
          <a:bodyPr>
            <a:noAutofit/>
          </a:bodyPr>
          <a:lstStyle/>
          <a:p>
            <a:r>
              <a:rPr lang="nl-NL" sz="4000" b="1" dirty="0">
                <a:solidFill>
                  <a:srgbClr val="0000FF"/>
                </a:solidFill>
              </a:rPr>
              <a:t>Oefening conflicten en wereldmodellen </a:t>
            </a:r>
            <a:endParaRPr lang="nl-NL" b="1" dirty="0">
              <a:solidFill>
                <a:srgbClr val="0000FF"/>
              </a:solidFill>
            </a:endParaRPr>
          </a:p>
        </p:txBody>
      </p:sp>
      <p:sp>
        <p:nvSpPr>
          <p:cNvPr id="3" name="Tijdelijke aanduiding voor inhoud 2"/>
          <p:cNvSpPr>
            <a:spLocks noGrp="1"/>
          </p:cNvSpPr>
          <p:nvPr>
            <p:ph idx="1"/>
          </p:nvPr>
        </p:nvSpPr>
        <p:spPr>
          <a:xfrm>
            <a:off x="457200" y="764704"/>
            <a:ext cx="8229600" cy="964703"/>
          </a:xfrm>
        </p:spPr>
        <p:txBody>
          <a:bodyPr>
            <a:normAutofit fontScale="70000" lnSpcReduction="20000"/>
          </a:bodyPr>
          <a:lstStyle/>
          <a:p>
            <a:pPr marL="0" indent="0">
              <a:buNone/>
            </a:pPr>
            <a:r>
              <a:rPr lang="nl-NL" dirty="0">
                <a:solidFill>
                  <a:srgbClr val="0000FF"/>
                </a:solidFill>
              </a:rPr>
              <a:t>Ga met één van de onderstaande vooronderstellingen na wat je kunt veranderen aan het wereldbeeld dat jij beschrijft van de ander en van jezelf, zodat je een ander perspectief krijgt op het conflict.</a:t>
            </a:r>
          </a:p>
        </p:txBody>
      </p:sp>
      <p:sp>
        <p:nvSpPr>
          <p:cNvPr id="4" name="Tijdelijke aanduiding voor inhoud 2"/>
          <p:cNvSpPr txBox="1">
            <a:spLocks/>
          </p:cNvSpPr>
          <p:nvPr/>
        </p:nvSpPr>
        <p:spPr>
          <a:xfrm>
            <a:off x="107504" y="1628800"/>
            <a:ext cx="9036496" cy="5112568"/>
          </a:xfrm>
          <a:prstGeom prst="rect">
            <a:avLst/>
          </a:prstGeom>
          <a:solidFill>
            <a:schemeClr val="accent1">
              <a:lumMod val="20000"/>
              <a:lumOff val="80000"/>
            </a:schemeClr>
          </a:solidFill>
        </p:spPr>
        <p:txBody>
          <a:bodyPr vert="horz" lIns="91440" tIns="45720" rIns="91440" bIns="45720" rtlCol="0">
            <a:noAutofit/>
          </a:bodyPr>
          <a:lstStyle/>
          <a:p>
            <a:pPr marL="342900" marR="0" lvl="0" indent="-342900" algn="l" defTabSz="914400" rtl="0" eaLnBrk="1" fontAlgn="auto" latinLnBrk="0" hangingPunct="1">
              <a:lnSpc>
                <a:spcPct val="150000"/>
              </a:lnSpc>
              <a:spcBef>
                <a:spcPct val="20000"/>
              </a:spcBef>
              <a:spcAft>
                <a:spcPts val="0"/>
              </a:spcAft>
              <a:buClrTx/>
              <a:buSzTx/>
              <a:tabLst/>
              <a:defRPr/>
            </a:pPr>
            <a:r>
              <a:rPr kumimoji="0" lang="nl-NL" b="1" u="none" strike="noStrike" kern="1200" cap="none" spc="0" normalizeH="0" baseline="0" noProof="0" dirty="0">
                <a:ln>
                  <a:noFill/>
                </a:ln>
                <a:solidFill>
                  <a:srgbClr val="0000FF"/>
                </a:solidFill>
                <a:effectLst/>
                <a:uLnTx/>
                <a:uFillTx/>
              </a:rPr>
              <a:t>7.2	NLP vooronder­stel­lingen bij conflicten:</a:t>
            </a:r>
          </a:p>
          <a:p>
            <a:pPr marL="361950" marR="0" lvl="1" indent="-361950" algn="l" defTabSz="914400" rtl="0" eaLnBrk="1" fontAlgn="auto" latinLnBrk="0" hangingPunct="1">
              <a:lnSpc>
                <a:spcPct val="150000"/>
              </a:lnSpc>
              <a:spcBef>
                <a:spcPct val="20000"/>
              </a:spcBef>
              <a:spcAft>
                <a:spcPts val="0"/>
              </a:spcAft>
              <a:buClrTx/>
              <a:buSzTx/>
              <a:buFont typeface="+mj-lt"/>
              <a:buAutoNum type="arabicPeriod"/>
              <a:tabLst/>
              <a:defRPr/>
            </a:pPr>
            <a:r>
              <a:rPr lang="nl-NL" b="1" i="1" dirty="0">
                <a:solidFill>
                  <a:srgbClr val="0000FF"/>
                </a:solidFill>
              </a:rPr>
              <a:t>Respect voor andermans model van de wereld en van jezelf! .</a:t>
            </a:r>
          </a:p>
          <a:p>
            <a:pPr marL="361950" lvl="1" indent="-361950">
              <a:lnSpc>
                <a:spcPct val="150000"/>
              </a:lnSpc>
              <a:spcBef>
                <a:spcPct val="20000"/>
              </a:spcBef>
              <a:buFont typeface="+mj-lt"/>
              <a:buAutoNum type="arabicPeriod"/>
              <a:defRPr/>
            </a:pPr>
            <a:r>
              <a:rPr lang="nl-NL" b="1" i="1" dirty="0">
                <a:solidFill>
                  <a:srgbClr val="0000FF"/>
                </a:solidFill>
              </a:rPr>
              <a:t>De betekenis van je communicatie is de respons die je krijgt.</a:t>
            </a:r>
          </a:p>
          <a:p>
            <a:pPr marL="361950" marR="0" lvl="1" indent="-361950" algn="l" defTabSz="914400" rtl="0" eaLnBrk="1" fontAlgn="auto" latinLnBrk="0" hangingPunct="1">
              <a:lnSpc>
                <a:spcPct val="150000"/>
              </a:lnSpc>
              <a:spcBef>
                <a:spcPct val="20000"/>
              </a:spcBef>
              <a:spcAft>
                <a:spcPts val="0"/>
              </a:spcAft>
              <a:buClrTx/>
              <a:buSzTx/>
              <a:buFont typeface="+mj-lt"/>
              <a:buAutoNum type="arabicPeriod"/>
              <a:tabLst/>
              <a:defRPr/>
            </a:pPr>
            <a:r>
              <a:rPr lang="nl-NL" b="1" i="1" dirty="0">
                <a:solidFill>
                  <a:srgbClr val="0000FF"/>
                </a:solidFill>
              </a:rPr>
              <a:t>De woorden die wij gebruiken zijn NIET de gebeurtenis of de zaak die zij weergeven (De kaart is niet het gebied).</a:t>
            </a:r>
          </a:p>
          <a:p>
            <a:pPr marL="361950" marR="0" lvl="1" indent="-361950" algn="l" defTabSz="914400" rtl="0" eaLnBrk="1" fontAlgn="auto" latinLnBrk="0" hangingPunct="1">
              <a:lnSpc>
                <a:spcPct val="150000"/>
              </a:lnSpc>
              <a:spcBef>
                <a:spcPct val="20000"/>
              </a:spcBef>
              <a:spcAft>
                <a:spcPts val="0"/>
              </a:spcAft>
              <a:buClrTx/>
              <a:buSzTx/>
              <a:buFont typeface="+mj-lt"/>
              <a:buAutoNum type="arabicPeriod"/>
              <a:tabLst/>
              <a:defRPr/>
            </a:pPr>
            <a:r>
              <a:rPr kumimoji="0" lang="nl-NL" b="1" i="1" u="none" strike="noStrike" kern="1200" cap="none" spc="0" normalizeH="0" baseline="0" noProof="0" dirty="0">
                <a:ln>
                  <a:noFill/>
                </a:ln>
                <a:solidFill>
                  <a:srgbClr val="0000FF"/>
                </a:solidFill>
                <a:effectLst/>
                <a:uLnTx/>
                <a:uFillTx/>
              </a:rPr>
              <a:t>Gedrag is aanpasbaar en het huidige gedrag is de beste keus die er is.</a:t>
            </a:r>
          </a:p>
          <a:p>
            <a:pPr marL="361950" marR="0" lvl="1" indent="-361950" algn="l" defTabSz="914400" rtl="0" eaLnBrk="1" fontAlgn="auto" latinLnBrk="0" hangingPunct="1">
              <a:lnSpc>
                <a:spcPct val="150000"/>
              </a:lnSpc>
              <a:spcBef>
                <a:spcPct val="20000"/>
              </a:spcBef>
              <a:spcAft>
                <a:spcPts val="0"/>
              </a:spcAft>
              <a:buClrTx/>
              <a:buSzTx/>
              <a:buFont typeface="+mj-lt"/>
              <a:buAutoNum type="arabicPeriod"/>
              <a:tabLst/>
              <a:defRPr/>
            </a:pPr>
            <a:r>
              <a:rPr kumimoji="0" lang="nl-NL" b="1" i="1" u="sng" strike="noStrike" kern="1200" cap="none" spc="0" normalizeH="0" baseline="0" noProof="0" dirty="0">
                <a:ln>
                  <a:noFill/>
                </a:ln>
                <a:solidFill>
                  <a:srgbClr val="0000FF"/>
                </a:solidFill>
                <a:effectLst/>
                <a:uLnTx/>
                <a:uFillTx/>
              </a:rPr>
              <a:t>Ga er van uit dat alle gedrag een positieve bedoeling heeft.</a:t>
            </a:r>
          </a:p>
          <a:p>
            <a:pPr marL="361950" marR="0" lvl="1" indent="-361950" algn="l" defTabSz="914400" rtl="0" eaLnBrk="1" fontAlgn="auto" latinLnBrk="0" hangingPunct="1">
              <a:lnSpc>
                <a:spcPct val="150000"/>
              </a:lnSpc>
              <a:spcBef>
                <a:spcPct val="20000"/>
              </a:spcBef>
              <a:spcAft>
                <a:spcPts val="0"/>
              </a:spcAft>
              <a:buClrTx/>
              <a:buSzTx/>
              <a:buFont typeface="+mj-lt"/>
              <a:buAutoNum type="arabicPeriod"/>
              <a:tabLst/>
              <a:defRPr/>
            </a:pPr>
            <a:r>
              <a:rPr kumimoji="0" lang="nl-NL" b="1" i="1" u="none" strike="noStrike" kern="1200" cap="none" spc="0" normalizeH="0" baseline="0" noProof="0" dirty="0">
                <a:ln>
                  <a:noFill/>
                </a:ln>
                <a:solidFill>
                  <a:srgbClr val="0000FF"/>
                </a:solidFill>
                <a:effectLst/>
                <a:uLnTx/>
                <a:uFillTx/>
              </a:rPr>
              <a:t>Iemands gedrag staat niet voor de persoon die hij is (accepteer de persoon, verander het gedrag).</a:t>
            </a:r>
          </a:p>
          <a:p>
            <a:pPr marL="361950" marR="0" lvl="1" indent="-361950" algn="l" defTabSz="914400" rtl="0" eaLnBrk="1" fontAlgn="auto" latinLnBrk="0" hangingPunct="1">
              <a:lnSpc>
                <a:spcPct val="150000"/>
              </a:lnSpc>
              <a:spcBef>
                <a:spcPct val="20000"/>
              </a:spcBef>
              <a:spcAft>
                <a:spcPts val="0"/>
              </a:spcAft>
              <a:buClrTx/>
              <a:buSzTx/>
              <a:buFont typeface="+mj-lt"/>
              <a:buAutoNum type="arabicPeriod"/>
              <a:tabLst/>
              <a:defRPr/>
            </a:pPr>
            <a:r>
              <a:rPr kumimoji="0" lang="nl-NL" b="1" i="1" u="none" strike="noStrike" kern="1200" cap="none" spc="0" normalizeH="0" baseline="0" noProof="0" dirty="0">
                <a:ln>
                  <a:noFill/>
                </a:ln>
                <a:solidFill>
                  <a:srgbClr val="0000FF"/>
                </a:solidFill>
                <a:effectLst/>
                <a:uLnTx/>
                <a:uFillTx/>
              </a:rPr>
              <a:t>Weerstand bij iemand waarmee je communiceert is een teken van gebrek aan "rapport" .</a:t>
            </a:r>
          </a:p>
          <a:p>
            <a:pPr marL="361950" marR="0" lvl="1" indent="-361950" algn="l" defTabSz="914400" rtl="0" eaLnBrk="1" fontAlgn="auto" latinLnBrk="0" hangingPunct="1">
              <a:lnSpc>
                <a:spcPct val="150000"/>
              </a:lnSpc>
              <a:spcBef>
                <a:spcPct val="20000"/>
              </a:spcBef>
              <a:spcAft>
                <a:spcPts val="0"/>
              </a:spcAft>
              <a:buClrTx/>
              <a:buSzTx/>
              <a:buFont typeface="+mj-lt"/>
              <a:buAutoNum type="arabicPeriod"/>
              <a:tabLst/>
              <a:defRPr/>
            </a:pPr>
            <a:r>
              <a:rPr kumimoji="0" lang="nl-NL" b="1" i="1" u="none" strike="noStrike" kern="1200" cap="none" spc="0" normalizeH="0" baseline="0" noProof="0" dirty="0">
                <a:ln>
                  <a:noFill/>
                </a:ln>
                <a:solidFill>
                  <a:srgbClr val="0000FF"/>
                </a:solidFill>
                <a:effectLst/>
                <a:uLnTx/>
                <a:uFillTx/>
              </a:rPr>
              <a:t>Het is zoals het is, accepteer dat de situatie is zoals hij is.</a:t>
            </a:r>
            <a:endParaRPr kumimoji="0" lang="nl-NL" sz="1600" b="0" i="1" u="none" strike="noStrike" kern="1200" cap="none" spc="0" normalizeH="0" baseline="0" noProof="0" dirty="0">
              <a:ln>
                <a:noFill/>
              </a:ln>
              <a:solidFill>
                <a:srgbClr val="0000FF"/>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
                                            <p:bg/>
                                          </p:spTgt>
                                        </p:tgtEl>
                                        <p:attrNameLst>
                                          <p:attrName>style.visibility</p:attrName>
                                        </p:attrNameLst>
                                      </p:cBhvr>
                                      <p:to>
                                        <p:strVal val="visible"/>
                                      </p:to>
                                    </p:set>
                                    <p:anim calcmode="lin" valueType="num">
                                      <p:cBhvr additive="base">
                                        <p:cTn id="13" dur="500" fill="hold"/>
                                        <p:tgtEl>
                                          <p:spTgt spid="4">
                                            <p:bg/>
                                          </p:spTgt>
                                        </p:tgtEl>
                                        <p:attrNameLst>
                                          <p:attrName>ppt_x</p:attrName>
                                        </p:attrNameLst>
                                      </p:cBhvr>
                                      <p:tavLst>
                                        <p:tav tm="0">
                                          <p:val>
                                            <p:strVal val="0-#ppt_w/2"/>
                                          </p:val>
                                        </p:tav>
                                        <p:tav tm="100000">
                                          <p:val>
                                            <p:strVal val="#ppt_x"/>
                                          </p:val>
                                        </p:tav>
                                      </p:tavLst>
                                    </p:anim>
                                    <p:anim calcmode="lin" valueType="num">
                                      <p:cBhvr additive="base">
                                        <p:cTn id="14" dur="500" fill="hold"/>
                                        <p:tgtEl>
                                          <p:spTgt spid="4">
                                            <p:bg/>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 calcmode="lin" valueType="num">
                                      <p:cBhvr additive="base">
                                        <p:cTn id="19" dur="50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4">
                                            <p:txEl>
                                              <p:pRg st="1" end="1"/>
                                            </p:txEl>
                                          </p:spTgt>
                                        </p:tgtEl>
                                        <p:attrNameLst>
                                          <p:attrName>style.visibility</p:attrName>
                                        </p:attrNameLst>
                                      </p:cBhvr>
                                      <p:to>
                                        <p:strVal val="visible"/>
                                      </p:to>
                                    </p:set>
                                    <p:anim calcmode="lin" valueType="num">
                                      <p:cBhvr additive="base">
                                        <p:cTn id="25" dur="500" fill="hold"/>
                                        <p:tgtEl>
                                          <p:spTgt spid="4">
                                            <p:txEl>
                                              <p:pRg st="1" end="1"/>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
                                            <p:txEl>
                                              <p:pRg st="1" end="1"/>
                                            </p:txEl>
                                          </p:spTgt>
                                        </p:tgtEl>
                                        <p:attrNameLst>
                                          <p:attrName>ppt_y</p:attrName>
                                        </p:attrNameLst>
                                      </p:cBhvr>
                                      <p:tavLst>
                                        <p:tav tm="0">
                                          <p:val>
                                            <p:strVal val="#ppt_y"/>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4">
                                            <p:txEl>
                                              <p:pRg st="2" end="2"/>
                                            </p:txEl>
                                          </p:spTgt>
                                        </p:tgtEl>
                                        <p:attrNameLst>
                                          <p:attrName>style.visibility</p:attrName>
                                        </p:attrNameLst>
                                      </p:cBhvr>
                                      <p:to>
                                        <p:strVal val="visible"/>
                                      </p:to>
                                    </p:set>
                                    <p:anim calcmode="lin" valueType="num">
                                      <p:cBhvr additive="base">
                                        <p:cTn id="29" dur="500" fill="hold"/>
                                        <p:tgtEl>
                                          <p:spTgt spid="4">
                                            <p:txEl>
                                              <p:pRg st="2" end="2"/>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4">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grpId="0" nodeType="clickEffect">
                                  <p:stCondLst>
                                    <p:cond delay="0"/>
                                  </p:stCondLst>
                                  <p:childTnLst>
                                    <p:set>
                                      <p:cBhvr>
                                        <p:cTn id="34" dur="1" fill="hold">
                                          <p:stCondLst>
                                            <p:cond delay="0"/>
                                          </p:stCondLst>
                                        </p:cTn>
                                        <p:tgtEl>
                                          <p:spTgt spid="4">
                                            <p:txEl>
                                              <p:pRg st="3" end="3"/>
                                            </p:txEl>
                                          </p:spTgt>
                                        </p:tgtEl>
                                        <p:attrNameLst>
                                          <p:attrName>style.visibility</p:attrName>
                                        </p:attrNameLst>
                                      </p:cBhvr>
                                      <p:to>
                                        <p:strVal val="visible"/>
                                      </p:to>
                                    </p:set>
                                    <p:anim calcmode="lin" valueType="num">
                                      <p:cBhvr additive="base">
                                        <p:cTn id="35" dur="500" fill="hold"/>
                                        <p:tgtEl>
                                          <p:spTgt spid="4">
                                            <p:txEl>
                                              <p:pRg st="3" end="3"/>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4">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8" fill="hold" grpId="0" nodeType="clickEffect">
                                  <p:stCondLst>
                                    <p:cond delay="0"/>
                                  </p:stCondLst>
                                  <p:childTnLst>
                                    <p:set>
                                      <p:cBhvr>
                                        <p:cTn id="40" dur="1" fill="hold">
                                          <p:stCondLst>
                                            <p:cond delay="0"/>
                                          </p:stCondLst>
                                        </p:cTn>
                                        <p:tgtEl>
                                          <p:spTgt spid="4">
                                            <p:txEl>
                                              <p:pRg st="4" end="4"/>
                                            </p:txEl>
                                          </p:spTgt>
                                        </p:tgtEl>
                                        <p:attrNameLst>
                                          <p:attrName>style.visibility</p:attrName>
                                        </p:attrNameLst>
                                      </p:cBhvr>
                                      <p:to>
                                        <p:strVal val="visible"/>
                                      </p:to>
                                    </p:set>
                                    <p:anim calcmode="lin" valueType="num">
                                      <p:cBhvr additive="base">
                                        <p:cTn id="41" dur="500" fill="hold"/>
                                        <p:tgtEl>
                                          <p:spTgt spid="4">
                                            <p:txEl>
                                              <p:pRg st="4" end="4"/>
                                            </p:txEl>
                                          </p:spTgt>
                                        </p:tgtEl>
                                        <p:attrNameLst>
                                          <p:attrName>ppt_x</p:attrName>
                                        </p:attrNameLst>
                                      </p:cBhvr>
                                      <p:tavLst>
                                        <p:tav tm="0">
                                          <p:val>
                                            <p:strVal val="0-#ppt_w/2"/>
                                          </p:val>
                                        </p:tav>
                                        <p:tav tm="100000">
                                          <p:val>
                                            <p:strVal val="#ppt_x"/>
                                          </p:val>
                                        </p:tav>
                                      </p:tavLst>
                                    </p:anim>
                                    <p:anim calcmode="lin" valueType="num">
                                      <p:cBhvr additive="base">
                                        <p:cTn id="42" dur="500" fill="hold"/>
                                        <p:tgtEl>
                                          <p:spTgt spid="4">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8" fill="hold" grpId="0" nodeType="clickEffect">
                                  <p:stCondLst>
                                    <p:cond delay="0"/>
                                  </p:stCondLst>
                                  <p:childTnLst>
                                    <p:set>
                                      <p:cBhvr>
                                        <p:cTn id="46" dur="1" fill="hold">
                                          <p:stCondLst>
                                            <p:cond delay="0"/>
                                          </p:stCondLst>
                                        </p:cTn>
                                        <p:tgtEl>
                                          <p:spTgt spid="4">
                                            <p:txEl>
                                              <p:pRg st="5" end="5"/>
                                            </p:txEl>
                                          </p:spTgt>
                                        </p:tgtEl>
                                        <p:attrNameLst>
                                          <p:attrName>style.visibility</p:attrName>
                                        </p:attrNameLst>
                                      </p:cBhvr>
                                      <p:to>
                                        <p:strVal val="visible"/>
                                      </p:to>
                                    </p:set>
                                    <p:anim calcmode="lin" valueType="num">
                                      <p:cBhvr additive="base">
                                        <p:cTn id="47" dur="500" fill="hold"/>
                                        <p:tgtEl>
                                          <p:spTgt spid="4">
                                            <p:txEl>
                                              <p:pRg st="5" end="5"/>
                                            </p:txEl>
                                          </p:spTgt>
                                        </p:tgtEl>
                                        <p:attrNameLst>
                                          <p:attrName>ppt_x</p:attrName>
                                        </p:attrNameLst>
                                      </p:cBhvr>
                                      <p:tavLst>
                                        <p:tav tm="0">
                                          <p:val>
                                            <p:strVal val="0-#ppt_w/2"/>
                                          </p:val>
                                        </p:tav>
                                        <p:tav tm="100000">
                                          <p:val>
                                            <p:strVal val="#ppt_x"/>
                                          </p:val>
                                        </p:tav>
                                      </p:tavLst>
                                    </p:anim>
                                    <p:anim calcmode="lin" valueType="num">
                                      <p:cBhvr additive="base">
                                        <p:cTn id="48" dur="500" fill="hold"/>
                                        <p:tgtEl>
                                          <p:spTgt spid="4">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8" fill="hold" grpId="0" nodeType="clickEffect">
                                  <p:stCondLst>
                                    <p:cond delay="0"/>
                                  </p:stCondLst>
                                  <p:childTnLst>
                                    <p:set>
                                      <p:cBhvr>
                                        <p:cTn id="52" dur="1" fill="hold">
                                          <p:stCondLst>
                                            <p:cond delay="0"/>
                                          </p:stCondLst>
                                        </p:cTn>
                                        <p:tgtEl>
                                          <p:spTgt spid="4">
                                            <p:txEl>
                                              <p:pRg st="6" end="6"/>
                                            </p:txEl>
                                          </p:spTgt>
                                        </p:tgtEl>
                                        <p:attrNameLst>
                                          <p:attrName>style.visibility</p:attrName>
                                        </p:attrNameLst>
                                      </p:cBhvr>
                                      <p:to>
                                        <p:strVal val="visible"/>
                                      </p:to>
                                    </p:set>
                                    <p:anim calcmode="lin" valueType="num">
                                      <p:cBhvr additive="base">
                                        <p:cTn id="53" dur="500" fill="hold"/>
                                        <p:tgtEl>
                                          <p:spTgt spid="4">
                                            <p:txEl>
                                              <p:pRg st="6" end="6"/>
                                            </p:txEl>
                                          </p:spTgt>
                                        </p:tgtEl>
                                        <p:attrNameLst>
                                          <p:attrName>ppt_x</p:attrName>
                                        </p:attrNameLst>
                                      </p:cBhvr>
                                      <p:tavLst>
                                        <p:tav tm="0">
                                          <p:val>
                                            <p:strVal val="0-#ppt_w/2"/>
                                          </p:val>
                                        </p:tav>
                                        <p:tav tm="100000">
                                          <p:val>
                                            <p:strVal val="#ppt_x"/>
                                          </p:val>
                                        </p:tav>
                                      </p:tavLst>
                                    </p:anim>
                                    <p:anim calcmode="lin" valueType="num">
                                      <p:cBhvr additive="base">
                                        <p:cTn id="54" dur="500" fill="hold"/>
                                        <p:tgtEl>
                                          <p:spTgt spid="4">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8" fill="hold" grpId="0" nodeType="clickEffect">
                                  <p:stCondLst>
                                    <p:cond delay="0"/>
                                  </p:stCondLst>
                                  <p:childTnLst>
                                    <p:set>
                                      <p:cBhvr>
                                        <p:cTn id="58" dur="1" fill="hold">
                                          <p:stCondLst>
                                            <p:cond delay="0"/>
                                          </p:stCondLst>
                                        </p:cTn>
                                        <p:tgtEl>
                                          <p:spTgt spid="4">
                                            <p:txEl>
                                              <p:pRg st="7" end="7"/>
                                            </p:txEl>
                                          </p:spTgt>
                                        </p:tgtEl>
                                        <p:attrNameLst>
                                          <p:attrName>style.visibility</p:attrName>
                                        </p:attrNameLst>
                                      </p:cBhvr>
                                      <p:to>
                                        <p:strVal val="visible"/>
                                      </p:to>
                                    </p:set>
                                    <p:anim calcmode="lin" valueType="num">
                                      <p:cBhvr additive="base">
                                        <p:cTn id="59" dur="500" fill="hold"/>
                                        <p:tgtEl>
                                          <p:spTgt spid="4">
                                            <p:txEl>
                                              <p:pRg st="7" end="7"/>
                                            </p:txEl>
                                          </p:spTgt>
                                        </p:tgtEl>
                                        <p:attrNameLst>
                                          <p:attrName>ppt_x</p:attrName>
                                        </p:attrNameLst>
                                      </p:cBhvr>
                                      <p:tavLst>
                                        <p:tav tm="0">
                                          <p:val>
                                            <p:strVal val="0-#ppt_w/2"/>
                                          </p:val>
                                        </p:tav>
                                        <p:tav tm="100000">
                                          <p:val>
                                            <p:strVal val="#ppt_x"/>
                                          </p:val>
                                        </p:tav>
                                      </p:tavLst>
                                    </p:anim>
                                    <p:anim calcmode="lin" valueType="num">
                                      <p:cBhvr additive="base">
                                        <p:cTn id="60" dur="500" fill="hold"/>
                                        <p:tgtEl>
                                          <p:spTgt spid="4">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8" fill="hold" grpId="0" nodeType="clickEffect">
                                  <p:stCondLst>
                                    <p:cond delay="0"/>
                                  </p:stCondLst>
                                  <p:childTnLst>
                                    <p:set>
                                      <p:cBhvr>
                                        <p:cTn id="64" dur="1" fill="hold">
                                          <p:stCondLst>
                                            <p:cond delay="0"/>
                                          </p:stCondLst>
                                        </p:cTn>
                                        <p:tgtEl>
                                          <p:spTgt spid="4">
                                            <p:txEl>
                                              <p:pRg st="8" end="8"/>
                                            </p:txEl>
                                          </p:spTgt>
                                        </p:tgtEl>
                                        <p:attrNameLst>
                                          <p:attrName>style.visibility</p:attrName>
                                        </p:attrNameLst>
                                      </p:cBhvr>
                                      <p:to>
                                        <p:strVal val="visible"/>
                                      </p:to>
                                    </p:set>
                                    <p:anim calcmode="lin" valueType="num">
                                      <p:cBhvr additive="base">
                                        <p:cTn id="65" dur="500" fill="hold"/>
                                        <p:tgtEl>
                                          <p:spTgt spid="4">
                                            <p:txEl>
                                              <p:pRg st="8" end="8"/>
                                            </p:txEl>
                                          </p:spTgt>
                                        </p:tgtEl>
                                        <p:attrNameLst>
                                          <p:attrName>ppt_x</p:attrName>
                                        </p:attrNameLst>
                                      </p:cBhvr>
                                      <p:tavLst>
                                        <p:tav tm="0">
                                          <p:val>
                                            <p:strVal val="0-#ppt_w/2"/>
                                          </p:val>
                                        </p:tav>
                                        <p:tav tm="100000">
                                          <p:val>
                                            <p:strVal val="#ppt_x"/>
                                          </p:val>
                                        </p:tav>
                                      </p:tavLst>
                                    </p:anim>
                                    <p:anim calcmode="lin" valueType="num">
                                      <p:cBhvr additive="base">
                                        <p:cTn id="66" dur="500" fill="hold"/>
                                        <p:tgtEl>
                                          <p:spTgt spid="4">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uiExpand="1" build="p"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Afbeelding 28">
            <a:extLst>
              <a:ext uri="{FF2B5EF4-FFF2-40B4-BE49-F238E27FC236}">
                <a16:creationId xmlns:a16="http://schemas.microsoft.com/office/drawing/2014/main" id="{30BF18A6-7978-4542-BEBD-C48A2E39FD47}"/>
              </a:ext>
            </a:extLst>
          </p:cNvPr>
          <p:cNvPicPr>
            <a:picLocks noChangeAspect="1"/>
          </p:cNvPicPr>
          <p:nvPr/>
        </p:nvPicPr>
        <p:blipFill>
          <a:blip r:embed="rId2"/>
          <a:stretch>
            <a:fillRect/>
          </a:stretch>
        </p:blipFill>
        <p:spPr>
          <a:xfrm>
            <a:off x="151892" y="4935497"/>
            <a:ext cx="1110166" cy="1268761"/>
          </a:xfrm>
          <a:prstGeom prst="rect">
            <a:avLst/>
          </a:prstGeom>
        </p:spPr>
      </p:pic>
      <p:sp>
        <p:nvSpPr>
          <p:cNvPr id="3085" name="Rectangle 1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nl-NL"/>
          </a:p>
        </p:txBody>
      </p:sp>
      <p:sp>
        <p:nvSpPr>
          <p:cNvPr id="1129" name="AutoShape 547"/>
          <p:cNvSpPr>
            <a:spLocks noChangeArrowheads="1"/>
          </p:cNvSpPr>
          <p:nvPr/>
        </p:nvSpPr>
        <p:spPr bwMode="auto">
          <a:xfrm>
            <a:off x="1576568" y="643023"/>
            <a:ext cx="849777" cy="4586176"/>
          </a:xfrm>
          <a:prstGeom prst="upArrow">
            <a:avLst>
              <a:gd name="adj1" fmla="val 50000"/>
              <a:gd name="adj2" fmla="val 165930"/>
            </a:avLst>
          </a:prstGeom>
          <a:solidFill>
            <a:srgbClr val="FF9797"/>
          </a:solidFill>
          <a:ln w="9525">
            <a:solidFill>
              <a:srgbClr val="FF0000"/>
            </a:solidFill>
            <a:miter lim="800000"/>
            <a:headEnd/>
            <a:tailEnd/>
          </a:ln>
        </p:spPr>
        <p:txBody>
          <a:bodyPr vert="vert270"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nl-NL" b="1" i="0" u="none" strike="noStrike" cap="none" normalizeH="0" baseline="0" dirty="0">
                <a:ln>
                  <a:noFill/>
                </a:ln>
                <a:solidFill>
                  <a:srgbClr val="0000FF"/>
                </a:solidFill>
                <a:effectLst/>
                <a:latin typeface="Calibri" pitchFamily="34" charset="0"/>
                <a:ea typeface="Calibri" pitchFamily="34" charset="0"/>
                <a:cs typeface="Arial" pitchFamily="34" charset="0"/>
              </a:rPr>
              <a:t>assertiviteit: Zorgen voor je eigen zaak </a:t>
            </a:r>
            <a:endParaRPr kumimoji="0" lang="nl-NL" sz="2400" b="0" i="0" u="none" strike="noStrike" cap="none" normalizeH="0" baseline="0" dirty="0">
              <a:ln>
                <a:noFill/>
              </a:ln>
              <a:solidFill>
                <a:srgbClr val="0000FF"/>
              </a:solidFill>
              <a:effectLst/>
              <a:latin typeface="Arial" pitchFamily="34" charset="0"/>
              <a:cs typeface="Arial" pitchFamily="34" charset="0"/>
            </a:endParaRPr>
          </a:p>
        </p:txBody>
      </p:sp>
      <p:grpSp>
        <p:nvGrpSpPr>
          <p:cNvPr id="3" name="Groep 2">
            <a:extLst>
              <a:ext uri="{FF2B5EF4-FFF2-40B4-BE49-F238E27FC236}">
                <a16:creationId xmlns:a16="http://schemas.microsoft.com/office/drawing/2014/main" id="{B4675B38-045F-4154-8629-EE078961F748}"/>
              </a:ext>
            </a:extLst>
          </p:cNvPr>
          <p:cNvGrpSpPr/>
          <p:nvPr/>
        </p:nvGrpSpPr>
        <p:grpSpPr>
          <a:xfrm>
            <a:off x="2531525" y="836712"/>
            <a:ext cx="2400515" cy="1736725"/>
            <a:chOff x="1763688" y="836712"/>
            <a:chExt cx="2400515" cy="1736725"/>
          </a:xfrm>
        </p:grpSpPr>
        <p:pic>
          <p:nvPicPr>
            <p:cNvPr id="17409" name="Afbeelding 13" descr="http://www.conflictoplosseninorganisaties.nl/img/demo13.png"/>
            <p:cNvPicPr>
              <a:picLocks noChangeAspect="1" noChangeArrowheads="1"/>
            </p:cNvPicPr>
            <p:nvPr/>
          </p:nvPicPr>
          <p:blipFill>
            <a:blip r:embed="rId3" cstate="print">
              <a:lum contrast="20000"/>
            </a:blip>
            <a:srcRect l="74059" t="50432" r="4703" b="9579"/>
            <a:stretch>
              <a:fillRect/>
            </a:stretch>
          </p:blipFill>
          <p:spPr bwMode="auto">
            <a:xfrm>
              <a:off x="1763688" y="836712"/>
              <a:ext cx="1433513" cy="1736725"/>
            </a:xfrm>
            <a:prstGeom prst="rect">
              <a:avLst/>
            </a:prstGeom>
            <a:solidFill>
              <a:schemeClr val="bg1"/>
            </a:solidFill>
          </p:spPr>
        </p:pic>
        <p:sp>
          <p:nvSpPr>
            <p:cNvPr id="1131" name="Text Box 549"/>
            <p:cNvSpPr txBox="1">
              <a:spLocks noChangeArrowheads="1"/>
            </p:cNvSpPr>
            <p:nvPr/>
          </p:nvSpPr>
          <p:spPr bwMode="auto">
            <a:xfrm>
              <a:off x="2627784" y="1168876"/>
              <a:ext cx="1536419" cy="408819"/>
            </a:xfrm>
            <a:prstGeom prst="rect">
              <a:avLst/>
            </a:prstGeom>
            <a:solidFill>
              <a:srgbClr val="FFFFFF"/>
            </a:solidFill>
            <a:ln w="9525">
              <a:no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nl-NL" sz="2400" b="1" i="0" u="none" strike="noStrike" cap="none" normalizeH="0" baseline="0" dirty="0">
                  <a:ln>
                    <a:noFill/>
                  </a:ln>
                  <a:solidFill>
                    <a:srgbClr val="0000FF"/>
                  </a:solidFill>
                  <a:effectLst/>
                  <a:latin typeface="Calibri" pitchFamily="34" charset="0"/>
                  <a:ea typeface="Calibri" pitchFamily="34" charset="0"/>
                  <a:cs typeface="Arial" pitchFamily="34" charset="0"/>
                </a:rPr>
                <a:t>Forceren</a:t>
              </a:r>
              <a:endParaRPr kumimoji="0" lang="nl-NL" sz="2400" b="1" i="0" u="none" strike="noStrike" cap="none" normalizeH="0" baseline="0" dirty="0">
                <a:ln>
                  <a:noFill/>
                </a:ln>
                <a:solidFill>
                  <a:srgbClr val="0000FF"/>
                </a:solidFill>
                <a:effectLst/>
                <a:latin typeface="Arial" pitchFamily="34" charset="0"/>
                <a:cs typeface="Arial" pitchFamily="34" charset="0"/>
              </a:endParaRPr>
            </a:p>
          </p:txBody>
        </p:sp>
      </p:grpSp>
      <p:grpSp>
        <p:nvGrpSpPr>
          <p:cNvPr id="5" name="Groep 4">
            <a:extLst>
              <a:ext uri="{FF2B5EF4-FFF2-40B4-BE49-F238E27FC236}">
                <a16:creationId xmlns:a16="http://schemas.microsoft.com/office/drawing/2014/main" id="{B517A768-F1CB-45CF-8E59-CFB7B3DD9929}"/>
              </a:ext>
            </a:extLst>
          </p:cNvPr>
          <p:cNvGrpSpPr/>
          <p:nvPr/>
        </p:nvGrpSpPr>
        <p:grpSpPr>
          <a:xfrm>
            <a:off x="3843553" y="1991950"/>
            <a:ext cx="2459365" cy="1555750"/>
            <a:chOff x="3343233" y="1992208"/>
            <a:chExt cx="2459365" cy="1555750"/>
          </a:xfrm>
        </p:grpSpPr>
        <p:pic>
          <p:nvPicPr>
            <p:cNvPr id="17410" name="Afbeelding 13" descr="http://www.conflictoplosseninorganisaties.nl/img/demo13.png"/>
            <p:cNvPicPr>
              <a:picLocks noChangeAspect="1" noChangeArrowheads="1"/>
            </p:cNvPicPr>
            <p:nvPr/>
          </p:nvPicPr>
          <p:blipFill>
            <a:blip r:embed="rId3" cstate="print">
              <a:lum contrast="20000"/>
            </a:blip>
            <a:srcRect l="40979" t="35393" r="41040" b="30708"/>
            <a:stretch>
              <a:fillRect/>
            </a:stretch>
          </p:blipFill>
          <p:spPr bwMode="auto">
            <a:xfrm>
              <a:off x="4591336" y="1992208"/>
              <a:ext cx="1211262" cy="1555750"/>
            </a:xfrm>
            <a:prstGeom prst="rect">
              <a:avLst/>
            </a:prstGeom>
            <a:noFill/>
          </p:spPr>
        </p:pic>
        <p:sp>
          <p:nvSpPr>
            <p:cNvPr id="1134" name="Text Box 551"/>
            <p:cNvSpPr txBox="1">
              <a:spLocks noChangeArrowheads="1"/>
            </p:cNvSpPr>
            <p:nvPr/>
          </p:nvSpPr>
          <p:spPr bwMode="auto">
            <a:xfrm>
              <a:off x="3343233" y="2326988"/>
              <a:ext cx="1284058" cy="463523"/>
            </a:xfrm>
            <a:prstGeom prst="rect">
              <a:avLst/>
            </a:prstGeom>
            <a:solidFill>
              <a:srgbClr val="FFFFFF"/>
            </a:solidFill>
            <a:ln w="9525">
              <a:no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nl-NL" sz="2400" b="1" i="0" u="none" strike="noStrike" cap="none" normalizeH="0" baseline="0" dirty="0">
                  <a:ln>
                    <a:noFill/>
                  </a:ln>
                  <a:solidFill>
                    <a:srgbClr val="0000FF"/>
                  </a:solidFill>
                  <a:effectLst/>
                  <a:latin typeface="Calibri" pitchFamily="34" charset="0"/>
                  <a:ea typeface="Calibri" pitchFamily="34" charset="0"/>
                  <a:cs typeface="Arial" pitchFamily="34" charset="0"/>
                </a:rPr>
                <a:t>Onder-</a:t>
              </a:r>
            </a:p>
            <a:p>
              <a:pPr marL="0" marR="0" lvl="0" indent="0" algn="ctr" defTabSz="914400" rtl="0" eaLnBrk="1" fontAlgn="base" latinLnBrk="0" hangingPunct="1">
                <a:lnSpc>
                  <a:spcPct val="100000"/>
                </a:lnSpc>
                <a:spcBef>
                  <a:spcPct val="0"/>
                </a:spcBef>
                <a:spcAft>
                  <a:spcPct val="0"/>
                </a:spcAft>
                <a:buClrTx/>
                <a:buSzTx/>
                <a:buFontTx/>
                <a:buNone/>
                <a:tabLst/>
              </a:pPr>
              <a:r>
                <a:rPr kumimoji="0" lang="nl-NL" sz="2400" b="1" i="0" u="none" strike="noStrike" cap="none" normalizeH="0" baseline="0" dirty="0">
                  <a:ln>
                    <a:noFill/>
                  </a:ln>
                  <a:solidFill>
                    <a:srgbClr val="0000FF"/>
                  </a:solidFill>
                  <a:effectLst/>
                  <a:latin typeface="Calibri" pitchFamily="34" charset="0"/>
                  <a:ea typeface="Calibri" pitchFamily="34" charset="0"/>
                  <a:cs typeface="Arial" pitchFamily="34" charset="0"/>
                </a:rPr>
                <a:t>handelen</a:t>
              </a:r>
              <a:endParaRPr kumimoji="0" lang="nl-NL" sz="1000" b="1" i="0" u="none" strike="noStrike" cap="none" normalizeH="0" baseline="0" dirty="0">
                <a:ln>
                  <a:noFill/>
                </a:ln>
                <a:solidFill>
                  <a:srgbClr val="0000FF"/>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sz="2400" b="0" i="0" u="none" strike="noStrike" cap="none" normalizeH="0" baseline="0" dirty="0">
                <a:ln>
                  <a:noFill/>
                </a:ln>
                <a:solidFill>
                  <a:schemeClr val="tx1"/>
                </a:solidFill>
                <a:effectLst/>
                <a:latin typeface="Arial" pitchFamily="34" charset="0"/>
                <a:cs typeface="Arial" pitchFamily="34" charset="0"/>
              </a:endParaRPr>
            </a:p>
          </p:txBody>
        </p:sp>
      </p:grpSp>
      <p:grpSp>
        <p:nvGrpSpPr>
          <p:cNvPr id="7" name="Groep 6">
            <a:extLst>
              <a:ext uri="{FF2B5EF4-FFF2-40B4-BE49-F238E27FC236}">
                <a16:creationId xmlns:a16="http://schemas.microsoft.com/office/drawing/2014/main" id="{F3060796-014E-4451-BB3D-F323A78C46C9}"/>
              </a:ext>
            </a:extLst>
          </p:cNvPr>
          <p:cNvGrpSpPr/>
          <p:nvPr/>
        </p:nvGrpSpPr>
        <p:grpSpPr>
          <a:xfrm>
            <a:off x="6344264" y="3032457"/>
            <a:ext cx="2438999" cy="1347787"/>
            <a:chOff x="5256159" y="3627825"/>
            <a:chExt cx="2438999" cy="1347787"/>
          </a:xfrm>
        </p:grpSpPr>
        <p:pic>
          <p:nvPicPr>
            <p:cNvPr id="17413" name="Afbeelding 10" descr="http://www.conflictoplosseninorganisaties.nl/img/demo13.png"/>
            <p:cNvPicPr>
              <a:picLocks noChangeAspect="1" noChangeArrowheads="1"/>
            </p:cNvPicPr>
            <p:nvPr/>
          </p:nvPicPr>
          <p:blipFill>
            <a:blip r:embed="rId3" cstate="print">
              <a:lum contrast="20000"/>
            </a:blip>
            <a:srcRect l="16541" r="69939" b="65154"/>
            <a:stretch>
              <a:fillRect/>
            </a:stretch>
          </p:blipFill>
          <p:spPr bwMode="auto">
            <a:xfrm>
              <a:off x="6444208" y="3627825"/>
              <a:ext cx="1250950" cy="1347787"/>
            </a:xfrm>
            <a:prstGeom prst="rect">
              <a:avLst/>
            </a:prstGeom>
            <a:noFill/>
          </p:spPr>
        </p:pic>
        <p:sp>
          <p:nvSpPr>
            <p:cNvPr id="1135" name="Text Box 552"/>
            <p:cNvSpPr txBox="1">
              <a:spLocks noChangeArrowheads="1"/>
            </p:cNvSpPr>
            <p:nvPr/>
          </p:nvSpPr>
          <p:spPr bwMode="auto">
            <a:xfrm>
              <a:off x="5256159" y="4040530"/>
              <a:ext cx="1824451" cy="408819"/>
            </a:xfrm>
            <a:prstGeom prst="rect">
              <a:avLst/>
            </a:prstGeom>
            <a:solidFill>
              <a:srgbClr val="FFFFFF">
                <a:alpha val="0"/>
              </a:srgbClr>
            </a:solidFill>
            <a:ln w="9525">
              <a:no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nl-NL" sz="2400" b="1" i="0" u="none" strike="noStrike" cap="none" normalizeH="0" baseline="0" dirty="0">
                  <a:ln>
                    <a:noFill/>
                  </a:ln>
                  <a:solidFill>
                    <a:srgbClr val="0000FF"/>
                  </a:solidFill>
                  <a:effectLst/>
                  <a:latin typeface="Calibri" pitchFamily="34" charset="0"/>
                  <a:ea typeface="Calibri" pitchFamily="34" charset="0"/>
                  <a:cs typeface="Arial" pitchFamily="34" charset="0"/>
                </a:rPr>
                <a:t>Toegeven</a:t>
              </a:r>
              <a:endParaRPr kumimoji="0" lang="nl-NL" sz="2400" b="1" i="0" u="none" strike="noStrike" cap="none" normalizeH="0" baseline="0" dirty="0">
                <a:ln>
                  <a:noFill/>
                </a:ln>
                <a:solidFill>
                  <a:srgbClr val="0000FF"/>
                </a:solidFill>
                <a:effectLst/>
                <a:latin typeface="Arial" pitchFamily="34" charset="0"/>
                <a:cs typeface="Arial" pitchFamily="34" charset="0"/>
              </a:endParaRPr>
            </a:p>
          </p:txBody>
        </p:sp>
      </p:grpSp>
      <p:grpSp>
        <p:nvGrpSpPr>
          <p:cNvPr id="6" name="Groep 5">
            <a:extLst>
              <a:ext uri="{FF2B5EF4-FFF2-40B4-BE49-F238E27FC236}">
                <a16:creationId xmlns:a16="http://schemas.microsoft.com/office/drawing/2014/main" id="{44244CC0-4671-4C36-81DC-7B64F47F5714}"/>
              </a:ext>
            </a:extLst>
          </p:cNvPr>
          <p:cNvGrpSpPr/>
          <p:nvPr/>
        </p:nvGrpSpPr>
        <p:grpSpPr>
          <a:xfrm>
            <a:off x="2656031" y="3284984"/>
            <a:ext cx="2276009" cy="1347787"/>
            <a:chOff x="1671786" y="3429000"/>
            <a:chExt cx="2276009" cy="1347787"/>
          </a:xfrm>
        </p:grpSpPr>
        <p:pic>
          <p:nvPicPr>
            <p:cNvPr id="17412" name="Afbeelding 10" descr="http://www.conflictoplosseninorganisaties.nl/img/demo13.png"/>
            <p:cNvPicPr>
              <a:picLocks noChangeAspect="1" noChangeArrowheads="1"/>
            </p:cNvPicPr>
            <p:nvPr/>
          </p:nvPicPr>
          <p:blipFill>
            <a:blip r:embed="rId3" cstate="print">
              <a:lum contrast="20000"/>
            </a:blip>
            <a:srcRect l="11865" t="60884" r="71501" b="9669"/>
            <a:stretch>
              <a:fillRect/>
            </a:stretch>
          </p:blipFill>
          <p:spPr bwMode="auto">
            <a:xfrm>
              <a:off x="1671786" y="3429000"/>
              <a:ext cx="1316038" cy="1347787"/>
            </a:xfrm>
            <a:prstGeom prst="rect">
              <a:avLst/>
            </a:prstGeom>
            <a:noFill/>
          </p:spPr>
        </p:pic>
        <p:sp>
          <p:nvSpPr>
            <p:cNvPr id="1138" name="Text Box 553"/>
            <p:cNvSpPr txBox="1">
              <a:spLocks noChangeArrowheads="1"/>
            </p:cNvSpPr>
            <p:nvPr/>
          </p:nvSpPr>
          <p:spPr bwMode="auto">
            <a:xfrm>
              <a:off x="2627784" y="3982642"/>
              <a:ext cx="1320011" cy="408819"/>
            </a:xfrm>
            <a:prstGeom prst="rect">
              <a:avLst/>
            </a:prstGeom>
            <a:solidFill>
              <a:srgbClr val="FFFFFF"/>
            </a:solidFill>
            <a:ln w="9525">
              <a:no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nl-NL" sz="2400" b="1" i="0" u="none" strike="noStrike" cap="none" normalizeH="0" baseline="0" dirty="0">
                  <a:ln>
                    <a:noFill/>
                  </a:ln>
                  <a:solidFill>
                    <a:srgbClr val="0000FF"/>
                  </a:solidFill>
                  <a:effectLst/>
                  <a:latin typeface="Calibri" pitchFamily="34" charset="0"/>
                  <a:ea typeface="Calibri" pitchFamily="34" charset="0"/>
                  <a:cs typeface="Arial" pitchFamily="34" charset="0"/>
                </a:rPr>
                <a:t>Vermijden</a:t>
              </a:r>
              <a:endParaRPr kumimoji="0" lang="nl-NL" sz="2400" b="1" i="0" u="none" strike="noStrike" cap="none" normalizeH="0" baseline="0" dirty="0">
                <a:ln>
                  <a:noFill/>
                </a:ln>
                <a:solidFill>
                  <a:srgbClr val="0000FF"/>
                </a:solidFill>
                <a:effectLst/>
                <a:latin typeface="Arial" pitchFamily="34" charset="0"/>
                <a:cs typeface="Arial" pitchFamily="34" charset="0"/>
              </a:endParaRPr>
            </a:p>
          </p:txBody>
        </p:sp>
      </p:grpSp>
      <p:sp>
        <p:nvSpPr>
          <p:cNvPr id="1139" name="AutoShape 554"/>
          <p:cNvSpPr>
            <a:spLocks noChangeShapeType="1"/>
          </p:cNvSpPr>
          <p:nvPr/>
        </p:nvSpPr>
        <p:spPr bwMode="auto">
          <a:xfrm flipH="1">
            <a:off x="5220072" y="1111481"/>
            <a:ext cx="9156" cy="984257"/>
          </a:xfrm>
          <a:custGeom>
            <a:avLst/>
            <a:gdLst>
              <a:gd name="connsiteX0" fmla="*/ 0 w 45719"/>
              <a:gd name="connsiteY0" fmla="*/ 0 h 1390650"/>
              <a:gd name="connsiteX1" fmla="*/ 45719 w 45719"/>
              <a:gd name="connsiteY1" fmla="*/ 1390650 h 1390650"/>
              <a:gd name="connsiteX0" fmla="*/ 4810 w 9156"/>
              <a:gd name="connsiteY0" fmla="*/ 0 h 1381414"/>
              <a:gd name="connsiteX1" fmla="*/ 4347 w 9156"/>
              <a:gd name="connsiteY1" fmla="*/ 1381414 h 1381414"/>
              <a:gd name="connsiteX0" fmla="*/ 5253 w 10000"/>
              <a:gd name="connsiteY0" fmla="*/ 0 h 7125"/>
              <a:gd name="connsiteX1" fmla="*/ 4748 w 10000"/>
              <a:gd name="connsiteY1" fmla="*/ 7125 h 7125"/>
            </a:gdLst>
            <a:ahLst/>
            <a:cxnLst>
              <a:cxn ang="0">
                <a:pos x="connsiteX0" y="connsiteY0"/>
              </a:cxn>
              <a:cxn ang="0">
                <a:pos x="connsiteX1" y="connsiteY1"/>
              </a:cxn>
            </a:cxnLst>
            <a:rect l="l" t="t" r="r" b="b"/>
            <a:pathLst>
              <a:path w="10000" h="7125" fill="none">
                <a:moveTo>
                  <a:pt x="5253" y="0"/>
                </a:moveTo>
                <a:cubicBezTo>
                  <a:pt x="21898" y="3356"/>
                  <a:pt x="-11897" y="3769"/>
                  <a:pt x="4748" y="7125"/>
                </a:cubicBezTo>
              </a:path>
            </a:pathLst>
          </a:cu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nl-NL" sz="2400"/>
          </a:p>
        </p:txBody>
      </p:sp>
      <p:sp>
        <p:nvSpPr>
          <p:cNvPr id="1141" name="AutoShape 555"/>
          <p:cNvSpPr>
            <a:spLocks noChangeShapeType="1"/>
          </p:cNvSpPr>
          <p:nvPr/>
        </p:nvSpPr>
        <p:spPr bwMode="auto">
          <a:xfrm>
            <a:off x="5239201" y="3199061"/>
            <a:ext cx="0" cy="1396674"/>
          </a:xfrm>
          <a:custGeom>
            <a:avLst/>
            <a:gdLst>
              <a:gd name="connsiteX0" fmla="*/ 0 w 10000"/>
              <a:gd name="connsiteY0" fmla="*/ 0 h 10000"/>
              <a:gd name="connsiteX1" fmla="*/ 10000 w 10000"/>
              <a:gd name="connsiteY1" fmla="*/ 10000 h 10000"/>
              <a:gd name="connsiteX0" fmla="*/ 0 w 0"/>
              <a:gd name="connsiteY0" fmla="*/ 0 h 7405"/>
              <a:gd name="connsiteX1" fmla="*/ 0 w 0"/>
              <a:gd name="connsiteY1" fmla="*/ 7405 h 7405"/>
            </a:gdLst>
            <a:ahLst/>
            <a:cxnLst>
              <a:cxn ang="0">
                <a:pos x="connsiteX0" y="connsiteY0"/>
              </a:cxn>
              <a:cxn ang="0">
                <a:pos x="connsiteX1" y="connsiteY1"/>
              </a:cxn>
            </a:cxnLst>
            <a:rect l="l" t="t" r="r" b="b"/>
            <a:pathLst>
              <a:path h="7405" fill="none">
                <a:moveTo>
                  <a:pt x="0" y="0"/>
                </a:moveTo>
                <a:cubicBezTo>
                  <a:pt x="3333" y="3333"/>
                  <a:pt x="-3333" y="4072"/>
                  <a:pt x="0" y="7405"/>
                </a:cubicBezTo>
              </a:path>
            </a:pathLst>
          </a:cu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nl-NL" sz="2400"/>
          </a:p>
        </p:txBody>
      </p:sp>
      <p:sp>
        <p:nvSpPr>
          <p:cNvPr id="1142" name="AutoShape 556"/>
          <p:cNvSpPr>
            <a:spLocks noChangeShapeType="1"/>
          </p:cNvSpPr>
          <p:nvPr/>
        </p:nvSpPr>
        <p:spPr bwMode="auto">
          <a:xfrm flipH="1">
            <a:off x="6597777" y="2708920"/>
            <a:ext cx="1643569" cy="0"/>
          </a:xfrm>
          <a:custGeom>
            <a:avLst/>
            <a:gdLst>
              <a:gd name="connsiteX0" fmla="*/ 0 w 10000"/>
              <a:gd name="connsiteY0" fmla="*/ 0 h 10000"/>
              <a:gd name="connsiteX1" fmla="*/ 10000 w 10000"/>
              <a:gd name="connsiteY1" fmla="*/ 10000 h 10000"/>
              <a:gd name="connsiteX0" fmla="*/ 0 w 7177"/>
              <a:gd name="connsiteY0" fmla="*/ 0 h 0"/>
              <a:gd name="connsiteX1" fmla="*/ 7177 w 7177"/>
              <a:gd name="connsiteY1" fmla="*/ 10000 h 0"/>
            </a:gdLst>
            <a:ahLst/>
            <a:cxnLst>
              <a:cxn ang="0">
                <a:pos x="connsiteX0" y="connsiteY0"/>
              </a:cxn>
              <a:cxn ang="0">
                <a:pos x="connsiteX1" y="connsiteY1"/>
              </a:cxn>
            </a:cxnLst>
            <a:rect l="l" t="t" r="r" b="b"/>
            <a:pathLst>
              <a:path w="7177" fill="none">
                <a:moveTo>
                  <a:pt x="0" y="0"/>
                </a:moveTo>
                <a:cubicBezTo>
                  <a:pt x="3333" y="3333"/>
                  <a:pt x="3844" y="6667"/>
                  <a:pt x="7177" y="10000"/>
                </a:cubicBezTo>
              </a:path>
            </a:pathLst>
          </a:cu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nl-NL" sz="2400"/>
          </a:p>
        </p:txBody>
      </p:sp>
      <p:sp>
        <p:nvSpPr>
          <p:cNvPr id="18" name="Tekstvak 17"/>
          <p:cNvSpPr txBox="1"/>
          <p:nvPr/>
        </p:nvSpPr>
        <p:spPr>
          <a:xfrm>
            <a:off x="2699792" y="0"/>
            <a:ext cx="4248472" cy="830997"/>
          </a:xfrm>
          <a:prstGeom prst="rect">
            <a:avLst/>
          </a:prstGeom>
          <a:noFill/>
        </p:spPr>
        <p:txBody>
          <a:bodyPr wrap="square" rtlCol="0">
            <a:spAutoFit/>
          </a:bodyPr>
          <a:lstStyle/>
          <a:p>
            <a:r>
              <a:rPr lang="en-US" sz="4800" b="1" dirty="0">
                <a:solidFill>
                  <a:srgbClr val="FF0000"/>
                </a:solidFill>
              </a:rPr>
              <a:t>Conflict </a:t>
            </a:r>
            <a:r>
              <a:rPr lang="en-US" sz="4800" b="1" dirty="0" err="1">
                <a:solidFill>
                  <a:srgbClr val="FF0000"/>
                </a:solidFill>
              </a:rPr>
              <a:t>stijlen</a:t>
            </a:r>
            <a:endParaRPr lang="nl-NL" sz="3600" b="1" dirty="0">
              <a:solidFill>
                <a:srgbClr val="FF0000"/>
              </a:solidFill>
            </a:endParaRPr>
          </a:p>
        </p:txBody>
      </p:sp>
      <p:grpSp>
        <p:nvGrpSpPr>
          <p:cNvPr id="4" name="Groep 3">
            <a:extLst>
              <a:ext uri="{FF2B5EF4-FFF2-40B4-BE49-F238E27FC236}">
                <a16:creationId xmlns:a16="http://schemas.microsoft.com/office/drawing/2014/main" id="{06180093-458E-4003-A552-B0A7A2B1FE62}"/>
              </a:ext>
            </a:extLst>
          </p:cNvPr>
          <p:cNvGrpSpPr/>
          <p:nvPr/>
        </p:nvGrpSpPr>
        <p:grpSpPr>
          <a:xfrm>
            <a:off x="5821907" y="643023"/>
            <a:ext cx="3227855" cy="1917369"/>
            <a:chOff x="5231258" y="980728"/>
            <a:chExt cx="3227855" cy="1542732"/>
          </a:xfrm>
        </p:grpSpPr>
        <p:pic>
          <p:nvPicPr>
            <p:cNvPr id="17411" name="Afbeelding 13" descr="http://www.conflictoplosseninorganisaties.nl/img/demo13.png"/>
            <p:cNvPicPr>
              <a:picLocks noChangeAspect="1" noChangeArrowheads="1"/>
            </p:cNvPicPr>
            <p:nvPr/>
          </p:nvPicPr>
          <p:blipFill>
            <a:blip r:embed="rId3" cstate="print">
              <a:lum contrast="20000"/>
            </a:blip>
            <a:srcRect l="69438" t="5490" r="9531" b="64857"/>
            <a:stretch>
              <a:fillRect/>
            </a:stretch>
          </p:blipFill>
          <p:spPr bwMode="auto">
            <a:xfrm>
              <a:off x="7033538" y="1388351"/>
              <a:ext cx="1425575" cy="1135109"/>
            </a:xfrm>
            <a:prstGeom prst="rect">
              <a:avLst/>
            </a:prstGeom>
            <a:noFill/>
          </p:spPr>
        </p:pic>
        <p:sp>
          <p:nvSpPr>
            <p:cNvPr id="1133" name="Text Box 550"/>
            <p:cNvSpPr txBox="1">
              <a:spLocks noChangeArrowheads="1"/>
            </p:cNvSpPr>
            <p:nvPr/>
          </p:nvSpPr>
          <p:spPr bwMode="auto">
            <a:xfrm>
              <a:off x="5231258" y="980728"/>
              <a:ext cx="2180962" cy="558228"/>
            </a:xfrm>
            <a:prstGeom prst="rect">
              <a:avLst/>
            </a:prstGeom>
            <a:solidFill>
              <a:srgbClr val="FFFFFF"/>
            </a:solidFill>
            <a:ln w="9525">
              <a:no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nl-NL" sz="2400" b="1" i="0" u="none" strike="noStrike" cap="none" normalizeH="0" baseline="0" dirty="0">
                  <a:ln>
                    <a:noFill/>
                  </a:ln>
                  <a:solidFill>
                    <a:srgbClr val="0000FF"/>
                  </a:solidFill>
                  <a:effectLst/>
                  <a:latin typeface="Calibri" pitchFamily="34" charset="0"/>
                  <a:ea typeface="Calibri" pitchFamily="34" charset="0"/>
                  <a:cs typeface="Arial" pitchFamily="34" charset="0"/>
                </a:rPr>
                <a:t>Samenwerken en confronteren</a:t>
              </a:r>
              <a:endParaRPr kumimoji="0" lang="nl-NL" sz="2400" b="1" i="0" u="none" strike="noStrike" cap="none" normalizeH="0" baseline="0" dirty="0">
                <a:ln>
                  <a:noFill/>
                </a:ln>
                <a:solidFill>
                  <a:srgbClr val="0000FF"/>
                </a:solidFill>
                <a:effectLst/>
                <a:latin typeface="Arial" pitchFamily="34" charset="0"/>
                <a:cs typeface="Arial" pitchFamily="34" charset="0"/>
              </a:endParaRPr>
            </a:p>
          </p:txBody>
        </p:sp>
      </p:grpSp>
      <p:sp>
        <p:nvSpPr>
          <p:cNvPr id="26" name="AutoShape 556">
            <a:extLst>
              <a:ext uri="{FF2B5EF4-FFF2-40B4-BE49-F238E27FC236}">
                <a16:creationId xmlns:a16="http://schemas.microsoft.com/office/drawing/2014/main" id="{69EF221B-2E25-4459-A650-A7287CD57623}"/>
              </a:ext>
            </a:extLst>
          </p:cNvPr>
          <p:cNvSpPr>
            <a:spLocks noChangeShapeType="1"/>
          </p:cNvSpPr>
          <p:nvPr/>
        </p:nvSpPr>
        <p:spPr bwMode="auto">
          <a:xfrm flipH="1">
            <a:off x="2282551" y="2679258"/>
            <a:ext cx="1643569" cy="0"/>
          </a:xfrm>
          <a:custGeom>
            <a:avLst/>
            <a:gdLst>
              <a:gd name="connsiteX0" fmla="*/ 0 w 10000"/>
              <a:gd name="connsiteY0" fmla="*/ 0 h 10000"/>
              <a:gd name="connsiteX1" fmla="*/ 10000 w 10000"/>
              <a:gd name="connsiteY1" fmla="*/ 10000 h 10000"/>
              <a:gd name="connsiteX0" fmla="*/ 0 w 7177"/>
              <a:gd name="connsiteY0" fmla="*/ 0 h 0"/>
              <a:gd name="connsiteX1" fmla="*/ 7177 w 7177"/>
              <a:gd name="connsiteY1" fmla="*/ 10000 h 0"/>
            </a:gdLst>
            <a:ahLst/>
            <a:cxnLst>
              <a:cxn ang="0">
                <a:pos x="connsiteX0" y="connsiteY0"/>
              </a:cxn>
              <a:cxn ang="0">
                <a:pos x="connsiteX1" y="connsiteY1"/>
              </a:cxn>
            </a:cxnLst>
            <a:rect l="l" t="t" r="r" b="b"/>
            <a:pathLst>
              <a:path w="7177" fill="none">
                <a:moveTo>
                  <a:pt x="0" y="0"/>
                </a:moveTo>
                <a:cubicBezTo>
                  <a:pt x="3333" y="3333"/>
                  <a:pt x="3844" y="6667"/>
                  <a:pt x="7177" y="10000"/>
                </a:cubicBezTo>
              </a:path>
            </a:pathLst>
          </a:cu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nl-NL" sz="2400"/>
          </a:p>
        </p:txBody>
      </p:sp>
      <p:pic>
        <p:nvPicPr>
          <p:cNvPr id="27" name="Picture 2" descr="Afbeeldingsresultaat voor dieren knuffels">
            <a:extLst>
              <a:ext uri="{FF2B5EF4-FFF2-40B4-BE49-F238E27FC236}">
                <a16:creationId xmlns:a16="http://schemas.microsoft.com/office/drawing/2014/main" id="{D6A30AC1-9819-49AD-B717-27E158C6AA3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5181" t="51834" r="33157" b="3529"/>
          <a:stretch/>
        </p:blipFill>
        <p:spPr bwMode="auto">
          <a:xfrm>
            <a:off x="6634924" y="5826077"/>
            <a:ext cx="666759" cy="811941"/>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4" descr="Afbeeldingsresultaat voor dieren knuffels">
            <a:extLst>
              <a:ext uri="{FF2B5EF4-FFF2-40B4-BE49-F238E27FC236}">
                <a16:creationId xmlns:a16="http://schemas.microsoft.com/office/drawing/2014/main" id="{93164905-F7C4-459C-9C10-98AA167DB3A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8657" b="49270"/>
          <a:stretch/>
        </p:blipFill>
        <p:spPr bwMode="auto">
          <a:xfrm>
            <a:off x="4572000" y="5459832"/>
            <a:ext cx="1709302" cy="1041927"/>
          </a:xfrm>
          <a:prstGeom prst="rect">
            <a:avLst/>
          </a:prstGeom>
          <a:noFill/>
          <a:extLst>
            <a:ext uri="{909E8E84-426E-40DD-AFC4-6F175D3DCCD1}">
              <a14:hiddenFill xmlns:a14="http://schemas.microsoft.com/office/drawing/2010/main">
                <a:solidFill>
                  <a:srgbClr val="FFFFFF"/>
                </a:solidFill>
              </a14:hiddenFill>
            </a:ext>
          </a:extLst>
        </p:spPr>
      </p:pic>
      <p:pic>
        <p:nvPicPr>
          <p:cNvPr id="30" name="Afbeelding 29">
            <a:extLst>
              <a:ext uri="{FF2B5EF4-FFF2-40B4-BE49-F238E27FC236}">
                <a16:creationId xmlns:a16="http://schemas.microsoft.com/office/drawing/2014/main" id="{FB926D55-06BF-45F2-880B-1F4DD0F0230D}"/>
              </a:ext>
            </a:extLst>
          </p:cNvPr>
          <p:cNvPicPr>
            <a:picLocks noChangeAspect="1"/>
          </p:cNvPicPr>
          <p:nvPr/>
        </p:nvPicPr>
        <p:blipFill>
          <a:blip r:embed="rId5"/>
          <a:stretch>
            <a:fillRect/>
          </a:stretch>
        </p:blipFill>
        <p:spPr>
          <a:xfrm>
            <a:off x="262474" y="41409"/>
            <a:ext cx="1102195" cy="1492203"/>
          </a:xfrm>
          <a:prstGeom prst="rect">
            <a:avLst/>
          </a:prstGeom>
        </p:spPr>
      </p:pic>
      <p:pic>
        <p:nvPicPr>
          <p:cNvPr id="31" name="Afbeelding 30">
            <a:extLst>
              <a:ext uri="{FF2B5EF4-FFF2-40B4-BE49-F238E27FC236}">
                <a16:creationId xmlns:a16="http://schemas.microsoft.com/office/drawing/2014/main" id="{6B10642B-D654-4A26-A3B0-4667DB1F7B46}"/>
              </a:ext>
            </a:extLst>
          </p:cNvPr>
          <p:cNvPicPr>
            <a:picLocks noChangeAspect="1"/>
          </p:cNvPicPr>
          <p:nvPr/>
        </p:nvPicPr>
        <p:blipFill rotWithShape="1">
          <a:blip r:embed="rId6"/>
          <a:srcRect b="8686"/>
          <a:stretch/>
        </p:blipFill>
        <p:spPr>
          <a:xfrm>
            <a:off x="534699" y="3815334"/>
            <a:ext cx="1249276" cy="1300222"/>
          </a:xfrm>
          <a:prstGeom prst="rect">
            <a:avLst/>
          </a:prstGeom>
        </p:spPr>
      </p:pic>
      <p:pic>
        <p:nvPicPr>
          <p:cNvPr id="32" name="Picture 10" descr="Afbeeldingsresultaat voor giraffe knuffels">
            <a:extLst>
              <a:ext uri="{FF2B5EF4-FFF2-40B4-BE49-F238E27FC236}">
                <a16:creationId xmlns:a16="http://schemas.microsoft.com/office/drawing/2014/main" id="{888D6B71-4990-43E0-97B0-C33D44F682C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412829" y="5487566"/>
            <a:ext cx="1370434" cy="1370434"/>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14" descr="http://www.knuffelparadijs.nl/img/large/pluche-knuffel-krokodil-groen-38-cm/10080/150.jpg">
            <a:extLst>
              <a:ext uri="{FF2B5EF4-FFF2-40B4-BE49-F238E27FC236}">
                <a16:creationId xmlns:a16="http://schemas.microsoft.com/office/drawing/2014/main" id="{0F974866-6353-4166-8826-679AB28039FE}"/>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t="28008" b="29382"/>
          <a:stretch/>
        </p:blipFill>
        <p:spPr bwMode="auto">
          <a:xfrm flipH="1">
            <a:off x="1576568" y="5556001"/>
            <a:ext cx="2499509" cy="830997"/>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2" descr="Afbeeldingsresultaat voor dieren knuffels">
            <a:extLst>
              <a:ext uri="{FF2B5EF4-FFF2-40B4-BE49-F238E27FC236}">
                <a16:creationId xmlns:a16="http://schemas.microsoft.com/office/drawing/2014/main" id="{7BF84BD9-A43A-46A4-B180-2E2F22407E2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51834" r="66486"/>
          <a:stretch/>
        </p:blipFill>
        <p:spPr bwMode="auto">
          <a:xfrm>
            <a:off x="538951" y="1537158"/>
            <a:ext cx="1047405" cy="1300222"/>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12" descr="Afbeeldingsresultaat voor jakhals knuffel">
            <a:extLst>
              <a:ext uri="{FF2B5EF4-FFF2-40B4-BE49-F238E27FC236}">
                <a16:creationId xmlns:a16="http://schemas.microsoft.com/office/drawing/2014/main" id="{70B4C573-3DEF-46FF-9E1B-7E1F7A13C04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63943" y="2732499"/>
            <a:ext cx="1036589" cy="1135312"/>
          </a:xfrm>
          <a:prstGeom prst="rect">
            <a:avLst/>
          </a:prstGeom>
          <a:noFill/>
          <a:extLst>
            <a:ext uri="{909E8E84-426E-40DD-AFC4-6F175D3DCCD1}">
              <a14:hiddenFill xmlns:a14="http://schemas.microsoft.com/office/drawing/2010/main">
                <a:solidFill>
                  <a:srgbClr val="FFFFFF"/>
                </a:solidFill>
              </a14:hiddenFill>
            </a:ext>
          </a:extLst>
        </p:spPr>
      </p:pic>
      <p:sp>
        <p:nvSpPr>
          <p:cNvPr id="17" name="PIJL-RECHTS 16"/>
          <p:cNvSpPr/>
          <p:nvPr/>
        </p:nvSpPr>
        <p:spPr>
          <a:xfrm>
            <a:off x="2282551" y="4509120"/>
            <a:ext cx="6696522" cy="126876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400" b="1" dirty="0"/>
              <a:t>Samenwerken: zorgen voor de ander, </a:t>
            </a:r>
          </a:p>
          <a:p>
            <a:pPr algn="ctr"/>
            <a:r>
              <a:rPr lang="nl-NL" sz="2400" b="1" dirty="0"/>
              <a:t>de relatie staat centraal</a:t>
            </a:r>
          </a:p>
        </p:txBody>
      </p:sp>
      <p:sp>
        <p:nvSpPr>
          <p:cNvPr id="2" name="Tekstvak 1">
            <a:extLst>
              <a:ext uri="{FF2B5EF4-FFF2-40B4-BE49-F238E27FC236}">
                <a16:creationId xmlns:a16="http://schemas.microsoft.com/office/drawing/2014/main" id="{D6133E5D-E5DA-4DD4-BD1B-B239A62555C1}"/>
              </a:ext>
            </a:extLst>
          </p:cNvPr>
          <p:cNvSpPr txBox="1"/>
          <p:nvPr/>
        </p:nvSpPr>
        <p:spPr>
          <a:xfrm>
            <a:off x="262474" y="6093296"/>
            <a:ext cx="6372450" cy="830997"/>
          </a:xfrm>
          <a:prstGeom prst="rect">
            <a:avLst/>
          </a:prstGeom>
          <a:noFill/>
        </p:spPr>
        <p:txBody>
          <a:bodyPr wrap="none" rtlCol="0">
            <a:spAutoFit/>
          </a:bodyPr>
          <a:lstStyle/>
          <a:p>
            <a:r>
              <a:rPr lang="nl-NL" sz="1600" b="1" i="1" dirty="0">
                <a:solidFill>
                  <a:srgbClr val="0000FF"/>
                </a:solidFill>
              </a:rPr>
              <a:t>Oefening 42: Conflict-dierentuin</a:t>
            </a:r>
          </a:p>
          <a:p>
            <a:r>
              <a:rPr lang="nl-NL" sz="1600" b="1" i="1" dirty="0">
                <a:solidFill>
                  <a:srgbClr val="0000FF"/>
                </a:solidFill>
              </a:rPr>
              <a:t>Zet alle dieren in een kring. </a:t>
            </a:r>
          </a:p>
          <a:p>
            <a:r>
              <a:rPr lang="nl-NL" sz="1600" b="1" i="1" dirty="0">
                <a:solidFill>
                  <a:srgbClr val="0000FF"/>
                </a:solidFill>
              </a:rPr>
              <a:t>Kies er één uit, die staat voor jouw manier om met conflicten om te gaan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129"/>
                                        </p:tgtEl>
                                        <p:attrNameLst>
                                          <p:attrName>style.visibility</p:attrName>
                                        </p:attrNameLst>
                                      </p:cBhvr>
                                      <p:to>
                                        <p:strVal val="visible"/>
                                      </p:to>
                                    </p:set>
                                    <p:anim calcmode="lin" valueType="num">
                                      <p:cBhvr additive="base">
                                        <p:cTn id="13" dur="500" fill="hold"/>
                                        <p:tgtEl>
                                          <p:spTgt spid="1129"/>
                                        </p:tgtEl>
                                        <p:attrNameLst>
                                          <p:attrName>ppt_x</p:attrName>
                                        </p:attrNameLst>
                                      </p:cBhvr>
                                      <p:tavLst>
                                        <p:tav tm="0">
                                          <p:val>
                                            <p:strVal val="0-#ppt_w/2"/>
                                          </p:val>
                                        </p:tav>
                                        <p:tav tm="100000">
                                          <p:val>
                                            <p:strVal val="#ppt_x"/>
                                          </p:val>
                                        </p:tav>
                                      </p:tavLst>
                                    </p:anim>
                                    <p:anim calcmode="lin" valueType="num">
                                      <p:cBhvr additive="base">
                                        <p:cTn id="14" dur="500" fill="hold"/>
                                        <p:tgtEl>
                                          <p:spTgt spid="1129"/>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1" nodeType="click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0-#ppt_w/2"/>
                                          </p:val>
                                        </p:tav>
                                        <p:tav tm="100000">
                                          <p:val>
                                            <p:strVal val="#ppt_x"/>
                                          </p:val>
                                        </p:tav>
                                      </p:tavLst>
                                    </p:anim>
                                    <p:anim calcmode="lin" valueType="num">
                                      <p:cBhvr additive="base">
                                        <p:cTn id="20"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0-#ppt_w/2"/>
                                          </p:val>
                                        </p:tav>
                                        <p:tav tm="100000">
                                          <p:val>
                                            <p:strVal val="#ppt_x"/>
                                          </p:val>
                                        </p:tav>
                                      </p:tavLst>
                                    </p:anim>
                                    <p:anim calcmode="lin" valueType="num">
                                      <p:cBhvr additive="base">
                                        <p:cTn id="26"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3"/>
                                        </p:tgtEl>
                                        <p:attrNameLst>
                                          <p:attrName>style.visibility</p:attrName>
                                        </p:attrNameLst>
                                      </p:cBhvr>
                                      <p:to>
                                        <p:strVal val="visible"/>
                                      </p:to>
                                    </p:set>
                                    <p:anim calcmode="lin" valueType="num">
                                      <p:cBhvr additive="base">
                                        <p:cTn id="31" dur="500" fill="hold"/>
                                        <p:tgtEl>
                                          <p:spTgt spid="3"/>
                                        </p:tgtEl>
                                        <p:attrNameLst>
                                          <p:attrName>ppt_x</p:attrName>
                                        </p:attrNameLst>
                                      </p:cBhvr>
                                      <p:tavLst>
                                        <p:tav tm="0">
                                          <p:val>
                                            <p:strVal val="0-#ppt_w/2"/>
                                          </p:val>
                                        </p:tav>
                                        <p:tav tm="100000">
                                          <p:val>
                                            <p:strVal val="#ppt_x"/>
                                          </p:val>
                                        </p:tav>
                                      </p:tavLst>
                                    </p:anim>
                                    <p:anim calcmode="lin" valueType="num">
                                      <p:cBhvr additive="base">
                                        <p:cTn id="32"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0-#ppt_w/2"/>
                                          </p:val>
                                        </p:tav>
                                        <p:tav tm="100000">
                                          <p:val>
                                            <p:strVal val="#ppt_x"/>
                                          </p:val>
                                        </p:tav>
                                      </p:tavLst>
                                    </p:anim>
                                    <p:anim calcmode="lin" valueType="num">
                                      <p:cBhvr additive="base">
                                        <p:cTn id="3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nodeType="clickEffect">
                                  <p:stCondLst>
                                    <p:cond delay="0"/>
                                  </p:stCondLst>
                                  <p:childTnLst>
                                    <p:set>
                                      <p:cBhvr>
                                        <p:cTn id="42" dur="1" fill="hold">
                                          <p:stCondLst>
                                            <p:cond delay="0"/>
                                          </p:stCondLst>
                                        </p:cTn>
                                        <p:tgtEl>
                                          <p:spTgt spid="4"/>
                                        </p:tgtEl>
                                        <p:attrNameLst>
                                          <p:attrName>style.visibility</p:attrName>
                                        </p:attrNameLst>
                                      </p:cBhvr>
                                      <p:to>
                                        <p:strVal val="visible"/>
                                      </p:to>
                                    </p:set>
                                    <p:anim calcmode="lin" valueType="num">
                                      <p:cBhvr additive="base">
                                        <p:cTn id="43" dur="500" fill="hold"/>
                                        <p:tgtEl>
                                          <p:spTgt spid="4"/>
                                        </p:tgtEl>
                                        <p:attrNameLst>
                                          <p:attrName>ppt_x</p:attrName>
                                        </p:attrNameLst>
                                      </p:cBhvr>
                                      <p:tavLst>
                                        <p:tav tm="0">
                                          <p:val>
                                            <p:strVal val="0-#ppt_w/2"/>
                                          </p:val>
                                        </p:tav>
                                        <p:tav tm="100000">
                                          <p:val>
                                            <p:strVal val="#ppt_x"/>
                                          </p:val>
                                        </p:tav>
                                      </p:tavLst>
                                    </p:anim>
                                    <p:anim calcmode="lin" valueType="num">
                                      <p:cBhvr additive="base">
                                        <p:cTn id="44"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nodeType="clickEffect">
                                  <p:stCondLst>
                                    <p:cond delay="0"/>
                                  </p:stCondLst>
                                  <p:childTnLst>
                                    <p:set>
                                      <p:cBhvr>
                                        <p:cTn id="48" dur="1" fill="hold">
                                          <p:stCondLst>
                                            <p:cond delay="0"/>
                                          </p:stCondLst>
                                        </p:cTn>
                                        <p:tgtEl>
                                          <p:spTgt spid="5"/>
                                        </p:tgtEl>
                                        <p:attrNameLst>
                                          <p:attrName>style.visibility</p:attrName>
                                        </p:attrNameLst>
                                      </p:cBhvr>
                                      <p:to>
                                        <p:strVal val="visible"/>
                                      </p:to>
                                    </p:set>
                                    <p:anim calcmode="lin" valueType="num">
                                      <p:cBhvr additive="base">
                                        <p:cTn id="49" dur="500" fill="hold"/>
                                        <p:tgtEl>
                                          <p:spTgt spid="5"/>
                                        </p:tgtEl>
                                        <p:attrNameLst>
                                          <p:attrName>ppt_x</p:attrName>
                                        </p:attrNameLst>
                                      </p:cBhvr>
                                      <p:tavLst>
                                        <p:tav tm="0">
                                          <p:val>
                                            <p:strVal val="0-#ppt_w/2"/>
                                          </p:val>
                                        </p:tav>
                                        <p:tav tm="100000">
                                          <p:val>
                                            <p:strVal val="#ppt_x"/>
                                          </p:val>
                                        </p:tav>
                                      </p:tavLst>
                                    </p:anim>
                                    <p:anim calcmode="lin" valueType="num">
                                      <p:cBhvr additive="base">
                                        <p:cTn id="50"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9" grpId="0" animBg="1"/>
      <p:bldP spid="17" grpId="1" animBg="1"/>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E5C481A5-1AF0-4BF8-92B9-D222537DC103}"/>
              </a:ext>
            </a:extLst>
          </p:cNvPr>
          <p:cNvSpPr txBox="1"/>
          <p:nvPr/>
        </p:nvSpPr>
        <p:spPr>
          <a:xfrm>
            <a:off x="356297" y="295857"/>
            <a:ext cx="4462119" cy="3077766"/>
          </a:xfrm>
          <a:prstGeom prst="rect">
            <a:avLst/>
          </a:prstGeom>
          <a:noFill/>
        </p:spPr>
        <p:txBody>
          <a:bodyPr wrap="none" rtlCol="0">
            <a:spAutoFit/>
          </a:bodyPr>
          <a:lstStyle/>
          <a:p>
            <a:r>
              <a:rPr lang="nl-NL" b="1" i="1" dirty="0">
                <a:solidFill>
                  <a:srgbClr val="0000FF"/>
                </a:solidFill>
              </a:rPr>
              <a:t>Oefening 43: Herken je conflict</a:t>
            </a:r>
          </a:p>
          <a:p>
            <a:endParaRPr lang="nl-NL" sz="1600" b="1" i="1" dirty="0">
              <a:solidFill>
                <a:srgbClr val="0000FF"/>
              </a:solidFill>
            </a:endParaRPr>
          </a:p>
          <a:p>
            <a:pPr>
              <a:lnSpc>
                <a:spcPct val="150000"/>
              </a:lnSpc>
            </a:pPr>
            <a:r>
              <a:rPr lang="nl-NL" sz="1600" b="1" i="1" dirty="0">
                <a:solidFill>
                  <a:srgbClr val="0000FF"/>
                </a:solidFill>
              </a:rPr>
              <a:t>A vertelt B over een conflict dat hij/zij had. </a:t>
            </a:r>
          </a:p>
          <a:p>
            <a:pPr>
              <a:lnSpc>
                <a:spcPct val="150000"/>
              </a:lnSpc>
            </a:pPr>
            <a:r>
              <a:rPr lang="nl-NL" sz="1600" b="1" i="1" dirty="0">
                <a:solidFill>
                  <a:srgbClr val="0000FF"/>
                </a:solidFill>
              </a:rPr>
              <a:t>Samen besluiten ze welke conflictstijl A gebruikte. </a:t>
            </a:r>
          </a:p>
          <a:p>
            <a:pPr>
              <a:lnSpc>
                <a:spcPct val="150000"/>
              </a:lnSpc>
            </a:pPr>
            <a:r>
              <a:rPr lang="nl-NL" sz="1600" b="1" i="1" dirty="0">
                <a:solidFill>
                  <a:srgbClr val="0000FF"/>
                </a:solidFill>
              </a:rPr>
              <a:t>Hoe vindt A deze stijl? </a:t>
            </a:r>
          </a:p>
          <a:p>
            <a:pPr>
              <a:lnSpc>
                <a:spcPct val="150000"/>
              </a:lnSpc>
            </a:pPr>
            <a:r>
              <a:rPr lang="nl-NL" sz="1600" b="1" i="1" dirty="0">
                <a:solidFill>
                  <a:srgbClr val="0000FF"/>
                </a:solidFill>
              </a:rPr>
              <a:t>Zou je met meer succes een andere stijl kiezen? </a:t>
            </a:r>
          </a:p>
          <a:p>
            <a:pPr>
              <a:lnSpc>
                <a:spcPct val="150000"/>
              </a:lnSpc>
            </a:pPr>
            <a:r>
              <a:rPr lang="nl-NL" sz="1600" b="1" i="1" dirty="0">
                <a:solidFill>
                  <a:srgbClr val="0000FF"/>
                </a:solidFill>
              </a:rPr>
              <a:t>Hoe zou het conflict dan verlopen zijn? </a:t>
            </a:r>
          </a:p>
          <a:p>
            <a:pPr>
              <a:lnSpc>
                <a:spcPct val="150000"/>
              </a:lnSpc>
            </a:pPr>
            <a:r>
              <a:rPr lang="nl-NL" sz="1600" b="1" i="1" dirty="0">
                <a:solidFill>
                  <a:srgbClr val="0000FF"/>
                </a:solidFill>
              </a:rPr>
              <a:t>A en B ruilen.</a:t>
            </a:r>
          </a:p>
          <a:p>
            <a:endParaRPr lang="nl-NL" sz="1600" b="1" i="1" dirty="0">
              <a:solidFill>
                <a:srgbClr val="0000FF"/>
              </a:solidFill>
            </a:endParaRPr>
          </a:p>
        </p:txBody>
      </p:sp>
      <p:pic>
        <p:nvPicPr>
          <p:cNvPr id="1026" name="Picture 2" descr="Afbeeldingsresultaat voor dieren knuffels">
            <a:extLst>
              <a:ext uri="{FF2B5EF4-FFF2-40B4-BE49-F238E27FC236}">
                <a16:creationId xmlns:a16="http://schemas.microsoft.com/office/drawing/2014/main" id="{F830B4B4-58ED-4236-8F72-56FD018C8A3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51834"/>
          <a:stretch/>
        </p:blipFill>
        <p:spPr bwMode="auto">
          <a:xfrm>
            <a:off x="4572000" y="2030043"/>
            <a:ext cx="3495675" cy="145433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Afbeeldingsresultaat voor dieren knuffels">
            <a:extLst>
              <a:ext uri="{FF2B5EF4-FFF2-40B4-BE49-F238E27FC236}">
                <a16:creationId xmlns:a16="http://schemas.microsoft.com/office/drawing/2014/main" id="{6702E33B-3C09-41C6-924E-EDC7EDAF19B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47534"/>
          <a:stretch/>
        </p:blipFill>
        <p:spPr bwMode="auto">
          <a:xfrm>
            <a:off x="5364088" y="260649"/>
            <a:ext cx="3495675" cy="1584176"/>
          </a:xfrm>
          <a:prstGeom prst="rect">
            <a:avLst/>
          </a:prstGeom>
          <a:noFill/>
          <a:extLst>
            <a:ext uri="{909E8E84-426E-40DD-AFC4-6F175D3DCCD1}">
              <a14:hiddenFill xmlns:a14="http://schemas.microsoft.com/office/drawing/2010/main">
                <a:solidFill>
                  <a:srgbClr val="FFFFFF"/>
                </a:solidFill>
              </a14:hiddenFill>
            </a:ext>
          </a:extLst>
        </p:spPr>
      </p:pic>
      <p:pic>
        <p:nvPicPr>
          <p:cNvPr id="6" name="Afbeelding 5">
            <a:extLst>
              <a:ext uri="{FF2B5EF4-FFF2-40B4-BE49-F238E27FC236}">
                <a16:creationId xmlns:a16="http://schemas.microsoft.com/office/drawing/2014/main" id="{ED740D9D-3BFC-4DE5-99B2-B03B1FF9E430}"/>
              </a:ext>
            </a:extLst>
          </p:cNvPr>
          <p:cNvPicPr>
            <a:picLocks noChangeAspect="1"/>
          </p:cNvPicPr>
          <p:nvPr/>
        </p:nvPicPr>
        <p:blipFill>
          <a:blip r:embed="rId3"/>
          <a:stretch>
            <a:fillRect/>
          </a:stretch>
        </p:blipFill>
        <p:spPr>
          <a:xfrm>
            <a:off x="3783648" y="3429000"/>
            <a:ext cx="1800225" cy="2057400"/>
          </a:xfrm>
          <a:prstGeom prst="rect">
            <a:avLst/>
          </a:prstGeom>
        </p:spPr>
      </p:pic>
      <p:pic>
        <p:nvPicPr>
          <p:cNvPr id="7" name="Afbeelding 6">
            <a:extLst>
              <a:ext uri="{FF2B5EF4-FFF2-40B4-BE49-F238E27FC236}">
                <a16:creationId xmlns:a16="http://schemas.microsoft.com/office/drawing/2014/main" id="{0FACDBD3-5D42-46AF-89A6-A7FC496449DC}"/>
              </a:ext>
            </a:extLst>
          </p:cNvPr>
          <p:cNvPicPr>
            <a:picLocks noChangeAspect="1"/>
          </p:cNvPicPr>
          <p:nvPr/>
        </p:nvPicPr>
        <p:blipFill>
          <a:blip r:embed="rId4"/>
          <a:stretch>
            <a:fillRect/>
          </a:stretch>
        </p:blipFill>
        <p:spPr>
          <a:xfrm>
            <a:off x="246428" y="3373623"/>
            <a:ext cx="1410063" cy="1909008"/>
          </a:xfrm>
          <a:prstGeom prst="rect">
            <a:avLst/>
          </a:prstGeom>
        </p:spPr>
      </p:pic>
      <p:pic>
        <p:nvPicPr>
          <p:cNvPr id="8" name="Afbeelding 7">
            <a:extLst>
              <a:ext uri="{FF2B5EF4-FFF2-40B4-BE49-F238E27FC236}">
                <a16:creationId xmlns:a16="http://schemas.microsoft.com/office/drawing/2014/main" id="{69D51277-69BE-4FDE-8D17-88FF0DDD20E0}"/>
              </a:ext>
            </a:extLst>
          </p:cNvPr>
          <p:cNvPicPr>
            <a:picLocks noChangeAspect="1"/>
          </p:cNvPicPr>
          <p:nvPr/>
        </p:nvPicPr>
        <p:blipFill>
          <a:blip r:embed="rId5"/>
          <a:stretch>
            <a:fillRect/>
          </a:stretch>
        </p:blipFill>
        <p:spPr>
          <a:xfrm>
            <a:off x="1979712" y="3530660"/>
            <a:ext cx="1771650" cy="2019300"/>
          </a:xfrm>
          <a:prstGeom prst="rect">
            <a:avLst/>
          </a:prstGeom>
        </p:spPr>
      </p:pic>
      <p:pic>
        <p:nvPicPr>
          <p:cNvPr id="1034" name="Picture 10" descr="Afbeeldingsresultaat voor giraffe knuffels">
            <a:extLst>
              <a:ext uri="{FF2B5EF4-FFF2-40B4-BE49-F238E27FC236}">
                <a16:creationId xmlns:a16="http://schemas.microsoft.com/office/drawing/2014/main" id="{63A36126-939F-4577-99E0-FBDEAB27A20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63972" y="3630911"/>
            <a:ext cx="2133600" cy="213360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Afbeeldingsresultaat voor jakhals knuffel">
            <a:extLst>
              <a:ext uri="{FF2B5EF4-FFF2-40B4-BE49-F238E27FC236}">
                <a16:creationId xmlns:a16="http://schemas.microsoft.com/office/drawing/2014/main" id="{3D328CBC-A7E3-46E6-97F5-AC3E0554CE8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86839" y="4844182"/>
            <a:ext cx="1600200" cy="1752600"/>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http://www.knuffelparadijs.nl/img/large/pluche-knuffel-krokodil-groen-38-cm/10080/150.jpg">
            <a:extLst>
              <a:ext uri="{FF2B5EF4-FFF2-40B4-BE49-F238E27FC236}">
                <a16:creationId xmlns:a16="http://schemas.microsoft.com/office/drawing/2014/main" id="{84F35290-0167-436D-BA1B-B0136201A18E}"/>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t="28008" b="29382"/>
          <a:stretch/>
        </p:blipFill>
        <p:spPr bwMode="auto">
          <a:xfrm>
            <a:off x="1299846" y="5461470"/>
            <a:ext cx="3051423" cy="13002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0612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fill="hold"/>
                                        <p:tgtEl>
                                          <p:spTgt spid="4">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 calcmode="lin" valueType="num">
                                      <p:cBhvr additive="base">
                                        <p:cTn id="19" dur="500" fill="hold"/>
                                        <p:tgtEl>
                                          <p:spTgt spid="4">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anim calcmode="lin" valueType="num">
                                      <p:cBhvr additive="base">
                                        <p:cTn id="25" dur="500" fill="hold"/>
                                        <p:tgtEl>
                                          <p:spTgt spid="4">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4">
                                            <p:txEl>
                                              <p:pRg st="5" end="5"/>
                                            </p:txEl>
                                          </p:spTgt>
                                        </p:tgtEl>
                                        <p:attrNameLst>
                                          <p:attrName>style.visibility</p:attrName>
                                        </p:attrNameLst>
                                      </p:cBhvr>
                                      <p:to>
                                        <p:strVal val="visible"/>
                                      </p:to>
                                    </p:set>
                                    <p:anim calcmode="lin" valueType="num">
                                      <p:cBhvr additive="base">
                                        <p:cTn id="31" dur="500" fill="hold"/>
                                        <p:tgtEl>
                                          <p:spTgt spid="4">
                                            <p:txEl>
                                              <p:pRg st="5" end="5"/>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4">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 calcmode="lin" valueType="num">
                                      <p:cBhvr additive="base">
                                        <p:cTn id="37" dur="500" fill="hold"/>
                                        <p:tgtEl>
                                          <p:spTgt spid="4">
                                            <p:txEl>
                                              <p:pRg st="6" end="6"/>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4">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4">
                                            <p:txEl>
                                              <p:pRg st="7" end="7"/>
                                            </p:txEl>
                                          </p:spTgt>
                                        </p:tgtEl>
                                        <p:attrNameLst>
                                          <p:attrName>style.visibility</p:attrName>
                                        </p:attrNameLst>
                                      </p:cBhvr>
                                      <p:to>
                                        <p:strVal val="visible"/>
                                      </p:to>
                                    </p:set>
                                    <p:anim calcmode="lin" valueType="num">
                                      <p:cBhvr additive="base">
                                        <p:cTn id="43" dur="500" fill="hold"/>
                                        <p:tgtEl>
                                          <p:spTgt spid="4">
                                            <p:txEl>
                                              <p:pRg st="7" end="7"/>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4">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theme/theme1.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3961</TotalTime>
  <Words>1159</Words>
  <Application>Microsoft Office PowerPoint</Application>
  <PresentationFormat>Diavoorstelling (4:3)</PresentationFormat>
  <Paragraphs>202</Paragraphs>
  <Slides>30</Slides>
  <Notes>3</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30</vt:i4>
      </vt:variant>
    </vt:vector>
  </HeadingPairs>
  <TitlesOfParts>
    <vt:vector size="36" baseType="lpstr">
      <vt:lpstr>Arial</vt:lpstr>
      <vt:lpstr>Arial Rounded MT Bold</vt:lpstr>
      <vt:lpstr>Calibri</vt:lpstr>
      <vt:lpstr>Tahoma</vt:lpstr>
      <vt:lpstr>Times New Roman</vt:lpstr>
      <vt:lpstr>Office-thema</vt:lpstr>
      <vt:lpstr>NLP en Succes: 4e avond</vt:lpstr>
      <vt:lpstr>Goed omgaan met conflicten is de grootste uitdaging voor de mensheid</vt:lpstr>
      <vt:lpstr>NLP en Conflicten hanteren</vt:lpstr>
      <vt:lpstr>Oefening ervaren hoe je op verschillende manieren in een conflict kunt staan</vt:lpstr>
      <vt:lpstr>Oefening 39 Je eigen wereldmodel</vt:lpstr>
      <vt:lpstr>Conflict en het model van de wereld</vt:lpstr>
      <vt:lpstr>Oefening conflicten en wereldmodellen </vt:lpstr>
      <vt:lpstr>PowerPoint-presentatie</vt:lpstr>
      <vt:lpstr>PowerPoint-presentatie</vt:lpstr>
      <vt:lpstr>ik-boodschap</vt:lpstr>
      <vt:lpstr>Van jij naar ik boodschappen</vt:lpstr>
      <vt:lpstr>7.5 technieken om beter met conflicten  om te gaan</vt:lpstr>
      <vt:lpstr>Welke methodes heb jij  om uit de box komen?</vt:lpstr>
      <vt:lpstr>Doodlopend straatje</vt:lpstr>
      <vt:lpstr>Doodlopend Straatje</vt:lpstr>
      <vt:lpstr>Stappen van het doodlopend straatje</vt:lpstr>
      <vt:lpstr>Doodlopend straatje conflict-oplossing  met NLP</vt:lpstr>
      <vt:lpstr>PowerPoint-presentatie</vt:lpstr>
      <vt:lpstr>PowerPoint-presentatie</vt:lpstr>
      <vt:lpstr>Geweldloos Communiceren</vt:lpstr>
      <vt:lpstr>Geweldloos Communiceren</vt:lpstr>
      <vt:lpstr>Geweldloos Communiceren</vt:lpstr>
      <vt:lpstr>PowerPoint-presentatie</vt:lpstr>
      <vt:lpstr>PowerPoint-presentatie</vt:lpstr>
      <vt:lpstr>De stappen van de Giraf</vt:lpstr>
      <vt:lpstr>De stappen van de Giraf</vt:lpstr>
      <vt:lpstr>Welk lichaamsdeel van de Giraf hoort bij welke stap?</vt:lpstr>
      <vt:lpstr>Wat zegt NLP ? Ja, maar ……</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 1</dc:title>
  <dc:creator>Admin</dc:creator>
  <cp:lastModifiedBy>sytse tjallingii</cp:lastModifiedBy>
  <cp:revision>134</cp:revision>
  <dcterms:created xsi:type="dcterms:W3CDTF">2013-10-09T11:49:54Z</dcterms:created>
  <dcterms:modified xsi:type="dcterms:W3CDTF">2019-05-20T08:48:31Z</dcterms:modified>
</cp:coreProperties>
</file>