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5">
  <p:sldMasterIdLst>
    <p:sldMasterId id="2147483648" r:id="rId1"/>
  </p:sldMasterIdLst>
  <p:notesMasterIdLst>
    <p:notesMasterId r:id="rId37"/>
  </p:notesMasterIdLst>
  <p:sldIdLst>
    <p:sldId id="423" r:id="rId2"/>
    <p:sldId id="466" r:id="rId3"/>
    <p:sldId id="376" r:id="rId4"/>
    <p:sldId id="389" r:id="rId5"/>
    <p:sldId id="390" r:id="rId6"/>
    <p:sldId id="494" r:id="rId7"/>
    <p:sldId id="528" r:id="rId8"/>
    <p:sldId id="392" r:id="rId9"/>
    <p:sldId id="393" r:id="rId10"/>
    <p:sldId id="395" r:id="rId11"/>
    <p:sldId id="496" r:id="rId12"/>
    <p:sldId id="483" r:id="rId13"/>
    <p:sldId id="497" r:id="rId14"/>
    <p:sldId id="398" r:id="rId15"/>
    <p:sldId id="399" r:id="rId16"/>
    <p:sldId id="400" r:id="rId17"/>
    <p:sldId id="401" r:id="rId18"/>
    <p:sldId id="524" r:id="rId19"/>
    <p:sldId id="403" r:id="rId20"/>
    <p:sldId id="404" r:id="rId21"/>
    <p:sldId id="484" r:id="rId22"/>
    <p:sldId id="406" r:id="rId23"/>
    <p:sldId id="407" r:id="rId24"/>
    <p:sldId id="419" r:id="rId25"/>
    <p:sldId id="447" r:id="rId26"/>
    <p:sldId id="455" r:id="rId27"/>
    <p:sldId id="417" r:id="rId28"/>
    <p:sldId id="515" r:id="rId29"/>
    <p:sldId id="526" r:id="rId30"/>
    <p:sldId id="517" r:id="rId31"/>
    <p:sldId id="527" r:id="rId32"/>
    <p:sldId id="522" r:id="rId33"/>
    <p:sldId id="518" r:id="rId34"/>
    <p:sldId id="529" r:id="rId35"/>
    <p:sldId id="520" r:id="rId3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FF"/>
    <a:srgbClr val="3CA2B6"/>
    <a:srgbClr val="EC3B18"/>
    <a:srgbClr val="740387"/>
    <a:srgbClr val="EAEAEA"/>
    <a:srgbClr val="3333CC"/>
    <a:srgbClr val="913533"/>
    <a:srgbClr val="CC0000"/>
    <a:srgbClr val="0000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738" y="5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63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73CD04-8BC8-4E4A-A248-A8A7CA586DA2}" type="datetimeFigureOut">
              <a:rPr lang="nl-NL" smtClean="0"/>
              <a:pPr/>
              <a:t>9-10-2023</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91F733-FF5E-4945-91B8-D4E05BA47B7A}"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E9FF7C04-6C9D-46C0-8FAE-B20BAA86439B}" type="slidenum">
              <a:rPr lang="nl-NL" smtClean="0"/>
              <a:pPr/>
              <a:t>4</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E291F733-FF5E-4945-91B8-D4E05BA47B7A}" type="slidenum">
              <a:rPr lang="nl-NL" smtClean="0"/>
              <a:pPr/>
              <a:t>6</a:t>
            </a:fld>
            <a:endParaRPr lang="nl-NL"/>
          </a:p>
        </p:txBody>
      </p:sp>
    </p:spTree>
    <p:extLst>
      <p:ext uri="{BB962C8B-B14F-4D97-AF65-F5344CB8AC3E}">
        <p14:creationId xmlns:p14="http://schemas.microsoft.com/office/powerpoint/2010/main" val="850144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291F733-FF5E-4945-91B8-D4E05BA47B7A}" type="slidenum">
              <a:rPr lang="nl-NL" smtClean="0"/>
              <a:pPr/>
              <a:t>30</a:t>
            </a:fld>
            <a:endParaRPr lang="nl-NL"/>
          </a:p>
        </p:txBody>
      </p:sp>
    </p:spTree>
    <p:extLst>
      <p:ext uri="{BB962C8B-B14F-4D97-AF65-F5344CB8AC3E}">
        <p14:creationId xmlns:p14="http://schemas.microsoft.com/office/powerpoint/2010/main" val="709944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7E5FF794-FF81-466F-9B0C-5A05BC6EFA17}" type="datetimeFigureOut">
              <a:rPr lang="nl-NL" smtClean="0"/>
              <a:pPr/>
              <a:t>9-10-2023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A6E7A16-F42B-4D73-8489-C7456E1A13BB}"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E5FF794-FF81-466F-9B0C-5A05BC6EFA17}" type="datetimeFigureOut">
              <a:rPr lang="nl-NL" smtClean="0"/>
              <a:pPr/>
              <a:t>9-10-2023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A6E7A16-F42B-4D73-8489-C7456E1A13BB}"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E5FF794-FF81-466F-9B0C-5A05BC6EFA17}" type="datetimeFigureOut">
              <a:rPr lang="nl-NL" smtClean="0"/>
              <a:pPr/>
              <a:t>9-10-2023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A6E7A16-F42B-4D73-8489-C7456E1A13BB}" type="slidenum">
              <a:rPr lang="nl-NL" smtClean="0"/>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el, illustratie en teks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a:t>Klik om de stijl te bewerken</a:t>
            </a:r>
            <a:endParaRPr lang="en-US"/>
          </a:p>
        </p:txBody>
      </p:sp>
      <p:sp>
        <p:nvSpPr>
          <p:cNvPr id="3" name="Tijdelijke aanduiding voor illustratie 2"/>
          <p:cNvSpPr>
            <a:spLocks noGrp="1"/>
          </p:cNvSpPr>
          <p:nvPr>
            <p:ph type="clipArt" sz="half" idx="1"/>
          </p:nvPr>
        </p:nvSpPr>
        <p:spPr>
          <a:xfrm>
            <a:off x="685800" y="1981200"/>
            <a:ext cx="3810000" cy="4114800"/>
          </a:xfrm>
        </p:spPr>
        <p:txBody>
          <a:bodyPr/>
          <a:lstStyle/>
          <a:p>
            <a:pPr lvl="0"/>
            <a:endParaRPr lang="en-US" noProof="0"/>
          </a:p>
        </p:txBody>
      </p:sp>
      <p:sp>
        <p:nvSpPr>
          <p:cNvPr id="4" name="Tijdelijke aanduiding voor tekst 3"/>
          <p:cNvSpPr>
            <a:spLocks noGrp="1"/>
          </p:cNvSpPr>
          <p:nvPr>
            <p:ph type="body" sz="half" idx="2"/>
          </p:nvPr>
        </p:nvSpPr>
        <p:spPr>
          <a:xfrm>
            <a:off x="4648200" y="1981200"/>
            <a:ext cx="3810000" cy="41148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5DBA1A0E-9678-446F-9849-F245304C382B}"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E5FF794-FF81-466F-9B0C-5A05BC6EFA17}" type="datetimeFigureOut">
              <a:rPr lang="nl-NL" smtClean="0"/>
              <a:pPr/>
              <a:t>9-10-2023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A6E7A16-F42B-4D73-8489-C7456E1A13BB}"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7E5FF794-FF81-466F-9B0C-5A05BC6EFA17}" type="datetimeFigureOut">
              <a:rPr lang="nl-NL" smtClean="0"/>
              <a:pPr/>
              <a:t>9-10-2023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A6E7A16-F42B-4D73-8489-C7456E1A13BB}"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7E5FF794-FF81-466F-9B0C-5A05BC6EFA17}" type="datetimeFigureOut">
              <a:rPr lang="nl-NL" smtClean="0"/>
              <a:pPr/>
              <a:t>9-10-2023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A6E7A16-F42B-4D73-8489-C7456E1A13BB}"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7E5FF794-FF81-466F-9B0C-5A05BC6EFA17}" type="datetimeFigureOut">
              <a:rPr lang="nl-NL" smtClean="0"/>
              <a:pPr/>
              <a:t>9-10-2023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4A6E7A16-F42B-4D73-8489-C7456E1A13BB}"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7E5FF794-FF81-466F-9B0C-5A05BC6EFA17}" type="datetimeFigureOut">
              <a:rPr lang="nl-NL" smtClean="0"/>
              <a:pPr/>
              <a:t>9-10-2023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4A6E7A16-F42B-4D73-8489-C7456E1A13BB}"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E5FF794-FF81-466F-9B0C-5A05BC6EFA17}" type="datetimeFigureOut">
              <a:rPr lang="nl-NL" smtClean="0"/>
              <a:pPr/>
              <a:t>9-10-2023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4A6E7A16-F42B-4D73-8489-C7456E1A13BB}"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7E5FF794-FF81-466F-9B0C-5A05BC6EFA17}" type="datetimeFigureOut">
              <a:rPr lang="nl-NL" smtClean="0"/>
              <a:pPr/>
              <a:t>9-10-2023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A6E7A16-F42B-4D73-8489-C7456E1A13BB}"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7E5FF794-FF81-466F-9B0C-5A05BC6EFA17}" type="datetimeFigureOut">
              <a:rPr lang="nl-NL" smtClean="0"/>
              <a:pPr/>
              <a:t>9-10-2023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A6E7A16-F42B-4D73-8489-C7456E1A13BB}"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5FF794-FF81-466F-9B0C-5A05BC6EFA17}" type="datetimeFigureOut">
              <a:rPr lang="nl-NL" smtClean="0"/>
              <a:pPr/>
              <a:t>9-10-2023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6E7A16-F42B-4D73-8489-C7456E1A13BB}"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png"/><Relationship Id="rId10" Type="http://schemas.openxmlformats.org/officeDocument/2006/relationships/image" Target="../media/image41.jpeg"/><Relationship Id="rId4" Type="http://schemas.openxmlformats.org/officeDocument/2006/relationships/image" Target="../media/image35.png"/><Relationship Id="rId9" Type="http://schemas.openxmlformats.org/officeDocument/2006/relationships/image" Target="../media/image4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jpeg"/></Relationships>
</file>

<file path=ppt/slides/_rels/slide2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image" Target="../media/image61.jpeg"/><Relationship Id="rId1" Type="http://schemas.openxmlformats.org/officeDocument/2006/relationships/slideLayout" Target="../slideLayouts/slideLayout7.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 Id="rId9" Type="http://schemas.openxmlformats.org/officeDocument/2006/relationships/image" Target="../media/image68.png"/></Relationships>
</file>

<file path=ppt/slides/_rels/slide32.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image" Target="../media/image62.jpeg"/><Relationship Id="rId1" Type="http://schemas.openxmlformats.org/officeDocument/2006/relationships/slideLayout" Target="../slideLayouts/slideLayout1.xml"/><Relationship Id="rId6" Type="http://schemas.openxmlformats.org/officeDocument/2006/relationships/image" Target="../media/image66.jpeg"/><Relationship Id="rId5" Type="http://schemas.openxmlformats.org/officeDocument/2006/relationships/image" Target="../media/image65.jpeg"/><Relationship Id="rId10" Type="http://schemas.openxmlformats.org/officeDocument/2006/relationships/image" Target="../media/image68.png"/><Relationship Id="rId4" Type="http://schemas.openxmlformats.org/officeDocument/2006/relationships/image" Target="../media/image64.jpeg"/><Relationship Id="rId9" Type="http://schemas.openxmlformats.org/officeDocument/2006/relationships/image" Target="../media/image6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videos/basis%20essencieel/Awareness%20Test%202%20-%20NL%20Ondertitels.mp4%20-%20Snelkoppeling.ln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Afbeelding 0" descr="wereldbol.jpg"/>
          <p:cNvPicPr>
            <a:picLocks noChangeAspect="1" noChangeArrowheads="1"/>
          </p:cNvPicPr>
          <p:nvPr/>
        </p:nvPicPr>
        <p:blipFill>
          <a:blip r:embed="rId2" cstate="screen">
            <a:lum contrast="20000"/>
            <a:extLst>
              <a:ext uri="{28A0092B-C50C-407E-A947-70E740481C1C}">
                <a14:useLocalDpi xmlns:a14="http://schemas.microsoft.com/office/drawing/2010/main" val="0"/>
              </a:ext>
            </a:extLst>
          </a:blip>
          <a:srcRect/>
          <a:stretch>
            <a:fillRect/>
          </a:stretch>
        </p:blipFill>
        <p:spPr bwMode="auto">
          <a:xfrm>
            <a:off x="1475656" y="0"/>
            <a:ext cx="5976664" cy="6165304"/>
          </a:xfrm>
          <a:prstGeom prst="rect">
            <a:avLst/>
          </a:prstGeom>
          <a:noFill/>
          <a:ln w="9525">
            <a:noFill/>
            <a:miter lim="800000"/>
            <a:headEnd/>
            <a:tailEnd/>
          </a:ln>
        </p:spPr>
      </p:pic>
      <p:sp>
        <p:nvSpPr>
          <p:cNvPr id="1028" name="WordArt 4"/>
          <p:cNvSpPr>
            <a:spLocks noChangeArrowheads="1" noChangeShapeType="1" noTextEdit="1"/>
          </p:cNvSpPr>
          <p:nvPr/>
        </p:nvSpPr>
        <p:spPr bwMode="auto">
          <a:xfrm>
            <a:off x="2162899" y="332656"/>
            <a:ext cx="4830418" cy="4282775"/>
          </a:xfrm>
          <a:prstGeom prst="rect">
            <a:avLst/>
          </a:prstGeom>
        </p:spPr>
        <p:txBody>
          <a:bodyPr wrap="none" fromWordArt="1">
            <a:prstTxWarp prst="textArchUp">
              <a:avLst>
                <a:gd name="adj" fmla="val 10365567"/>
              </a:avLst>
            </a:prstTxWarp>
          </a:bodyPr>
          <a:lstStyle/>
          <a:p>
            <a:pPr algn="ctr" rtl="0"/>
            <a:r>
              <a:rPr lang="nl-NL" sz="6000" kern="10" spc="0" dirty="0">
                <a:ln w="9525">
                  <a:solidFill>
                    <a:srgbClr val="FF0000"/>
                  </a:solidFill>
                  <a:round/>
                  <a:headEnd/>
                  <a:tailEnd/>
                </a:ln>
                <a:solidFill>
                  <a:srgbClr val="FF0000"/>
                </a:solidFill>
                <a:effectLst/>
                <a:latin typeface="Brush Script MT"/>
              </a:rPr>
              <a:t>voor een waardevol model van jouw wereld</a:t>
            </a:r>
          </a:p>
        </p:txBody>
      </p:sp>
      <p:sp>
        <p:nvSpPr>
          <p:cNvPr id="3" name="Ondertitel 2"/>
          <p:cNvSpPr>
            <a:spLocks noGrp="1"/>
          </p:cNvSpPr>
          <p:nvPr>
            <p:ph type="subTitle" idx="1"/>
          </p:nvPr>
        </p:nvSpPr>
        <p:spPr>
          <a:xfrm>
            <a:off x="1187624" y="6408712"/>
            <a:ext cx="3456384" cy="404664"/>
          </a:xfrm>
        </p:spPr>
        <p:txBody>
          <a:bodyPr>
            <a:noAutofit/>
          </a:bodyPr>
          <a:lstStyle/>
          <a:p>
            <a:r>
              <a:rPr lang="nl-NL" sz="2000" b="1" dirty="0">
                <a:solidFill>
                  <a:schemeClr val="accent2">
                    <a:lumMod val="75000"/>
                  </a:schemeClr>
                </a:solidFill>
              </a:rPr>
              <a:t>Volksuniversiteit Zwolle</a:t>
            </a:r>
          </a:p>
        </p:txBody>
      </p:sp>
      <p:sp>
        <p:nvSpPr>
          <p:cNvPr id="5" name="Titel 1"/>
          <p:cNvSpPr>
            <a:spLocks noGrp="1"/>
          </p:cNvSpPr>
          <p:nvPr>
            <p:ph type="ctrTitle"/>
          </p:nvPr>
        </p:nvSpPr>
        <p:spPr>
          <a:xfrm>
            <a:off x="0" y="5733256"/>
            <a:ext cx="9144000" cy="648072"/>
          </a:xfrm>
        </p:spPr>
        <p:txBody>
          <a:bodyPr>
            <a:normAutofit/>
          </a:bodyPr>
          <a:lstStyle/>
          <a:p>
            <a:r>
              <a:rPr lang="nl-NL" sz="3200" b="1" dirty="0">
                <a:solidFill>
                  <a:srgbClr val="FF0000"/>
                </a:solidFill>
              </a:rPr>
              <a:t>bij de NLP-basiscursus “Je ongekende vermogens”</a:t>
            </a:r>
          </a:p>
        </p:txBody>
      </p:sp>
      <p:sp>
        <p:nvSpPr>
          <p:cNvPr id="6" name="Ondertitel 2"/>
          <p:cNvSpPr txBox="1">
            <a:spLocks/>
          </p:cNvSpPr>
          <p:nvPr/>
        </p:nvSpPr>
        <p:spPr>
          <a:xfrm>
            <a:off x="4860032" y="6381328"/>
            <a:ext cx="2952328" cy="3326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nl-NL" sz="2000" b="1" dirty="0">
                <a:solidFill>
                  <a:srgbClr val="0000FF"/>
                </a:solidFill>
              </a:rPr>
              <a:t>Najaar 2022 week 3</a:t>
            </a:r>
            <a:endParaRPr kumimoji="0" lang="nl-NL" sz="1600" b="1" i="0" u="none" strike="noStrike" kern="1200" cap="none" spc="0" normalizeH="0" baseline="0" noProof="0" dirty="0">
              <a:ln>
                <a:noFill/>
              </a:ln>
              <a:solidFill>
                <a:srgbClr val="0000FF"/>
              </a:solidFill>
              <a:effectLst/>
              <a:uLnTx/>
              <a:uFillTx/>
              <a:latin typeface="+mn-lt"/>
              <a:ea typeface="+mn-ea"/>
              <a:cs typeface="+mn-cs"/>
            </a:endParaRPr>
          </a:p>
        </p:txBody>
      </p:sp>
      <p:sp>
        <p:nvSpPr>
          <p:cNvPr id="8" name="Titel 1"/>
          <p:cNvSpPr txBox="1">
            <a:spLocks/>
          </p:cNvSpPr>
          <p:nvPr/>
        </p:nvSpPr>
        <p:spPr>
          <a:xfrm>
            <a:off x="251520" y="1124744"/>
            <a:ext cx="8640960" cy="3456384"/>
          </a:xfrm>
          <a:prstGeom prst="rect">
            <a:avLst/>
          </a:prstGeom>
          <a:noFill/>
          <a:ln>
            <a:noFill/>
          </a:ln>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600" b="1" i="1" u="none" strike="noStrike" kern="1200" cap="none" spc="0" normalizeH="0" baseline="0" noProof="0" dirty="0">
                <a:ln w="19050">
                  <a:solidFill>
                    <a:schemeClr val="bg1"/>
                  </a:solidFill>
                </a:ln>
                <a:solidFill>
                  <a:srgbClr val="FF0000"/>
                </a:solidFill>
                <a:effectLst/>
                <a:uLnTx/>
                <a:uFillTx/>
                <a:latin typeface="+mj-lt"/>
                <a:ea typeface="+mj-ea"/>
                <a:cs typeface="+mj-cs"/>
              </a:rPr>
              <a:t>Welkom</a:t>
            </a:r>
            <a:r>
              <a:rPr kumimoji="0" lang="en-US" sz="16600" b="1" i="1" u="none" strike="noStrike" kern="1200" cap="none" spc="0" normalizeH="0" baseline="0" noProof="0" dirty="0">
                <a:ln>
                  <a:solidFill>
                    <a:schemeClr val="bg1"/>
                  </a:solidFill>
                </a:ln>
                <a:solidFill>
                  <a:srgbClr val="FF0000"/>
                </a:solidFill>
                <a:effectLst/>
                <a:uLnTx/>
                <a:uFillTx/>
                <a:latin typeface="+mj-lt"/>
                <a:ea typeface="+mj-ea"/>
                <a:cs typeface="+mj-cs"/>
              </a:rPr>
              <a:t>! </a:t>
            </a:r>
            <a:endParaRPr kumimoji="0" lang="nl-NL" sz="8000" b="1" i="1" u="none" strike="noStrike" kern="1200" cap="none" spc="0" normalizeH="0" baseline="0" noProof="0" dirty="0">
              <a:ln>
                <a:solidFill>
                  <a:schemeClr val="bg1"/>
                </a:solid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p:bldP spid="3" grpId="0" build="p"/>
      <p:bldP spid="5" grpId="0"/>
      <p:bldP spid="6" grpId="0" build="p"/>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jdelijke aanduiding voor dianummer 5"/>
          <p:cNvSpPr>
            <a:spLocks noGrp="1"/>
          </p:cNvSpPr>
          <p:nvPr>
            <p:ph type="sldNum" sz="quarter" idx="12"/>
          </p:nvPr>
        </p:nvSpPr>
        <p:spPr>
          <a:noFill/>
        </p:spPr>
        <p:txBody>
          <a:bodyPr/>
          <a:lstStyle/>
          <a:p>
            <a:fld id="{13639C44-B3C0-4B8C-944F-F581E6905A0C}" type="slidenum">
              <a:rPr lang="nl-NL" smtClean="0"/>
              <a:pPr/>
              <a:t>10</a:t>
            </a:fld>
            <a:endParaRPr lang="nl-NL"/>
          </a:p>
        </p:txBody>
      </p:sp>
      <p:sp>
        <p:nvSpPr>
          <p:cNvPr id="32771" name="Rectangle 2"/>
          <p:cNvSpPr>
            <a:spLocks noGrp="1" noChangeArrowheads="1"/>
          </p:cNvSpPr>
          <p:nvPr>
            <p:ph type="title"/>
          </p:nvPr>
        </p:nvSpPr>
        <p:spPr>
          <a:xfrm>
            <a:off x="0" y="138113"/>
            <a:ext cx="9144000" cy="1028700"/>
          </a:xfrm>
        </p:spPr>
        <p:txBody>
          <a:bodyPr/>
          <a:lstStyle/>
          <a:p>
            <a:pPr eaLnBrk="1" hangingPunct="1"/>
            <a:r>
              <a:rPr lang="nl-NL" dirty="0">
                <a:solidFill>
                  <a:srgbClr val="0000FF"/>
                </a:solidFill>
              </a:rPr>
              <a:t>Weglaten, vervormen, generaliseren</a:t>
            </a:r>
          </a:p>
        </p:txBody>
      </p:sp>
      <p:sp>
        <p:nvSpPr>
          <p:cNvPr id="40963" name="Text Box 3"/>
          <p:cNvSpPr txBox="1">
            <a:spLocks noChangeArrowheads="1"/>
          </p:cNvSpPr>
          <p:nvPr/>
        </p:nvSpPr>
        <p:spPr bwMode="auto">
          <a:xfrm>
            <a:off x="157162" y="2204864"/>
            <a:ext cx="8829675" cy="4611067"/>
          </a:xfrm>
          <a:prstGeom prst="rect">
            <a:avLst/>
          </a:prstGeom>
          <a:solidFill>
            <a:schemeClr val="bg1"/>
          </a:solidFill>
          <a:ln w="9525">
            <a:noFill/>
            <a:miter lim="800000"/>
            <a:headEnd/>
            <a:tailEnd/>
          </a:ln>
        </p:spPr>
        <p:txBody>
          <a:bodyPr lIns="0" tIns="0" rIns="0" bIns="0"/>
          <a:lstStyle/>
          <a:p>
            <a:pPr eaLnBrk="0" hangingPunct="0">
              <a:lnSpc>
                <a:spcPct val="150000"/>
              </a:lnSpc>
              <a:spcBef>
                <a:spcPts val="300"/>
              </a:spcBef>
            </a:pPr>
            <a:r>
              <a:rPr lang="nl-NL" sz="3200" b="1" dirty="0">
                <a:solidFill>
                  <a:srgbClr val="3333CC"/>
                </a:solidFill>
              </a:rPr>
              <a:t>FINISHED FILES ARE THE RESULTS OF YEARS OF SCIENTIFIC STUDY COMBINED WITH EXPERIENCE OF YEARS OF TRUTHFULL WORK AND OF INTENSIVE REFLECTION IF THEY ARE FILLED WITH FAITHFUL FACTS ABOUT EFFECTIVE SAFETY PERSONS OR FALSE OFFENDERS OF FOUR BEAUTIFUL PEOPLE.</a:t>
            </a:r>
          </a:p>
        </p:txBody>
      </p:sp>
      <p:sp>
        <p:nvSpPr>
          <p:cNvPr id="40964" name="Text Box 4"/>
          <p:cNvSpPr txBox="1">
            <a:spLocks noChangeArrowheads="1"/>
          </p:cNvSpPr>
          <p:nvPr/>
        </p:nvSpPr>
        <p:spPr bwMode="auto">
          <a:xfrm>
            <a:off x="0" y="1166813"/>
            <a:ext cx="9144000" cy="584200"/>
          </a:xfrm>
          <a:prstGeom prst="rect">
            <a:avLst/>
          </a:prstGeom>
          <a:noFill/>
          <a:ln w="9525">
            <a:noFill/>
            <a:miter lim="800000"/>
            <a:headEnd/>
            <a:tailEnd/>
          </a:ln>
        </p:spPr>
        <p:txBody>
          <a:bodyPr>
            <a:spAutoFit/>
          </a:bodyPr>
          <a:lstStyle/>
          <a:p>
            <a:r>
              <a:rPr lang="nl-NL" sz="3200" b="1">
                <a:solidFill>
                  <a:srgbClr val="FF0000"/>
                </a:solidFill>
              </a:rPr>
              <a:t>Hoeveel keer staat de letter F in de volgende tekst?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anim calcmode="lin" valueType="num">
                                      <p:cBhvr additive="base">
                                        <p:cTn id="7" dur="500" fill="hold"/>
                                        <p:tgtEl>
                                          <p:spTgt spid="40964"/>
                                        </p:tgtEl>
                                        <p:attrNameLst>
                                          <p:attrName>ppt_x</p:attrName>
                                        </p:attrNameLst>
                                      </p:cBhvr>
                                      <p:tavLst>
                                        <p:tav tm="0">
                                          <p:val>
                                            <p:strVal val="0-#ppt_w/2"/>
                                          </p:val>
                                        </p:tav>
                                        <p:tav tm="100000">
                                          <p:val>
                                            <p:strVal val="#ppt_x"/>
                                          </p:val>
                                        </p:tav>
                                      </p:tavLst>
                                    </p:anim>
                                    <p:anim calcmode="lin" valueType="num">
                                      <p:cBhvr additive="base">
                                        <p:cTn id="8" dur="500" fill="hold"/>
                                        <p:tgtEl>
                                          <p:spTgt spid="4096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63"/>
                                        </p:tgtEl>
                                        <p:attrNameLst>
                                          <p:attrName>style.visibility</p:attrName>
                                        </p:attrNameLst>
                                      </p:cBhvr>
                                      <p:to>
                                        <p:strVal val="visible"/>
                                      </p:to>
                                    </p:set>
                                    <p:anim calcmode="lin" valueType="num">
                                      <p:cBhvr additive="base">
                                        <p:cTn id="13" dur="500" fill="hold"/>
                                        <p:tgtEl>
                                          <p:spTgt spid="40963"/>
                                        </p:tgtEl>
                                        <p:attrNameLst>
                                          <p:attrName>ppt_x</p:attrName>
                                        </p:attrNameLst>
                                      </p:cBhvr>
                                      <p:tavLst>
                                        <p:tav tm="0">
                                          <p:val>
                                            <p:strVal val="0-#ppt_w/2"/>
                                          </p:val>
                                        </p:tav>
                                        <p:tav tm="100000">
                                          <p:val>
                                            <p:strVal val="#ppt_x"/>
                                          </p:val>
                                        </p:tav>
                                      </p:tavLst>
                                    </p:anim>
                                    <p:anim calcmode="lin" valueType="num">
                                      <p:cBhvr additive="base">
                                        <p:cTn id="14" dur="500" fill="hold"/>
                                        <p:tgtEl>
                                          <p:spTgt spid="409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nimBg="1" autoUpdateAnimBg="0"/>
      <p:bldP spid="4096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jdelijke aanduiding voor dianummer 6"/>
          <p:cNvSpPr>
            <a:spLocks noGrp="1"/>
          </p:cNvSpPr>
          <p:nvPr>
            <p:ph type="sldNum" sz="quarter" idx="12"/>
          </p:nvPr>
        </p:nvSpPr>
        <p:spPr>
          <a:noFill/>
        </p:spPr>
        <p:txBody>
          <a:bodyPr/>
          <a:lstStyle/>
          <a:p>
            <a:fld id="{68BD4244-18D2-4855-810C-FB525C02D796}" type="slidenum">
              <a:rPr lang="nl-NL" smtClean="0"/>
              <a:pPr/>
              <a:t>11</a:t>
            </a:fld>
            <a:endParaRPr lang="nl-NL"/>
          </a:p>
        </p:txBody>
      </p:sp>
      <p:pic>
        <p:nvPicPr>
          <p:cNvPr id="36866" name="Picture 2" descr="boom60"/>
          <p:cNvPicPr>
            <a:picLocks noChangeAspect="1" noChangeArrowheads="1"/>
          </p:cNvPicPr>
          <p:nvPr/>
        </p:nvPicPr>
        <p:blipFill>
          <a:blip r:embed="rId2" cstate="screen">
            <a:extLst>
              <a:ext uri="{BEBA8EAE-BF5A-486C-A8C5-ECC9F3942E4B}">
                <a14:imgProps xmlns:a14="http://schemas.microsoft.com/office/drawing/2010/main">
                  <a14:imgLayer r:embed="rId3">
                    <a14:imgEffect>
                      <a14:brightnessContrast bright="-10000" contrast="-20000"/>
                    </a14:imgEffect>
                  </a14:imgLayer>
                </a14:imgProps>
              </a:ext>
              <a:ext uri="{28A0092B-C50C-407E-A947-70E740481C1C}">
                <a14:useLocalDpi xmlns:a14="http://schemas.microsoft.com/office/drawing/2010/main" val="0"/>
              </a:ext>
            </a:extLst>
          </a:blip>
          <a:srcRect/>
          <a:stretch>
            <a:fillRect/>
          </a:stretch>
        </p:blipFill>
        <p:spPr bwMode="auto">
          <a:xfrm>
            <a:off x="4122424" y="7938"/>
            <a:ext cx="5002212" cy="6850062"/>
          </a:xfrm>
          <a:prstGeom prst="rect">
            <a:avLst/>
          </a:prstGeom>
          <a:noFill/>
          <a:ln w="9525">
            <a:noFill/>
            <a:miter lim="800000"/>
            <a:headEnd/>
            <a:tailEnd/>
          </a:ln>
        </p:spPr>
      </p:pic>
      <p:sp>
        <p:nvSpPr>
          <p:cNvPr id="27652" name="Rectangle 3"/>
          <p:cNvSpPr>
            <a:spLocks noGrp="1" noChangeArrowheads="1"/>
          </p:cNvSpPr>
          <p:nvPr>
            <p:ph type="title"/>
          </p:nvPr>
        </p:nvSpPr>
        <p:spPr>
          <a:xfrm>
            <a:off x="0" y="188640"/>
            <a:ext cx="3059832" cy="2243336"/>
          </a:xfrm>
        </p:spPr>
        <p:txBody>
          <a:bodyPr>
            <a:noAutofit/>
          </a:bodyPr>
          <a:lstStyle/>
          <a:p>
            <a:pPr eaLnBrk="1" hangingPunct="1"/>
            <a:r>
              <a:rPr lang="nl-NL" b="1" dirty="0">
                <a:solidFill>
                  <a:srgbClr val="0000FF"/>
                </a:solidFill>
              </a:rPr>
              <a:t>De </a:t>
            </a:r>
            <a:br>
              <a:rPr lang="nl-NL" b="1" dirty="0">
                <a:solidFill>
                  <a:srgbClr val="0000FF"/>
                </a:solidFill>
              </a:rPr>
            </a:br>
            <a:r>
              <a:rPr lang="nl-NL" b="1" dirty="0">
                <a:solidFill>
                  <a:srgbClr val="0000FF"/>
                </a:solidFill>
              </a:rPr>
              <a:t>Hoofden-</a:t>
            </a:r>
            <a:br>
              <a:rPr lang="nl-NL" b="1" dirty="0">
                <a:solidFill>
                  <a:srgbClr val="0000FF"/>
                </a:solidFill>
              </a:rPr>
            </a:br>
            <a:r>
              <a:rPr lang="nl-NL" b="1" dirty="0">
                <a:solidFill>
                  <a:srgbClr val="0000FF"/>
                </a:solidFill>
              </a:rPr>
              <a:t>boom</a:t>
            </a:r>
          </a:p>
        </p:txBody>
      </p:sp>
      <p:sp>
        <p:nvSpPr>
          <p:cNvPr id="2" name="Rechthoek 1">
            <a:extLst>
              <a:ext uri="{FF2B5EF4-FFF2-40B4-BE49-F238E27FC236}">
                <a16:creationId xmlns:a16="http://schemas.microsoft.com/office/drawing/2014/main" id="{16BEDF55-D3AE-424B-917F-D68AF94E497A}"/>
              </a:ext>
            </a:extLst>
          </p:cNvPr>
          <p:cNvSpPr/>
          <p:nvPr/>
        </p:nvSpPr>
        <p:spPr>
          <a:xfrm>
            <a:off x="4122424" y="-22650"/>
            <a:ext cx="5047472" cy="6850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nodeType="withEffect">
                                  <p:stCondLst>
                                    <p:cond delay="1000"/>
                                  </p:stCondLst>
                                  <p:childTnLst>
                                    <p:set>
                                      <p:cBhvr>
                                        <p:cTn id="8" dur="1" fill="hold">
                                          <p:stCondLst>
                                            <p:cond delay="0"/>
                                          </p:stCondLst>
                                        </p:cTn>
                                        <p:tgtEl>
                                          <p:spTgt spid="368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F096A260-B269-4CC6-8BD5-AE4B3EFE98DB}"/>
              </a:ext>
            </a:extLst>
          </p:cNvPr>
          <p:cNvSpPr>
            <a:spLocks noGrp="1" noChangeArrowheads="1"/>
          </p:cNvSpPr>
          <p:nvPr>
            <p:ph type="title"/>
          </p:nvPr>
        </p:nvSpPr>
        <p:spPr>
          <a:xfrm>
            <a:off x="685800" y="609600"/>
            <a:ext cx="7772400" cy="1143000"/>
          </a:xfrm>
        </p:spPr>
        <p:txBody>
          <a:bodyPr>
            <a:noAutofit/>
          </a:bodyPr>
          <a:lstStyle/>
          <a:p>
            <a:pPr eaLnBrk="1" hangingPunct="1"/>
            <a:r>
              <a:rPr lang="nl-NL" sz="4000" b="1" dirty="0">
                <a:solidFill>
                  <a:srgbClr val="0000FF"/>
                </a:solidFill>
              </a:rPr>
              <a:t>Hoe veel hoofden heb je gezien?</a:t>
            </a:r>
          </a:p>
        </p:txBody>
      </p:sp>
      <p:sp>
        <p:nvSpPr>
          <p:cNvPr id="6" name="Text Box 4">
            <a:extLst>
              <a:ext uri="{FF2B5EF4-FFF2-40B4-BE49-F238E27FC236}">
                <a16:creationId xmlns:a16="http://schemas.microsoft.com/office/drawing/2014/main" id="{C8DADB3E-6923-4240-A728-9EDE2A69FA58}"/>
              </a:ext>
            </a:extLst>
          </p:cNvPr>
          <p:cNvSpPr txBox="1">
            <a:spLocks noChangeArrowheads="1"/>
          </p:cNvSpPr>
          <p:nvPr/>
        </p:nvSpPr>
        <p:spPr bwMode="auto">
          <a:xfrm>
            <a:off x="2555776" y="3139281"/>
            <a:ext cx="4227513" cy="579437"/>
          </a:xfrm>
          <a:prstGeom prst="rect">
            <a:avLst/>
          </a:prstGeom>
          <a:noFill/>
          <a:ln w="9525">
            <a:noFill/>
            <a:miter lim="800000"/>
            <a:headEnd/>
            <a:tailEnd/>
          </a:ln>
        </p:spPr>
        <p:txBody>
          <a:bodyPr>
            <a:spAutoFit/>
          </a:bodyPr>
          <a:lstStyle/>
          <a:p>
            <a:pPr>
              <a:spcBef>
                <a:spcPct val="50000"/>
              </a:spcBef>
            </a:pPr>
            <a:r>
              <a:rPr lang="nl-NL" sz="3200" b="1" dirty="0">
                <a:solidFill>
                  <a:schemeClr val="hlink"/>
                </a:solidFill>
              </a:rPr>
              <a:t>Nog beter observeren?</a:t>
            </a:r>
          </a:p>
        </p:txBody>
      </p:sp>
    </p:spTree>
    <p:extLst>
      <p:ext uri="{BB962C8B-B14F-4D97-AF65-F5344CB8AC3E}">
        <p14:creationId xmlns:p14="http://schemas.microsoft.com/office/powerpoint/2010/main" val="67097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Tijdelijke aanduiding voor dianummer 6"/>
          <p:cNvSpPr>
            <a:spLocks noGrp="1"/>
          </p:cNvSpPr>
          <p:nvPr>
            <p:ph type="sldNum" sz="quarter" idx="12"/>
          </p:nvPr>
        </p:nvSpPr>
        <p:spPr>
          <a:noFill/>
        </p:spPr>
        <p:txBody>
          <a:bodyPr/>
          <a:lstStyle/>
          <a:p>
            <a:fld id="{F939DBB2-53A1-4E0B-AB98-0209E60EE442}" type="slidenum">
              <a:rPr lang="nl-NL" smtClean="0"/>
              <a:pPr/>
              <a:t>13</a:t>
            </a:fld>
            <a:endParaRPr lang="nl-NL"/>
          </a:p>
        </p:txBody>
      </p:sp>
      <p:pic>
        <p:nvPicPr>
          <p:cNvPr id="38914" name="Picture 2" descr="boom60"/>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4139954" y="17463"/>
            <a:ext cx="4978646" cy="6850062"/>
          </a:xfrm>
          <a:prstGeom prst="rect">
            <a:avLst/>
          </a:prstGeom>
          <a:noFill/>
          <a:ln w="9525">
            <a:noFill/>
            <a:miter lim="800000"/>
            <a:headEnd/>
            <a:tailEnd/>
          </a:ln>
        </p:spPr>
      </p:pic>
      <p:sp>
        <p:nvSpPr>
          <p:cNvPr id="38916" name="Text Box 4"/>
          <p:cNvSpPr txBox="1">
            <a:spLocks noChangeArrowheads="1"/>
          </p:cNvSpPr>
          <p:nvPr/>
        </p:nvSpPr>
        <p:spPr bwMode="auto">
          <a:xfrm>
            <a:off x="0" y="3656013"/>
            <a:ext cx="4227513" cy="579437"/>
          </a:xfrm>
          <a:prstGeom prst="rect">
            <a:avLst/>
          </a:prstGeom>
          <a:noFill/>
          <a:ln w="9525">
            <a:noFill/>
            <a:miter lim="800000"/>
            <a:headEnd/>
            <a:tailEnd/>
          </a:ln>
        </p:spPr>
        <p:txBody>
          <a:bodyPr>
            <a:spAutoFit/>
          </a:bodyPr>
          <a:lstStyle/>
          <a:p>
            <a:pPr>
              <a:spcBef>
                <a:spcPct val="50000"/>
              </a:spcBef>
            </a:pPr>
            <a:r>
              <a:rPr lang="nl-NL" sz="3200" b="1" dirty="0">
                <a:solidFill>
                  <a:schemeClr val="hlink"/>
                </a:solidFill>
              </a:rPr>
              <a:t>Nog beter observeren!</a:t>
            </a:r>
          </a:p>
        </p:txBody>
      </p:sp>
      <p:sp>
        <p:nvSpPr>
          <p:cNvPr id="2" name="Rechthoek 1">
            <a:extLst>
              <a:ext uri="{FF2B5EF4-FFF2-40B4-BE49-F238E27FC236}">
                <a16:creationId xmlns:a16="http://schemas.microsoft.com/office/drawing/2014/main" id="{5DABD8C3-B0CB-4B86-668F-DE9E41FB96F3}"/>
              </a:ext>
            </a:extLst>
          </p:cNvPr>
          <p:cNvSpPr/>
          <p:nvPr/>
        </p:nvSpPr>
        <p:spPr>
          <a:xfrm>
            <a:off x="4165354" y="7938"/>
            <a:ext cx="4978646" cy="6850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700" name="Rectangle 3"/>
          <p:cNvSpPr>
            <a:spLocks noGrp="1" noChangeArrowheads="1"/>
          </p:cNvSpPr>
          <p:nvPr>
            <p:ph type="title"/>
          </p:nvPr>
        </p:nvSpPr>
        <p:spPr>
          <a:xfrm>
            <a:off x="0" y="0"/>
            <a:ext cx="4716016" cy="1901825"/>
          </a:xfrm>
        </p:spPr>
        <p:txBody>
          <a:bodyPr>
            <a:noAutofit/>
          </a:bodyPr>
          <a:lstStyle/>
          <a:p>
            <a:pPr eaLnBrk="1" hangingPunct="1"/>
            <a:r>
              <a:rPr lang="nl-NL" sz="4000" b="1" dirty="0">
                <a:solidFill>
                  <a:srgbClr val="0000FF"/>
                </a:solidFill>
              </a:rPr>
              <a:t>Hoe Zintuiglijk Scherpzinnig ben je?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anim calcmode="lin" valueType="num">
                                      <p:cBhvr additive="base">
                                        <p:cTn id="7" dur="500" fill="hold"/>
                                        <p:tgtEl>
                                          <p:spTgt spid="38916"/>
                                        </p:tgtEl>
                                        <p:attrNameLst>
                                          <p:attrName>ppt_x</p:attrName>
                                        </p:attrNameLst>
                                      </p:cBhvr>
                                      <p:tavLst>
                                        <p:tav tm="0">
                                          <p:val>
                                            <p:strVal val="0-#ppt_w/2"/>
                                          </p:val>
                                        </p:tav>
                                        <p:tav tm="100000">
                                          <p:val>
                                            <p:strVal val="#ppt_x"/>
                                          </p:val>
                                        </p:tav>
                                      </p:tavLst>
                                    </p:anim>
                                    <p:anim calcmode="lin" valueType="num">
                                      <p:cBhvr additive="base">
                                        <p:cTn id="8" dur="500" fill="hold"/>
                                        <p:tgtEl>
                                          <p:spTgt spid="389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hidden"/>
                                      </p:to>
                                    </p:set>
                                  </p:childTnLst>
                                </p:cTn>
                              </p:par>
                              <p:par>
                                <p:cTn id="13" presetID="1" presetClass="exit" presetSubtype="0" fill="hold" nodeType="withEffect">
                                  <p:stCondLst>
                                    <p:cond delay="4000"/>
                                  </p:stCondLst>
                                  <p:childTnLst>
                                    <p:set>
                                      <p:cBhvr>
                                        <p:cTn id="14" dur="1" fill="hold">
                                          <p:stCondLst>
                                            <p:cond delay="0"/>
                                          </p:stCondLst>
                                        </p:cTn>
                                        <p:tgtEl>
                                          <p:spTgt spid="389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utoUpdateAnimBg="0"/>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Tijdelijke aanduiding voor dianummer 6"/>
          <p:cNvSpPr>
            <a:spLocks noGrp="1"/>
          </p:cNvSpPr>
          <p:nvPr>
            <p:ph type="sldNum" sz="quarter" idx="12"/>
          </p:nvPr>
        </p:nvSpPr>
        <p:spPr>
          <a:noFill/>
        </p:spPr>
        <p:txBody>
          <a:bodyPr/>
          <a:lstStyle/>
          <a:p>
            <a:fld id="{86D38712-F8F2-4BC9-BFFE-CED166775896}" type="slidenum">
              <a:rPr lang="nl-NL" smtClean="0"/>
              <a:pPr/>
              <a:t>14</a:t>
            </a:fld>
            <a:endParaRPr lang="nl-NL"/>
          </a:p>
        </p:txBody>
      </p:sp>
      <p:sp>
        <p:nvSpPr>
          <p:cNvPr id="37890" name="Text Box 2"/>
          <p:cNvSpPr txBox="1">
            <a:spLocks noChangeArrowheads="1"/>
          </p:cNvSpPr>
          <p:nvPr/>
        </p:nvSpPr>
        <p:spPr bwMode="auto">
          <a:xfrm>
            <a:off x="2398713" y="2243138"/>
            <a:ext cx="4376737" cy="701675"/>
          </a:xfrm>
          <a:prstGeom prst="rect">
            <a:avLst/>
          </a:prstGeom>
          <a:noFill/>
          <a:ln w="9525">
            <a:noFill/>
            <a:miter lim="800000"/>
            <a:headEnd/>
            <a:tailEnd/>
          </a:ln>
        </p:spPr>
        <p:txBody>
          <a:bodyPr>
            <a:spAutoFit/>
          </a:bodyPr>
          <a:lstStyle/>
          <a:p>
            <a:pPr>
              <a:spcBef>
                <a:spcPct val="50000"/>
              </a:spcBef>
            </a:pPr>
            <a:r>
              <a:rPr lang="nl-NL" sz="4000" b="1">
                <a:solidFill>
                  <a:schemeClr val="hlink"/>
                </a:solidFill>
              </a:rPr>
              <a:t>Wat heb je gezien?</a:t>
            </a:r>
          </a:p>
        </p:txBody>
      </p:sp>
      <p:sp>
        <p:nvSpPr>
          <p:cNvPr id="28676" name="Rectangle 3"/>
          <p:cNvSpPr>
            <a:spLocks noGrp="1" noChangeArrowheads="1"/>
          </p:cNvSpPr>
          <p:nvPr>
            <p:ph type="title"/>
          </p:nvPr>
        </p:nvSpPr>
        <p:spPr>
          <a:xfrm>
            <a:off x="847725" y="428604"/>
            <a:ext cx="7480300" cy="1062059"/>
          </a:xfrm>
        </p:spPr>
        <p:txBody>
          <a:bodyPr>
            <a:normAutofit fontScale="90000"/>
          </a:bodyPr>
          <a:lstStyle/>
          <a:p>
            <a:pPr eaLnBrk="1" hangingPunct="1"/>
            <a:r>
              <a:rPr lang="nl-NL" sz="3600" dirty="0">
                <a:solidFill>
                  <a:srgbClr val="0000FF"/>
                </a:solidFill>
              </a:rPr>
              <a:t>Focussen met Zintuiglijke Scherpzinnigheid!</a:t>
            </a:r>
          </a:p>
        </p:txBody>
      </p:sp>
      <p:sp>
        <p:nvSpPr>
          <p:cNvPr id="37892" name="Text Box 4"/>
          <p:cNvSpPr txBox="1">
            <a:spLocks noChangeArrowheads="1"/>
          </p:cNvSpPr>
          <p:nvPr/>
        </p:nvSpPr>
        <p:spPr bwMode="auto">
          <a:xfrm>
            <a:off x="390525" y="4932363"/>
            <a:ext cx="8393113" cy="1066800"/>
          </a:xfrm>
          <a:prstGeom prst="rect">
            <a:avLst/>
          </a:prstGeom>
          <a:noFill/>
          <a:ln w="9525">
            <a:noFill/>
            <a:miter lim="800000"/>
            <a:headEnd/>
            <a:tailEnd/>
          </a:ln>
        </p:spPr>
        <p:txBody>
          <a:bodyPr>
            <a:spAutoFit/>
          </a:bodyPr>
          <a:lstStyle/>
          <a:p>
            <a:pPr algn="ctr">
              <a:spcBef>
                <a:spcPct val="50000"/>
              </a:spcBef>
            </a:pPr>
            <a:r>
              <a:rPr lang="nl-NL" sz="3200" b="1">
                <a:solidFill>
                  <a:srgbClr val="FF0000"/>
                </a:solidFill>
              </a:rPr>
              <a:t>Merk op hoeveel verschillende waarnemingen er gedaan worden!</a:t>
            </a:r>
          </a:p>
        </p:txBody>
      </p:sp>
      <p:sp>
        <p:nvSpPr>
          <p:cNvPr id="37893" name="Text Box 5"/>
          <p:cNvSpPr txBox="1">
            <a:spLocks noChangeArrowheads="1"/>
          </p:cNvSpPr>
          <p:nvPr/>
        </p:nvSpPr>
        <p:spPr bwMode="auto">
          <a:xfrm>
            <a:off x="3411538" y="3448050"/>
            <a:ext cx="2320925" cy="701675"/>
          </a:xfrm>
          <a:prstGeom prst="rect">
            <a:avLst/>
          </a:prstGeom>
          <a:noFill/>
          <a:ln w="9525">
            <a:noFill/>
            <a:miter lim="800000"/>
            <a:headEnd/>
            <a:tailEnd/>
          </a:ln>
        </p:spPr>
        <p:txBody>
          <a:bodyPr>
            <a:spAutoFit/>
          </a:bodyPr>
          <a:lstStyle/>
          <a:p>
            <a:pPr>
              <a:spcBef>
                <a:spcPct val="50000"/>
              </a:spcBef>
            </a:pPr>
            <a:r>
              <a:rPr lang="nl-NL" sz="4000" b="1">
                <a:solidFill>
                  <a:schemeClr val="hlink"/>
                </a:solidFill>
              </a:rPr>
              <a:t>Hoeveel?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additive="base">
                                        <p:cTn id="7" dur="500" fill="hold"/>
                                        <p:tgtEl>
                                          <p:spTgt spid="37890"/>
                                        </p:tgtEl>
                                        <p:attrNameLst>
                                          <p:attrName>ppt_x</p:attrName>
                                        </p:attrNameLst>
                                      </p:cBhvr>
                                      <p:tavLst>
                                        <p:tav tm="0">
                                          <p:val>
                                            <p:strVal val="0-#ppt_w/2"/>
                                          </p:val>
                                        </p:tav>
                                        <p:tav tm="100000">
                                          <p:val>
                                            <p:strVal val="#ppt_x"/>
                                          </p:val>
                                        </p:tav>
                                      </p:tavLst>
                                    </p:anim>
                                    <p:anim calcmode="lin" valueType="num">
                                      <p:cBhvr additive="base">
                                        <p:cTn id="8" dur="500" fill="hold"/>
                                        <p:tgtEl>
                                          <p:spTgt spid="3789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893"/>
                                        </p:tgtEl>
                                        <p:attrNameLst>
                                          <p:attrName>style.visibility</p:attrName>
                                        </p:attrNameLst>
                                      </p:cBhvr>
                                      <p:to>
                                        <p:strVal val="visible"/>
                                      </p:to>
                                    </p:set>
                                    <p:anim calcmode="lin" valueType="num">
                                      <p:cBhvr additive="base">
                                        <p:cTn id="13" dur="500" fill="hold"/>
                                        <p:tgtEl>
                                          <p:spTgt spid="37893"/>
                                        </p:tgtEl>
                                        <p:attrNameLst>
                                          <p:attrName>ppt_x</p:attrName>
                                        </p:attrNameLst>
                                      </p:cBhvr>
                                      <p:tavLst>
                                        <p:tav tm="0">
                                          <p:val>
                                            <p:strVal val="0-#ppt_w/2"/>
                                          </p:val>
                                        </p:tav>
                                        <p:tav tm="100000">
                                          <p:val>
                                            <p:strVal val="#ppt_x"/>
                                          </p:val>
                                        </p:tav>
                                      </p:tavLst>
                                    </p:anim>
                                    <p:anim calcmode="lin" valueType="num">
                                      <p:cBhvr additive="base">
                                        <p:cTn id="14" dur="500" fill="hold"/>
                                        <p:tgtEl>
                                          <p:spTgt spid="3789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892"/>
                                        </p:tgtEl>
                                        <p:attrNameLst>
                                          <p:attrName>style.visibility</p:attrName>
                                        </p:attrNameLst>
                                      </p:cBhvr>
                                      <p:to>
                                        <p:strVal val="visible"/>
                                      </p:to>
                                    </p:set>
                                    <p:anim calcmode="lin" valueType="num">
                                      <p:cBhvr additive="base">
                                        <p:cTn id="19" dur="500" fill="hold"/>
                                        <p:tgtEl>
                                          <p:spTgt spid="37892"/>
                                        </p:tgtEl>
                                        <p:attrNameLst>
                                          <p:attrName>ppt_x</p:attrName>
                                        </p:attrNameLst>
                                      </p:cBhvr>
                                      <p:tavLst>
                                        <p:tav tm="0">
                                          <p:val>
                                            <p:strVal val="0-#ppt_w/2"/>
                                          </p:val>
                                        </p:tav>
                                        <p:tav tm="100000">
                                          <p:val>
                                            <p:strVal val="#ppt_x"/>
                                          </p:val>
                                        </p:tav>
                                      </p:tavLst>
                                    </p:anim>
                                    <p:anim calcmode="lin" valueType="num">
                                      <p:cBhvr additive="base">
                                        <p:cTn id="20" dur="500" fill="hold"/>
                                        <p:tgtEl>
                                          <p:spTgt spid="378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P spid="37892" grpId="0" autoUpdateAnimBg="0"/>
      <p:bldP spid="37893"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Tijdelijke aanduiding voor dianummer 6"/>
          <p:cNvSpPr>
            <a:spLocks noGrp="1"/>
          </p:cNvSpPr>
          <p:nvPr>
            <p:ph type="sldNum" sz="quarter" idx="12"/>
          </p:nvPr>
        </p:nvSpPr>
        <p:spPr>
          <a:noFill/>
        </p:spPr>
        <p:txBody>
          <a:bodyPr/>
          <a:lstStyle/>
          <a:p>
            <a:fld id="{728C0319-E6C7-440F-B85E-DA6CB4A9E9B3}" type="slidenum">
              <a:rPr lang="nl-NL" smtClean="0"/>
              <a:pPr/>
              <a:t>15</a:t>
            </a:fld>
            <a:endParaRPr lang="nl-NL"/>
          </a:p>
        </p:txBody>
      </p:sp>
      <p:pic>
        <p:nvPicPr>
          <p:cNvPr id="39938" name="Picture 2" descr="boom60"/>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4141788" y="0"/>
            <a:ext cx="5002212" cy="6850063"/>
          </a:xfrm>
          <a:prstGeom prst="rect">
            <a:avLst/>
          </a:prstGeom>
          <a:noFill/>
          <a:ln w="9525">
            <a:noFill/>
            <a:miter lim="800000"/>
            <a:headEnd/>
            <a:tailEnd/>
          </a:ln>
        </p:spPr>
      </p:pic>
      <p:sp>
        <p:nvSpPr>
          <p:cNvPr id="39939" name="Text Box 3"/>
          <p:cNvSpPr txBox="1">
            <a:spLocks noChangeArrowheads="1"/>
          </p:cNvSpPr>
          <p:nvPr/>
        </p:nvSpPr>
        <p:spPr bwMode="auto">
          <a:xfrm>
            <a:off x="428625" y="5157192"/>
            <a:ext cx="4143375" cy="646331"/>
          </a:xfrm>
          <a:prstGeom prst="rect">
            <a:avLst/>
          </a:prstGeom>
          <a:noFill/>
          <a:ln w="9525">
            <a:noFill/>
            <a:miter lim="800000"/>
            <a:headEnd/>
            <a:tailEnd/>
          </a:ln>
        </p:spPr>
        <p:txBody>
          <a:bodyPr wrap="square">
            <a:spAutoFit/>
          </a:bodyPr>
          <a:lstStyle/>
          <a:p>
            <a:pPr>
              <a:spcBef>
                <a:spcPct val="50000"/>
              </a:spcBef>
            </a:pPr>
            <a:r>
              <a:rPr lang="nl-NL" b="1" dirty="0">
                <a:solidFill>
                  <a:srgbClr val="3333CC"/>
                </a:solidFill>
              </a:rPr>
              <a:t>Heb je ook gezien dat het de eerste tien allemaal staatslieden van India waren?</a:t>
            </a:r>
          </a:p>
        </p:txBody>
      </p:sp>
      <p:sp>
        <p:nvSpPr>
          <p:cNvPr id="30725" name="Rectangle 4"/>
          <p:cNvSpPr>
            <a:spLocks noGrp="1" noChangeArrowheads="1"/>
          </p:cNvSpPr>
          <p:nvPr>
            <p:ph type="title"/>
          </p:nvPr>
        </p:nvSpPr>
        <p:spPr>
          <a:xfrm>
            <a:off x="0" y="0"/>
            <a:ext cx="4138613" cy="1901825"/>
          </a:xfrm>
        </p:spPr>
        <p:txBody>
          <a:bodyPr>
            <a:normAutofit/>
          </a:bodyPr>
          <a:lstStyle/>
          <a:p>
            <a:pPr eaLnBrk="1" hangingPunct="1"/>
            <a:r>
              <a:rPr lang="nl-NL" sz="4000" b="1" dirty="0">
                <a:solidFill>
                  <a:srgbClr val="0000FF"/>
                </a:solidFill>
              </a:rPr>
              <a:t>Heel Zintuiglijk Scherpzinnig! </a:t>
            </a:r>
          </a:p>
        </p:txBody>
      </p:sp>
      <p:sp>
        <p:nvSpPr>
          <p:cNvPr id="39941" name="Text Box 5"/>
          <p:cNvSpPr txBox="1">
            <a:spLocks noChangeArrowheads="1"/>
          </p:cNvSpPr>
          <p:nvPr/>
        </p:nvSpPr>
        <p:spPr bwMode="auto">
          <a:xfrm>
            <a:off x="428625" y="2176463"/>
            <a:ext cx="2373784" cy="369332"/>
          </a:xfrm>
          <a:prstGeom prst="rect">
            <a:avLst/>
          </a:prstGeom>
          <a:noFill/>
          <a:ln w="9525">
            <a:noFill/>
            <a:miter lim="800000"/>
            <a:headEnd/>
            <a:tailEnd/>
          </a:ln>
        </p:spPr>
        <p:txBody>
          <a:bodyPr wrap="square">
            <a:spAutoFit/>
          </a:bodyPr>
          <a:lstStyle/>
          <a:p>
            <a:pPr>
              <a:spcBef>
                <a:spcPct val="50000"/>
              </a:spcBef>
            </a:pPr>
            <a:r>
              <a:rPr lang="nl-NL" b="1" dirty="0">
                <a:solidFill>
                  <a:srgbClr val="FF0000"/>
                </a:solidFill>
              </a:rPr>
              <a:t>Wat is het antwoord ? </a:t>
            </a:r>
          </a:p>
        </p:txBody>
      </p:sp>
      <p:sp>
        <p:nvSpPr>
          <p:cNvPr id="39942" name="Text Box 6"/>
          <p:cNvSpPr txBox="1">
            <a:spLocks noChangeArrowheads="1"/>
          </p:cNvSpPr>
          <p:nvPr/>
        </p:nvSpPr>
        <p:spPr bwMode="auto">
          <a:xfrm>
            <a:off x="428625" y="4074597"/>
            <a:ext cx="3852863" cy="369332"/>
          </a:xfrm>
          <a:prstGeom prst="rect">
            <a:avLst/>
          </a:prstGeom>
          <a:noFill/>
          <a:ln w="9525">
            <a:noFill/>
            <a:miter lim="800000"/>
            <a:headEnd/>
            <a:tailEnd/>
          </a:ln>
        </p:spPr>
        <p:txBody>
          <a:bodyPr>
            <a:spAutoFit/>
          </a:bodyPr>
          <a:lstStyle/>
          <a:p>
            <a:pPr>
              <a:spcBef>
                <a:spcPct val="50000"/>
              </a:spcBef>
            </a:pPr>
            <a:r>
              <a:rPr lang="nl-NL" b="1" dirty="0">
                <a:solidFill>
                  <a:srgbClr val="FF0000"/>
                </a:solidFill>
              </a:rPr>
              <a:t>Wat voor mensen zijn er afgebeeld?</a:t>
            </a:r>
          </a:p>
        </p:txBody>
      </p:sp>
      <p:sp>
        <p:nvSpPr>
          <p:cNvPr id="2" name="Text Box 5">
            <a:extLst>
              <a:ext uri="{FF2B5EF4-FFF2-40B4-BE49-F238E27FC236}">
                <a16:creationId xmlns:a16="http://schemas.microsoft.com/office/drawing/2014/main" id="{2AC61D02-C915-4B96-46AF-255A2E576B71}"/>
              </a:ext>
            </a:extLst>
          </p:cNvPr>
          <p:cNvSpPr txBox="1">
            <a:spLocks noChangeArrowheads="1"/>
          </p:cNvSpPr>
          <p:nvPr/>
        </p:nvSpPr>
        <p:spPr bwMode="auto">
          <a:xfrm>
            <a:off x="2729563" y="2176463"/>
            <a:ext cx="1440160" cy="369332"/>
          </a:xfrm>
          <a:prstGeom prst="rect">
            <a:avLst/>
          </a:prstGeom>
          <a:noFill/>
          <a:ln w="9525">
            <a:noFill/>
            <a:miter lim="800000"/>
            <a:headEnd/>
            <a:tailEnd/>
          </a:ln>
        </p:spPr>
        <p:txBody>
          <a:bodyPr wrap="square">
            <a:spAutoFit/>
          </a:bodyPr>
          <a:lstStyle/>
          <a:p>
            <a:pPr>
              <a:spcBef>
                <a:spcPct val="50000"/>
              </a:spcBef>
            </a:pPr>
            <a:r>
              <a:rPr lang="nl-NL" b="1" dirty="0">
                <a:solidFill>
                  <a:srgbClr val="FF0000"/>
                </a:solidFill>
              </a:rPr>
              <a:t>10 hoofden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41"/>
                                        </p:tgtEl>
                                        <p:attrNameLst>
                                          <p:attrName>style.visibility</p:attrName>
                                        </p:attrNameLst>
                                      </p:cBhvr>
                                      <p:to>
                                        <p:strVal val="visible"/>
                                      </p:to>
                                    </p:set>
                                    <p:anim calcmode="lin" valueType="num">
                                      <p:cBhvr additive="base">
                                        <p:cTn id="7" dur="500" fill="hold"/>
                                        <p:tgtEl>
                                          <p:spTgt spid="39941"/>
                                        </p:tgtEl>
                                        <p:attrNameLst>
                                          <p:attrName>ppt_x</p:attrName>
                                        </p:attrNameLst>
                                      </p:cBhvr>
                                      <p:tavLst>
                                        <p:tav tm="0">
                                          <p:val>
                                            <p:strVal val="0-#ppt_w/2"/>
                                          </p:val>
                                        </p:tav>
                                        <p:tav tm="100000">
                                          <p:val>
                                            <p:strVal val="#ppt_x"/>
                                          </p:val>
                                        </p:tav>
                                      </p:tavLst>
                                    </p:anim>
                                    <p:anim calcmode="lin" valueType="num">
                                      <p:cBhvr additive="base">
                                        <p:cTn id="8" dur="500" fill="hold"/>
                                        <p:tgtEl>
                                          <p:spTgt spid="399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942"/>
                                        </p:tgtEl>
                                        <p:attrNameLst>
                                          <p:attrName>style.visibility</p:attrName>
                                        </p:attrNameLst>
                                      </p:cBhvr>
                                      <p:to>
                                        <p:strVal val="visible"/>
                                      </p:to>
                                    </p:set>
                                    <p:anim calcmode="lin" valueType="num">
                                      <p:cBhvr additive="base">
                                        <p:cTn id="19" dur="500" fill="hold"/>
                                        <p:tgtEl>
                                          <p:spTgt spid="39942"/>
                                        </p:tgtEl>
                                        <p:attrNameLst>
                                          <p:attrName>ppt_x</p:attrName>
                                        </p:attrNameLst>
                                      </p:cBhvr>
                                      <p:tavLst>
                                        <p:tav tm="0">
                                          <p:val>
                                            <p:strVal val="0-#ppt_w/2"/>
                                          </p:val>
                                        </p:tav>
                                        <p:tav tm="100000">
                                          <p:val>
                                            <p:strVal val="#ppt_x"/>
                                          </p:val>
                                        </p:tav>
                                      </p:tavLst>
                                    </p:anim>
                                    <p:anim calcmode="lin" valueType="num">
                                      <p:cBhvr additive="base">
                                        <p:cTn id="20" dur="500" fill="hold"/>
                                        <p:tgtEl>
                                          <p:spTgt spid="3994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9938"/>
                                        </p:tgtEl>
                                        <p:attrNameLst>
                                          <p:attrName>style.visibility</p:attrName>
                                        </p:attrNameLst>
                                      </p:cBhvr>
                                      <p:to>
                                        <p:strVal val="visible"/>
                                      </p:to>
                                    </p:set>
                                    <p:anim calcmode="lin" valueType="num">
                                      <p:cBhvr additive="base">
                                        <p:cTn id="25" dur="500" fill="hold"/>
                                        <p:tgtEl>
                                          <p:spTgt spid="39938"/>
                                        </p:tgtEl>
                                        <p:attrNameLst>
                                          <p:attrName>ppt_x</p:attrName>
                                        </p:attrNameLst>
                                      </p:cBhvr>
                                      <p:tavLst>
                                        <p:tav tm="0">
                                          <p:val>
                                            <p:strVal val="0-#ppt_w/2"/>
                                          </p:val>
                                        </p:tav>
                                        <p:tav tm="100000">
                                          <p:val>
                                            <p:strVal val="#ppt_x"/>
                                          </p:val>
                                        </p:tav>
                                      </p:tavLst>
                                    </p:anim>
                                    <p:anim calcmode="lin" valueType="num">
                                      <p:cBhvr additive="base">
                                        <p:cTn id="26" dur="500" fill="hold"/>
                                        <p:tgtEl>
                                          <p:spTgt spid="3993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9939"/>
                                        </p:tgtEl>
                                        <p:attrNameLst>
                                          <p:attrName>style.visibility</p:attrName>
                                        </p:attrNameLst>
                                      </p:cBhvr>
                                      <p:to>
                                        <p:strVal val="visible"/>
                                      </p:to>
                                    </p:set>
                                    <p:anim calcmode="lin" valueType="num">
                                      <p:cBhvr additive="base">
                                        <p:cTn id="31" dur="500" fill="hold"/>
                                        <p:tgtEl>
                                          <p:spTgt spid="39939"/>
                                        </p:tgtEl>
                                        <p:attrNameLst>
                                          <p:attrName>ppt_x</p:attrName>
                                        </p:attrNameLst>
                                      </p:cBhvr>
                                      <p:tavLst>
                                        <p:tav tm="0">
                                          <p:val>
                                            <p:strVal val="0-#ppt_w/2"/>
                                          </p:val>
                                        </p:tav>
                                        <p:tav tm="100000">
                                          <p:val>
                                            <p:strVal val="#ppt_x"/>
                                          </p:val>
                                        </p:tav>
                                      </p:tavLst>
                                    </p:anim>
                                    <p:anim calcmode="lin" valueType="num">
                                      <p:cBhvr additive="base">
                                        <p:cTn id="32" dur="500" fill="hold"/>
                                        <p:tgtEl>
                                          <p:spTgt spid="399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autoUpdateAnimBg="0"/>
      <p:bldP spid="39941" grpId="0" autoUpdateAnimBg="0"/>
      <p:bldP spid="39942" grpId="0" autoUpdateAnimBg="0"/>
      <p:bldP spid="2"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jdelijke aanduiding voor dianummer 3"/>
          <p:cNvSpPr>
            <a:spLocks noGrp="1"/>
          </p:cNvSpPr>
          <p:nvPr>
            <p:ph type="sldNum" sz="quarter" idx="12"/>
          </p:nvPr>
        </p:nvSpPr>
        <p:spPr>
          <a:noFill/>
        </p:spPr>
        <p:txBody>
          <a:bodyPr/>
          <a:lstStyle/>
          <a:p>
            <a:fld id="{4D94FFEE-FE23-4063-BB5B-E13FBC328B9D}" type="slidenum">
              <a:rPr lang="nl-NL" smtClean="0"/>
              <a:pPr/>
              <a:t>16</a:t>
            </a:fld>
            <a:endParaRPr lang="nl-NL"/>
          </a:p>
        </p:txBody>
      </p:sp>
      <p:pic>
        <p:nvPicPr>
          <p:cNvPr id="31747"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7111" y="620688"/>
            <a:ext cx="1760156" cy="2577025"/>
          </a:xfrm>
          <a:prstGeom prst="rect">
            <a:avLst/>
          </a:prstGeom>
          <a:noFill/>
          <a:ln w="9525">
            <a:noFill/>
            <a:miter lim="800000"/>
            <a:headEnd/>
            <a:tailEnd/>
          </a:ln>
        </p:spPr>
      </p:pic>
      <p:pic>
        <p:nvPicPr>
          <p:cNvPr id="31748"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1520" y="3429000"/>
            <a:ext cx="1951317" cy="2369565"/>
          </a:xfrm>
          <a:prstGeom prst="rect">
            <a:avLst/>
          </a:prstGeom>
          <a:noFill/>
          <a:ln w="9525">
            <a:noFill/>
            <a:miter lim="800000"/>
            <a:headEnd/>
            <a:tailEnd/>
          </a:ln>
        </p:spPr>
      </p:pic>
      <p:sp>
        <p:nvSpPr>
          <p:cNvPr id="31749" name="Text Box 4"/>
          <p:cNvSpPr txBox="1">
            <a:spLocks noChangeArrowheads="1"/>
          </p:cNvSpPr>
          <p:nvPr/>
        </p:nvSpPr>
        <p:spPr bwMode="auto">
          <a:xfrm>
            <a:off x="1960562" y="899428"/>
            <a:ext cx="1819349" cy="369332"/>
          </a:xfrm>
          <a:prstGeom prst="rect">
            <a:avLst/>
          </a:prstGeom>
          <a:noFill/>
          <a:ln w="9525">
            <a:noFill/>
            <a:miter lim="800000"/>
            <a:headEnd/>
            <a:tailEnd/>
          </a:ln>
        </p:spPr>
        <p:txBody>
          <a:bodyPr wrap="square">
            <a:spAutoFit/>
          </a:bodyPr>
          <a:lstStyle/>
          <a:p>
            <a:pPr>
              <a:spcBef>
                <a:spcPct val="50000"/>
              </a:spcBef>
            </a:pPr>
            <a:r>
              <a:rPr lang="nl-NL" dirty="0" err="1"/>
              <a:t>Mahatma</a:t>
            </a:r>
            <a:r>
              <a:rPr lang="nl-NL" dirty="0"/>
              <a:t> Gandhi</a:t>
            </a:r>
          </a:p>
        </p:txBody>
      </p:sp>
      <p:sp>
        <p:nvSpPr>
          <p:cNvPr id="31750" name="Text Box 5"/>
          <p:cNvSpPr txBox="1">
            <a:spLocks noChangeArrowheads="1"/>
          </p:cNvSpPr>
          <p:nvPr/>
        </p:nvSpPr>
        <p:spPr bwMode="auto">
          <a:xfrm>
            <a:off x="2206625" y="4578251"/>
            <a:ext cx="1127125" cy="457200"/>
          </a:xfrm>
          <a:prstGeom prst="rect">
            <a:avLst/>
          </a:prstGeom>
          <a:noFill/>
          <a:ln w="9525">
            <a:noFill/>
            <a:miter lim="800000"/>
            <a:headEnd/>
            <a:tailEnd/>
          </a:ln>
        </p:spPr>
        <p:txBody>
          <a:bodyPr>
            <a:spAutoFit/>
          </a:bodyPr>
          <a:lstStyle/>
          <a:p>
            <a:pPr>
              <a:spcBef>
                <a:spcPct val="50000"/>
              </a:spcBef>
            </a:pPr>
            <a:r>
              <a:rPr lang="nl-NL"/>
              <a:t>Nehru</a:t>
            </a:r>
          </a:p>
        </p:txBody>
      </p:sp>
      <p:pic>
        <p:nvPicPr>
          <p:cNvPr id="31751"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49192" y="825285"/>
            <a:ext cx="2084213" cy="2084214"/>
          </a:xfrm>
          <a:prstGeom prst="rect">
            <a:avLst/>
          </a:prstGeom>
          <a:noFill/>
          <a:ln w="9525">
            <a:noFill/>
            <a:miter lim="800000"/>
            <a:headEnd/>
            <a:tailEnd/>
          </a:ln>
        </p:spPr>
      </p:pic>
      <p:sp>
        <p:nvSpPr>
          <p:cNvPr id="31752" name="Text Box 7"/>
          <p:cNvSpPr txBox="1">
            <a:spLocks noChangeArrowheads="1"/>
          </p:cNvSpPr>
          <p:nvPr/>
        </p:nvSpPr>
        <p:spPr bwMode="auto">
          <a:xfrm>
            <a:off x="6033405" y="933143"/>
            <a:ext cx="1722437" cy="369332"/>
          </a:xfrm>
          <a:prstGeom prst="rect">
            <a:avLst/>
          </a:prstGeom>
          <a:noFill/>
          <a:ln w="9525">
            <a:noFill/>
            <a:miter lim="800000"/>
            <a:headEnd/>
            <a:tailEnd/>
          </a:ln>
        </p:spPr>
        <p:txBody>
          <a:bodyPr wrap="square">
            <a:spAutoFit/>
          </a:bodyPr>
          <a:lstStyle/>
          <a:p>
            <a:pPr>
              <a:spcBef>
                <a:spcPct val="50000"/>
              </a:spcBef>
            </a:pPr>
            <a:r>
              <a:rPr lang="nl-NL" dirty="0" err="1"/>
              <a:t>Indira</a:t>
            </a:r>
            <a:r>
              <a:rPr lang="nl-NL" dirty="0"/>
              <a:t> Gandhi</a:t>
            </a:r>
          </a:p>
        </p:txBody>
      </p:sp>
      <p:pic>
        <p:nvPicPr>
          <p:cNvPr id="31753" name="Picture 8"/>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945364" y="3393468"/>
            <a:ext cx="1858761" cy="2369565"/>
          </a:xfrm>
          <a:prstGeom prst="rect">
            <a:avLst/>
          </a:prstGeom>
          <a:noFill/>
          <a:ln w="9525">
            <a:noFill/>
            <a:miter lim="800000"/>
            <a:headEnd/>
            <a:tailEnd/>
          </a:ln>
        </p:spPr>
      </p:pic>
      <p:sp>
        <p:nvSpPr>
          <p:cNvPr id="31754" name="Text Box 9"/>
          <p:cNvSpPr txBox="1">
            <a:spLocks noChangeArrowheads="1"/>
          </p:cNvSpPr>
          <p:nvPr/>
        </p:nvSpPr>
        <p:spPr bwMode="auto">
          <a:xfrm>
            <a:off x="5927042" y="4385182"/>
            <a:ext cx="1828800" cy="457200"/>
          </a:xfrm>
          <a:prstGeom prst="rect">
            <a:avLst/>
          </a:prstGeom>
          <a:noFill/>
          <a:ln w="9525">
            <a:noFill/>
            <a:miter lim="800000"/>
            <a:headEnd/>
            <a:tailEnd/>
          </a:ln>
        </p:spPr>
        <p:txBody>
          <a:bodyPr>
            <a:spAutoFit/>
          </a:bodyPr>
          <a:lstStyle/>
          <a:p>
            <a:pPr>
              <a:spcBef>
                <a:spcPct val="50000"/>
              </a:spcBef>
            </a:pPr>
            <a:r>
              <a:rPr lang="nl-NL" dirty="0" err="1"/>
              <a:t>Rajiv</a:t>
            </a:r>
            <a:r>
              <a:rPr lang="nl-NL" dirty="0"/>
              <a:t> Gandhi</a:t>
            </a:r>
          </a:p>
        </p:txBody>
      </p:sp>
      <p:sp>
        <p:nvSpPr>
          <p:cNvPr id="2" name="Tekstvak 1">
            <a:extLst>
              <a:ext uri="{FF2B5EF4-FFF2-40B4-BE49-F238E27FC236}">
                <a16:creationId xmlns:a16="http://schemas.microsoft.com/office/drawing/2014/main" id="{A04F2723-DF76-D5D6-0BD1-20A4ABD6690B}"/>
              </a:ext>
            </a:extLst>
          </p:cNvPr>
          <p:cNvSpPr txBox="1"/>
          <p:nvPr/>
        </p:nvSpPr>
        <p:spPr>
          <a:xfrm>
            <a:off x="2443758" y="6171684"/>
            <a:ext cx="3301479" cy="369332"/>
          </a:xfrm>
          <a:prstGeom prst="rect">
            <a:avLst/>
          </a:prstGeom>
          <a:noFill/>
        </p:spPr>
        <p:txBody>
          <a:bodyPr wrap="square" rtlCol="0">
            <a:spAutoFit/>
          </a:bodyPr>
          <a:lstStyle/>
          <a:p>
            <a:r>
              <a:rPr lang="nl-NL" dirty="0"/>
              <a:t>Wat je niet kent, zie je ook niet.</a:t>
            </a:r>
          </a:p>
        </p:txBody>
      </p:sp>
      <p:sp>
        <p:nvSpPr>
          <p:cNvPr id="3" name="Tekstvak 2">
            <a:extLst>
              <a:ext uri="{FF2B5EF4-FFF2-40B4-BE49-F238E27FC236}">
                <a16:creationId xmlns:a16="http://schemas.microsoft.com/office/drawing/2014/main" id="{B4A38E84-B197-218A-AD33-30ADF07E3DCD}"/>
              </a:ext>
            </a:extLst>
          </p:cNvPr>
          <p:cNvSpPr txBox="1"/>
          <p:nvPr/>
        </p:nvSpPr>
        <p:spPr>
          <a:xfrm>
            <a:off x="478432" y="96440"/>
            <a:ext cx="4600182" cy="369332"/>
          </a:xfrm>
          <a:prstGeom prst="rect">
            <a:avLst/>
          </a:prstGeom>
          <a:noFill/>
        </p:spPr>
        <p:txBody>
          <a:bodyPr wrap="square" rtlCol="0">
            <a:spAutoFit/>
          </a:bodyPr>
          <a:lstStyle/>
          <a:p>
            <a:r>
              <a:rPr lang="nl-NL" dirty="0"/>
              <a:t>Enkele van de ‘hoofden’ in de boom.</a:t>
            </a:r>
          </a:p>
        </p:txBody>
      </p:sp>
      <p:pic>
        <p:nvPicPr>
          <p:cNvPr id="1026" name="Picture 2">
            <a:extLst>
              <a:ext uri="{FF2B5EF4-FFF2-40B4-BE49-F238E27FC236}">
                <a16:creationId xmlns:a16="http://schemas.microsoft.com/office/drawing/2014/main" id="{026E4023-6B22-F018-DB6C-DF36C3A458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49412" y="99008"/>
            <a:ext cx="831100" cy="11437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l Bahadur Shastri">
            <a:extLst>
              <a:ext uri="{FF2B5EF4-FFF2-40B4-BE49-F238E27FC236}">
                <a16:creationId xmlns:a16="http://schemas.microsoft.com/office/drawing/2014/main" id="{1B0B6636-B5C5-C734-A470-5BB97D98D3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12900" y="1190306"/>
            <a:ext cx="831100" cy="10250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ulzarilal Nanda">
            <a:extLst>
              <a:ext uri="{FF2B5EF4-FFF2-40B4-BE49-F238E27FC236}">
                <a16:creationId xmlns:a16="http://schemas.microsoft.com/office/drawing/2014/main" id="{E7E95526-1DBD-23F0-E60E-2A02948E02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12900" y="2215330"/>
            <a:ext cx="831100" cy="11437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orarji Desai">
            <a:extLst>
              <a:ext uri="{FF2B5EF4-FFF2-40B4-BE49-F238E27FC236}">
                <a16:creationId xmlns:a16="http://schemas.microsoft.com/office/drawing/2014/main" id="{81AED72D-FE8C-0B55-6B39-8689091B87B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12900" y="3380080"/>
            <a:ext cx="831100" cy="1174854"/>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2471940F-A8C9-797C-FE88-2D7EB855FE65}"/>
              </a:ext>
            </a:extLst>
          </p:cNvPr>
          <p:cNvPicPr>
            <a:picLocks noChangeAspect="1"/>
          </p:cNvPicPr>
          <p:nvPr/>
        </p:nvPicPr>
        <p:blipFill>
          <a:blip r:embed="rId9"/>
          <a:stretch>
            <a:fillRect/>
          </a:stretch>
        </p:blipFill>
        <p:spPr>
          <a:xfrm>
            <a:off x="8199049" y="4514173"/>
            <a:ext cx="975502" cy="1143791"/>
          </a:xfrm>
          <a:prstGeom prst="rect">
            <a:avLst/>
          </a:prstGeom>
        </p:spPr>
      </p:pic>
      <p:pic>
        <p:nvPicPr>
          <p:cNvPr id="1036" name="Picture 12" descr="Rajiv Gandhi">
            <a:extLst>
              <a:ext uri="{FF2B5EF4-FFF2-40B4-BE49-F238E27FC236}">
                <a16:creationId xmlns:a16="http://schemas.microsoft.com/office/drawing/2014/main" id="{8899217A-6987-3757-FF1A-CADCAB83710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99049" y="5626226"/>
            <a:ext cx="944951" cy="12591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1747"/>
                                        </p:tgtEl>
                                        <p:attrNameLst>
                                          <p:attrName>style.visibility</p:attrName>
                                        </p:attrNameLst>
                                      </p:cBhvr>
                                      <p:to>
                                        <p:strVal val="visible"/>
                                      </p:to>
                                    </p:set>
                                    <p:anim calcmode="lin" valueType="num">
                                      <p:cBhvr additive="base">
                                        <p:cTn id="7" dur="500" fill="hold"/>
                                        <p:tgtEl>
                                          <p:spTgt spid="31747"/>
                                        </p:tgtEl>
                                        <p:attrNameLst>
                                          <p:attrName>ppt_x</p:attrName>
                                        </p:attrNameLst>
                                      </p:cBhvr>
                                      <p:tavLst>
                                        <p:tav tm="0">
                                          <p:val>
                                            <p:strVal val="0-#ppt_w/2"/>
                                          </p:val>
                                        </p:tav>
                                        <p:tav tm="100000">
                                          <p:val>
                                            <p:strVal val="#ppt_x"/>
                                          </p:val>
                                        </p:tav>
                                      </p:tavLst>
                                    </p:anim>
                                    <p:anim calcmode="lin" valueType="num">
                                      <p:cBhvr additive="base">
                                        <p:cTn id="8" dur="500" fill="hold"/>
                                        <p:tgtEl>
                                          <p:spTgt spid="3174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749"/>
                                        </p:tgtEl>
                                        <p:attrNameLst>
                                          <p:attrName>style.visibility</p:attrName>
                                        </p:attrNameLst>
                                      </p:cBhvr>
                                      <p:to>
                                        <p:strVal val="visible"/>
                                      </p:to>
                                    </p:set>
                                    <p:anim calcmode="lin" valueType="num">
                                      <p:cBhvr additive="base">
                                        <p:cTn id="13" dur="500" fill="hold"/>
                                        <p:tgtEl>
                                          <p:spTgt spid="31749"/>
                                        </p:tgtEl>
                                        <p:attrNameLst>
                                          <p:attrName>ppt_x</p:attrName>
                                        </p:attrNameLst>
                                      </p:cBhvr>
                                      <p:tavLst>
                                        <p:tav tm="0">
                                          <p:val>
                                            <p:strVal val="0-#ppt_w/2"/>
                                          </p:val>
                                        </p:tav>
                                        <p:tav tm="100000">
                                          <p:val>
                                            <p:strVal val="#ppt_x"/>
                                          </p:val>
                                        </p:tav>
                                      </p:tavLst>
                                    </p:anim>
                                    <p:anim calcmode="lin" valueType="num">
                                      <p:cBhvr additive="base">
                                        <p:cTn id="14" dur="500" fill="hold"/>
                                        <p:tgtEl>
                                          <p:spTgt spid="3174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1751"/>
                                        </p:tgtEl>
                                        <p:attrNameLst>
                                          <p:attrName>style.visibility</p:attrName>
                                        </p:attrNameLst>
                                      </p:cBhvr>
                                      <p:to>
                                        <p:strVal val="visible"/>
                                      </p:to>
                                    </p:set>
                                    <p:anim calcmode="lin" valueType="num">
                                      <p:cBhvr additive="base">
                                        <p:cTn id="19" dur="500" fill="hold"/>
                                        <p:tgtEl>
                                          <p:spTgt spid="31751"/>
                                        </p:tgtEl>
                                        <p:attrNameLst>
                                          <p:attrName>ppt_x</p:attrName>
                                        </p:attrNameLst>
                                      </p:cBhvr>
                                      <p:tavLst>
                                        <p:tav tm="0">
                                          <p:val>
                                            <p:strVal val="0-#ppt_w/2"/>
                                          </p:val>
                                        </p:tav>
                                        <p:tav tm="100000">
                                          <p:val>
                                            <p:strVal val="#ppt_x"/>
                                          </p:val>
                                        </p:tav>
                                      </p:tavLst>
                                    </p:anim>
                                    <p:anim calcmode="lin" valueType="num">
                                      <p:cBhvr additive="base">
                                        <p:cTn id="20" dur="500" fill="hold"/>
                                        <p:tgtEl>
                                          <p:spTgt spid="3175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1752"/>
                                        </p:tgtEl>
                                        <p:attrNameLst>
                                          <p:attrName>style.visibility</p:attrName>
                                        </p:attrNameLst>
                                      </p:cBhvr>
                                      <p:to>
                                        <p:strVal val="visible"/>
                                      </p:to>
                                    </p:set>
                                    <p:anim calcmode="lin" valueType="num">
                                      <p:cBhvr additive="base">
                                        <p:cTn id="25" dur="500" fill="hold"/>
                                        <p:tgtEl>
                                          <p:spTgt spid="31752"/>
                                        </p:tgtEl>
                                        <p:attrNameLst>
                                          <p:attrName>ppt_x</p:attrName>
                                        </p:attrNameLst>
                                      </p:cBhvr>
                                      <p:tavLst>
                                        <p:tav tm="0">
                                          <p:val>
                                            <p:strVal val="0-#ppt_w/2"/>
                                          </p:val>
                                        </p:tav>
                                        <p:tav tm="100000">
                                          <p:val>
                                            <p:strVal val="#ppt_x"/>
                                          </p:val>
                                        </p:tav>
                                      </p:tavLst>
                                    </p:anim>
                                    <p:anim calcmode="lin" valueType="num">
                                      <p:cBhvr additive="base">
                                        <p:cTn id="26" dur="500" fill="hold"/>
                                        <p:tgtEl>
                                          <p:spTgt spid="3175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1748"/>
                                        </p:tgtEl>
                                        <p:attrNameLst>
                                          <p:attrName>style.visibility</p:attrName>
                                        </p:attrNameLst>
                                      </p:cBhvr>
                                      <p:to>
                                        <p:strVal val="visible"/>
                                      </p:to>
                                    </p:set>
                                    <p:anim calcmode="lin" valueType="num">
                                      <p:cBhvr additive="base">
                                        <p:cTn id="31" dur="500" fill="hold"/>
                                        <p:tgtEl>
                                          <p:spTgt spid="31748"/>
                                        </p:tgtEl>
                                        <p:attrNameLst>
                                          <p:attrName>ppt_x</p:attrName>
                                        </p:attrNameLst>
                                      </p:cBhvr>
                                      <p:tavLst>
                                        <p:tav tm="0">
                                          <p:val>
                                            <p:strVal val="0-#ppt_w/2"/>
                                          </p:val>
                                        </p:tav>
                                        <p:tav tm="100000">
                                          <p:val>
                                            <p:strVal val="#ppt_x"/>
                                          </p:val>
                                        </p:tav>
                                      </p:tavLst>
                                    </p:anim>
                                    <p:anim calcmode="lin" valueType="num">
                                      <p:cBhvr additive="base">
                                        <p:cTn id="32" dur="500" fill="hold"/>
                                        <p:tgtEl>
                                          <p:spTgt spid="3174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1750"/>
                                        </p:tgtEl>
                                        <p:attrNameLst>
                                          <p:attrName>style.visibility</p:attrName>
                                        </p:attrNameLst>
                                      </p:cBhvr>
                                      <p:to>
                                        <p:strVal val="visible"/>
                                      </p:to>
                                    </p:set>
                                    <p:anim calcmode="lin" valueType="num">
                                      <p:cBhvr additive="base">
                                        <p:cTn id="37" dur="500" fill="hold"/>
                                        <p:tgtEl>
                                          <p:spTgt spid="31750"/>
                                        </p:tgtEl>
                                        <p:attrNameLst>
                                          <p:attrName>ppt_x</p:attrName>
                                        </p:attrNameLst>
                                      </p:cBhvr>
                                      <p:tavLst>
                                        <p:tav tm="0">
                                          <p:val>
                                            <p:strVal val="0-#ppt_w/2"/>
                                          </p:val>
                                        </p:tav>
                                        <p:tav tm="100000">
                                          <p:val>
                                            <p:strVal val="#ppt_x"/>
                                          </p:val>
                                        </p:tav>
                                      </p:tavLst>
                                    </p:anim>
                                    <p:anim calcmode="lin" valueType="num">
                                      <p:cBhvr additive="base">
                                        <p:cTn id="38" dur="500" fill="hold"/>
                                        <p:tgtEl>
                                          <p:spTgt spid="3175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1753"/>
                                        </p:tgtEl>
                                        <p:attrNameLst>
                                          <p:attrName>style.visibility</p:attrName>
                                        </p:attrNameLst>
                                      </p:cBhvr>
                                      <p:to>
                                        <p:strVal val="visible"/>
                                      </p:to>
                                    </p:set>
                                    <p:anim calcmode="lin" valueType="num">
                                      <p:cBhvr additive="base">
                                        <p:cTn id="43" dur="500" fill="hold"/>
                                        <p:tgtEl>
                                          <p:spTgt spid="31753"/>
                                        </p:tgtEl>
                                        <p:attrNameLst>
                                          <p:attrName>ppt_x</p:attrName>
                                        </p:attrNameLst>
                                      </p:cBhvr>
                                      <p:tavLst>
                                        <p:tav tm="0">
                                          <p:val>
                                            <p:strVal val="0-#ppt_w/2"/>
                                          </p:val>
                                        </p:tav>
                                        <p:tav tm="100000">
                                          <p:val>
                                            <p:strVal val="#ppt_x"/>
                                          </p:val>
                                        </p:tav>
                                      </p:tavLst>
                                    </p:anim>
                                    <p:anim calcmode="lin" valueType="num">
                                      <p:cBhvr additive="base">
                                        <p:cTn id="44" dur="500" fill="hold"/>
                                        <p:tgtEl>
                                          <p:spTgt spid="3175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1754"/>
                                        </p:tgtEl>
                                        <p:attrNameLst>
                                          <p:attrName>style.visibility</p:attrName>
                                        </p:attrNameLst>
                                      </p:cBhvr>
                                      <p:to>
                                        <p:strVal val="visible"/>
                                      </p:to>
                                    </p:set>
                                    <p:anim calcmode="lin" valueType="num">
                                      <p:cBhvr additive="base">
                                        <p:cTn id="49" dur="500" fill="hold"/>
                                        <p:tgtEl>
                                          <p:spTgt spid="31754"/>
                                        </p:tgtEl>
                                        <p:attrNameLst>
                                          <p:attrName>ppt_x</p:attrName>
                                        </p:attrNameLst>
                                      </p:cBhvr>
                                      <p:tavLst>
                                        <p:tav tm="0">
                                          <p:val>
                                            <p:strVal val="0-#ppt_w/2"/>
                                          </p:val>
                                        </p:tav>
                                        <p:tav tm="100000">
                                          <p:val>
                                            <p:strVal val="#ppt_x"/>
                                          </p:val>
                                        </p:tav>
                                      </p:tavLst>
                                    </p:anim>
                                    <p:anim calcmode="lin" valueType="num">
                                      <p:cBhvr additive="base">
                                        <p:cTn id="50" dur="500" fill="hold"/>
                                        <p:tgtEl>
                                          <p:spTgt spid="317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P spid="31750" grpId="0"/>
      <p:bldP spid="31752" grpId="0"/>
      <p:bldP spid="3175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a:solidFill>
                  <a:srgbClr val="FF0000"/>
                </a:solidFill>
              </a:rPr>
              <a:t>Wat hebben we nodig om een compleet beeld te krijgen?</a:t>
            </a:r>
            <a:endParaRPr lang="nl-NL" dirty="0">
              <a:solidFill>
                <a:srgbClr val="FF0000"/>
              </a:solidFill>
            </a:endParaRPr>
          </a:p>
        </p:txBody>
      </p:sp>
      <p:sp>
        <p:nvSpPr>
          <p:cNvPr id="4" name="Tijdelijke aanduiding voor tekst 3"/>
          <p:cNvSpPr>
            <a:spLocks noGrp="1"/>
          </p:cNvSpPr>
          <p:nvPr>
            <p:ph type="body" sz="half" idx="2"/>
          </p:nvPr>
        </p:nvSpPr>
        <p:spPr>
          <a:xfrm>
            <a:off x="971600" y="1988840"/>
            <a:ext cx="7486600" cy="4464496"/>
          </a:xfrm>
        </p:spPr>
        <p:txBody>
          <a:bodyPr/>
          <a:lstStyle/>
          <a:p>
            <a:pPr>
              <a:buNone/>
            </a:pPr>
            <a:r>
              <a:rPr lang="nl-NL" b="1" dirty="0">
                <a:solidFill>
                  <a:srgbClr val="0070C0"/>
                </a:solidFill>
              </a:rPr>
              <a:t>Kennis van wat te verwachten valt</a:t>
            </a:r>
          </a:p>
          <a:p>
            <a:pPr>
              <a:buNone/>
            </a:pPr>
            <a:r>
              <a:rPr lang="nl-NL" b="1" dirty="0">
                <a:solidFill>
                  <a:srgbClr val="0070C0"/>
                </a:solidFill>
              </a:rPr>
              <a:t>Aandacht</a:t>
            </a:r>
          </a:p>
          <a:p>
            <a:pPr>
              <a:buNone/>
            </a:pPr>
            <a:r>
              <a:rPr lang="nl-NL" b="1" dirty="0">
                <a:solidFill>
                  <a:srgbClr val="0070C0"/>
                </a:solidFill>
              </a:rPr>
              <a:t>Letten op detail</a:t>
            </a:r>
          </a:p>
          <a:p>
            <a:pPr>
              <a:buNone/>
            </a:pPr>
            <a:r>
              <a:rPr lang="nl-NL" b="1" dirty="0">
                <a:solidFill>
                  <a:srgbClr val="0070C0"/>
                </a:solidFill>
              </a:rPr>
              <a:t>Letten op overzicht</a:t>
            </a:r>
          </a:p>
          <a:p>
            <a:pPr>
              <a:buNone/>
            </a:pPr>
            <a:r>
              <a:rPr lang="nl-NL" b="1" dirty="0">
                <a:solidFill>
                  <a:srgbClr val="0070C0"/>
                </a:solidFill>
              </a:rPr>
              <a:t>Interesse</a:t>
            </a:r>
          </a:p>
          <a:p>
            <a:pPr>
              <a:buNone/>
            </a:pPr>
            <a:r>
              <a:rPr lang="nl-NL" b="1" dirty="0">
                <a:solidFill>
                  <a:srgbClr val="0070C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4887" y="-89091"/>
            <a:ext cx="7772400" cy="1143000"/>
          </a:xfrm>
        </p:spPr>
        <p:txBody>
          <a:bodyPr>
            <a:normAutofit/>
          </a:bodyPr>
          <a:lstStyle/>
          <a:p>
            <a:r>
              <a:rPr lang="nl-NL" sz="4800" b="1" dirty="0">
                <a:solidFill>
                  <a:srgbClr val="0000FF"/>
                </a:solidFill>
              </a:rPr>
              <a:t>Soms werkt het anders ……..</a:t>
            </a:r>
          </a:p>
        </p:txBody>
      </p:sp>
      <p:sp>
        <p:nvSpPr>
          <p:cNvPr id="4" name="Tijdelijke aanduiding voor tekst 3"/>
          <p:cNvSpPr>
            <a:spLocks noGrp="1"/>
          </p:cNvSpPr>
          <p:nvPr>
            <p:ph type="body" sz="half" idx="2"/>
          </p:nvPr>
        </p:nvSpPr>
        <p:spPr>
          <a:xfrm>
            <a:off x="397581" y="1006445"/>
            <a:ext cx="7990656" cy="655712"/>
          </a:xfrm>
        </p:spPr>
        <p:txBody>
          <a:bodyPr/>
          <a:lstStyle/>
          <a:p>
            <a:pPr>
              <a:buNone/>
            </a:pPr>
            <a:r>
              <a:rPr lang="nl-NL" b="1" dirty="0">
                <a:solidFill>
                  <a:srgbClr val="FF0000"/>
                </a:solidFill>
              </a:rPr>
              <a:t>Wat hebben we echt nodig?</a:t>
            </a:r>
          </a:p>
        </p:txBody>
      </p:sp>
      <p:sp>
        <p:nvSpPr>
          <p:cNvPr id="7" name="Tijdelijke aanduiding voor tekst 3">
            <a:extLst>
              <a:ext uri="{FF2B5EF4-FFF2-40B4-BE49-F238E27FC236}">
                <a16:creationId xmlns:a16="http://schemas.microsoft.com/office/drawing/2014/main" id="{9A4E3AAE-6618-4D05-B820-DF342985823B}"/>
              </a:ext>
            </a:extLst>
          </p:cNvPr>
          <p:cNvSpPr txBox="1">
            <a:spLocks/>
          </p:cNvSpPr>
          <p:nvPr/>
        </p:nvSpPr>
        <p:spPr>
          <a:xfrm>
            <a:off x="406337" y="2816070"/>
            <a:ext cx="7990656" cy="7833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NL" sz="2400" b="1" noProof="1">
                <a:solidFill>
                  <a:srgbClr val="0000FF"/>
                </a:solidFill>
              </a:rPr>
              <a:t>De rset van de ltteers mgoen wkllueirg gpletaast wdoren en je knut vreivgnoles lzeen wat er saatt. </a:t>
            </a:r>
          </a:p>
        </p:txBody>
      </p:sp>
      <p:sp>
        <p:nvSpPr>
          <p:cNvPr id="8" name="Tijdelijke aanduiding voor tekst 3">
            <a:extLst>
              <a:ext uri="{FF2B5EF4-FFF2-40B4-BE49-F238E27FC236}">
                <a16:creationId xmlns:a16="http://schemas.microsoft.com/office/drawing/2014/main" id="{29615503-5FDF-40DD-8090-BDAB9F9E61BE}"/>
              </a:ext>
            </a:extLst>
          </p:cNvPr>
          <p:cNvSpPr txBox="1">
            <a:spLocks/>
          </p:cNvSpPr>
          <p:nvPr/>
        </p:nvSpPr>
        <p:spPr>
          <a:xfrm>
            <a:off x="406337" y="1579119"/>
            <a:ext cx="7990656" cy="713233"/>
          </a:xfrm>
          <a:prstGeom prst="rect">
            <a:avLst/>
          </a:prstGeom>
        </p:spPr>
        <p:txBody>
          <a:bodyPr vert="horz" lIns="91440" tIns="45720" rIns="91440" bIns="45720" rtlCol="0">
            <a:noAutofit/>
          </a:bodyPr>
          <a:lstStyle>
            <a:defPPr>
              <a:defRPr lang="nl-NL"/>
            </a:defPPr>
            <a:lvl1pPr indent="0">
              <a:spcBef>
                <a:spcPct val="20000"/>
              </a:spcBef>
              <a:buFont typeface="Arial" pitchFamily="34" charset="0"/>
              <a:buNone/>
              <a:defRPr sz="2400" b="1">
                <a:solidFill>
                  <a:srgbClr val="0000FF"/>
                </a:solidFill>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nl-NL" noProof="1"/>
              <a:t>Het einge wat biegnalrk is, is dat de eretse en de ltaatse op de jiutse patals saatn.</a:t>
            </a:r>
          </a:p>
        </p:txBody>
      </p:sp>
      <p:sp>
        <p:nvSpPr>
          <p:cNvPr id="9" name="Tijdelijke aanduiding voor tekst 3">
            <a:extLst>
              <a:ext uri="{FF2B5EF4-FFF2-40B4-BE49-F238E27FC236}">
                <a16:creationId xmlns:a16="http://schemas.microsoft.com/office/drawing/2014/main" id="{5418D903-32FE-42BE-908D-35AE45CCDE39}"/>
              </a:ext>
            </a:extLst>
          </p:cNvPr>
          <p:cNvSpPr txBox="1">
            <a:spLocks/>
          </p:cNvSpPr>
          <p:nvPr/>
        </p:nvSpPr>
        <p:spPr>
          <a:xfrm>
            <a:off x="-143408" y="5111625"/>
            <a:ext cx="8315808" cy="7132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nl-NL" sz="3600" b="1" dirty="0">
                <a:solidFill>
                  <a:srgbClr val="FF0000"/>
                </a:solidFill>
              </a:rPr>
              <a:t>Gestalt of herinnering, of zoekbeeld.</a:t>
            </a:r>
          </a:p>
        </p:txBody>
      </p:sp>
      <p:sp>
        <p:nvSpPr>
          <p:cNvPr id="5" name="Tijdelijke aanduiding voor tekst 3">
            <a:extLst>
              <a:ext uri="{FF2B5EF4-FFF2-40B4-BE49-F238E27FC236}">
                <a16:creationId xmlns:a16="http://schemas.microsoft.com/office/drawing/2014/main" id="{235018A2-685A-9D21-818A-4E1AD7414906}"/>
              </a:ext>
            </a:extLst>
          </p:cNvPr>
          <p:cNvSpPr txBox="1">
            <a:spLocks/>
          </p:cNvSpPr>
          <p:nvPr/>
        </p:nvSpPr>
        <p:spPr>
          <a:xfrm>
            <a:off x="397581" y="3867333"/>
            <a:ext cx="7990656" cy="11199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NL" sz="2400" b="1" noProof="1">
                <a:solidFill>
                  <a:srgbClr val="0000FF"/>
                </a:solidFill>
              </a:rPr>
              <a:t>Odmat we niet ekle ltteer op zcih lzeen maar het wrood als gheeel. Dit nmeoen we ‘Gtselat’.</a:t>
            </a:r>
          </a:p>
        </p:txBody>
      </p:sp>
      <p:sp>
        <p:nvSpPr>
          <p:cNvPr id="6" name="Rechthoek 5">
            <a:extLst>
              <a:ext uri="{FF2B5EF4-FFF2-40B4-BE49-F238E27FC236}">
                <a16:creationId xmlns:a16="http://schemas.microsoft.com/office/drawing/2014/main" id="{ED751948-AE65-4774-3050-43324B03BA7C}"/>
              </a:ext>
            </a:extLst>
          </p:cNvPr>
          <p:cNvSpPr/>
          <p:nvPr/>
        </p:nvSpPr>
        <p:spPr>
          <a:xfrm>
            <a:off x="1763688" y="6013698"/>
            <a:ext cx="6814302" cy="923330"/>
          </a:xfrm>
          <a:prstGeom prst="rect">
            <a:avLst/>
          </a:prstGeom>
          <a:noFill/>
        </p:spPr>
        <p:txBody>
          <a:bodyPr wrap="none" lIns="91440" tIns="45720" rIns="91440" bIns="45720">
            <a:spAutoFit/>
          </a:bodyPr>
          <a:lstStyle/>
          <a:p>
            <a:pPr algn="ctr"/>
            <a:r>
              <a:rPr lang="nl-NL" sz="5400" b="1" dirty="0">
                <a:ln w="22225">
                  <a:solidFill>
                    <a:schemeClr val="accent2"/>
                  </a:solidFill>
                  <a:prstDash val="solid"/>
                </a:ln>
                <a:solidFill>
                  <a:schemeClr val="accent2">
                    <a:lumMod val="40000"/>
                    <a:lumOff val="60000"/>
                  </a:schemeClr>
                </a:solidFill>
              </a:rPr>
              <a:t>De kaart is niet ………….</a:t>
            </a:r>
            <a:endParaRPr lang="nl-NL" sz="5400" b="1" cap="none" spc="0" dirty="0">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0-#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build="p"/>
      <p:bldP spid="8" grpId="0" build="p"/>
      <p:bldP spid="9" grpId="0" build="p"/>
      <p:bldP spid="5" grpId="0" build="p"/>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5292080" y="1134281"/>
            <a:ext cx="3456384" cy="646331"/>
          </a:xfrm>
          <a:prstGeom prst="rect">
            <a:avLst/>
          </a:prstGeom>
          <a:noFill/>
        </p:spPr>
        <p:txBody>
          <a:bodyPr wrap="square" rtlCol="0">
            <a:spAutoFit/>
          </a:bodyPr>
          <a:lstStyle/>
          <a:p>
            <a:r>
              <a:rPr lang="nl-NL" b="1" dirty="0">
                <a:solidFill>
                  <a:srgbClr val="FF0000"/>
                </a:solidFill>
              </a:rPr>
              <a:t>Wat zie je als je deze foto rechtopzet (180</a:t>
            </a:r>
            <a:r>
              <a:rPr lang="nl-NL" b="1" baseline="30000" dirty="0">
                <a:solidFill>
                  <a:srgbClr val="FF0000"/>
                </a:solidFill>
              </a:rPr>
              <a:t>o</a:t>
            </a:r>
            <a:r>
              <a:rPr lang="nl-NL" b="1" dirty="0">
                <a:solidFill>
                  <a:srgbClr val="FF0000"/>
                </a:solidFill>
              </a:rPr>
              <a:t>draait)?</a:t>
            </a:r>
          </a:p>
        </p:txBody>
      </p:sp>
      <p:sp>
        <p:nvSpPr>
          <p:cNvPr id="8" name="Tekstvak 7"/>
          <p:cNvSpPr txBox="1"/>
          <p:nvPr/>
        </p:nvSpPr>
        <p:spPr>
          <a:xfrm>
            <a:off x="647564" y="1092128"/>
            <a:ext cx="3456384" cy="646331"/>
          </a:xfrm>
          <a:prstGeom prst="rect">
            <a:avLst/>
          </a:prstGeom>
          <a:noFill/>
        </p:spPr>
        <p:txBody>
          <a:bodyPr wrap="square" rtlCol="0">
            <a:spAutoFit/>
          </a:bodyPr>
          <a:lstStyle/>
          <a:p>
            <a:r>
              <a:rPr lang="nl-NL" b="1" dirty="0">
                <a:solidFill>
                  <a:srgbClr val="FF0000"/>
                </a:solidFill>
              </a:rPr>
              <a:t>Welke emoties meen je te zien bij deze persoon?</a:t>
            </a:r>
          </a:p>
        </p:txBody>
      </p:sp>
      <p:sp>
        <p:nvSpPr>
          <p:cNvPr id="2" name="Titel 1"/>
          <p:cNvSpPr>
            <a:spLocks noGrp="1"/>
          </p:cNvSpPr>
          <p:nvPr>
            <p:ph type="title"/>
          </p:nvPr>
        </p:nvSpPr>
        <p:spPr>
          <a:xfrm>
            <a:off x="685800" y="332656"/>
            <a:ext cx="7772400" cy="587152"/>
          </a:xfrm>
        </p:spPr>
        <p:txBody>
          <a:bodyPr>
            <a:normAutofit fontScale="90000"/>
          </a:bodyPr>
          <a:lstStyle/>
          <a:p>
            <a:r>
              <a:rPr lang="nl-NL" b="1" dirty="0">
                <a:solidFill>
                  <a:srgbClr val="0070C0"/>
                </a:solidFill>
              </a:rPr>
              <a:t>Misleiding?</a:t>
            </a:r>
          </a:p>
        </p:txBody>
      </p:sp>
      <p:pic>
        <p:nvPicPr>
          <p:cNvPr id="5" name="Tijdelijke aanduiding voor illustratie 4" descr="sytse op zijn kop.jp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56109" y="1722599"/>
            <a:ext cx="3672408" cy="5135401"/>
          </a:xfrm>
          <a:prstGeom prst="rect">
            <a:avLst/>
          </a:prstGeom>
        </p:spPr>
      </p:pic>
      <p:pic>
        <p:nvPicPr>
          <p:cNvPr id="6" name="Afbeelding 5" descr="sytse op zijn kop.bmp"/>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040054" y="1716869"/>
            <a:ext cx="3672408" cy="513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descr="http://knowledgeoverflow.com/wp-content/uploads/2012/06/happy-smiley-4.jpg?b867b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188640"/>
            <a:ext cx="2389920" cy="2376264"/>
          </a:xfrm>
          <a:prstGeom prst="rect">
            <a:avLst/>
          </a:prstGeom>
          <a:noFill/>
        </p:spPr>
      </p:pic>
      <p:sp>
        <p:nvSpPr>
          <p:cNvPr id="17" name="PIJL-OMLAAG 16"/>
          <p:cNvSpPr/>
          <p:nvPr/>
        </p:nvSpPr>
        <p:spPr>
          <a:xfrm rot="17995293">
            <a:off x="5283749" y="41342"/>
            <a:ext cx="432048" cy="6877179"/>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PIJL-OMLAAG 13"/>
          <p:cNvSpPr/>
          <p:nvPr/>
        </p:nvSpPr>
        <p:spPr>
          <a:xfrm rot="19973382">
            <a:off x="2100224" y="2492752"/>
            <a:ext cx="432048" cy="3066170"/>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PIJL-OMLAAG 14"/>
          <p:cNvSpPr/>
          <p:nvPr/>
        </p:nvSpPr>
        <p:spPr>
          <a:xfrm>
            <a:off x="381903" y="2636912"/>
            <a:ext cx="432048" cy="2736304"/>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PIJL-OMLAAG 15"/>
          <p:cNvSpPr/>
          <p:nvPr/>
        </p:nvSpPr>
        <p:spPr>
          <a:xfrm rot="19030909">
            <a:off x="3418862" y="1705974"/>
            <a:ext cx="432048" cy="4198274"/>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PIJL-OMLAAG 17"/>
          <p:cNvSpPr/>
          <p:nvPr/>
        </p:nvSpPr>
        <p:spPr>
          <a:xfrm rot="21046863">
            <a:off x="1233540" y="2667473"/>
            <a:ext cx="432048" cy="2699031"/>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3851920" y="620688"/>
            <a:ext cx="4104456" cy="504056"/>
          </a:xfrm>
        </p:spPr>
        <p:txBody>
          <a:bodyPr>
            <a:noAutofit/>
          </a:bodyPr>
          <a:lstStyle/>
          <a:p>
            <a:r>
              <a:rPr lang="en-US" b="1" dirty="0" err="1">
                <a:solidFill>
                  <a:srgbClr val="0000FF"/>
                </a:solidFill>
              </a:rPr>
              <a:t>Zonnestraaltjes</a:t>
            </a:r>
            <a:endParaRPr lang="nl-NL" b="1" dirty="0">
              <a:solidFill>
                <a:srgbClr val="0000FF"/>
              </a:solidFill>
            </a:endParaRPr>
          </a:p>
        </p:txBody>
      </p:sp>
      <p:pic>
        <p:nvPicPr>
          <p:cNvPr id="21" name="Afbeelding 20" descr="blij 7.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0" y="5445224"/>
            <a:ext cx="1395966" cy="1412776"/>
          </a:xfrm>
          <a:prstGeom prst="rect">
            <a:avLst/>
          </a:prstGeom>
        </p:spPr>
      </p:pic>
      <p:pic>
        <p:nvPicPr>
          <p:cNvPr id="22" name="Afbeelding 21" descr="blij2.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5868144" y="5445224"/>
            <a:ext cx="1581209" cy="1412776"/>
          </a:xfrm>
          <a:prstGeom prst="rect">
            <a:avLst/>
          </a:prstGeom>
        </p:spPr>
      </p:pic>
      <p:pic>
        <p:nvPicPr>
          <p:cNvPr id="23" name="Afbeelding 22" descr="blij-4.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331640" y="5445224"/>
            <a:ext cx="1332941" cy="1412776"/>
          </a:xfrm>
          <a:prstGeom prst="rect">
            <a:avLst/>
          </a:prstGeom>
        </p:spPr>
      </p:pic>
      <p:pic>
        <p:nvPicPr>
          <p:cNvPr id="24" name="Afbeelding 23" descr="blij5.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3635896" y="5445224"/>
            <a:ext cx="1130222" cy="1412776"/>
          </a:xfrm>
          <a:prstGeom prst="rect">
            <a:avLst/>
          </a:prstGeom>
        </p:spPr>
      </p:pic>
      <p:pic>
        <p:nvPicPr>
          <p:cNvPr id="25" name="Afbeelding 24" descr="blij-gezicht 1.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27784" y="5445224"/>
            <a:ext cx="1061705" cy="1412776"/>
          </a:xfrm>
          <a:prstGeom prst="rect">
            <a:avLst/>
          </a:prstGeom>
        </p:spPr>
      </p:pic>
      <p:sp>
        <p:nvSpPr>
          <p:cNvPr id="27" name="PIJL-OMLAAG 26"/>
          <p:cNvSpPr/>
          <p:nvPr/>
        </p:nvSpPr>
        <p:spPr>
          <a:xfrm rot="18367347">
            <a:off x="4402237" y="923041"/>
            <a:ext cx="432048" cy="5415856"/>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8" name="Afbeelding 27" descr="blij 8.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7452320" y="5439330"/>
            <a:ext cx="1728192" cy="1418670"/>
          </a:xfrm>
          <a:prstGeom prst="rect">
            <a:avLst/>
          </a:prstGeom>
        </p:spPr>
      </p:pic>
      <p:pic>
        <p:nvPicPr>
          <p:cNvPr id="13" name="Afbeelding 12" descr="blij 6.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a:xfrm>
            <a:off x="4644008" y="5445225"/>
            <a:ext cx="1327958" cy="1412776"/>
          </a:xfrm>
          <a:prstGeom prst="rect">
            <a:avLst/>
          </a:prstGeom>
        </p:spPr>
      </p:pic>
      <p:sp>
        <p:nvSpPr>
          <p:cNvPr id="29" name="PIJL-OMLAAG 28"/>
          <p:cNvSpPr/>
          <p:nvPr/>
        </p:nvSpPr>
        <p:spPr>
          <a:xfrm rot="19567209">
            <a:off x="2696238" y="2217905"/>
            <a:ext cx="432048" cy="3434243"/>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p:cNvSpPr>
            <a:spLocks noGrp="1"/>
          </p:cNvSpPr>
          <p:nvPr>
            <p:ph idx="1"/>
          </p:nvPr>
        </p:nvSpPr>
        <p:spPr>
          <a:xfrm>
            <a:off x="0" y="2348880"/>
            <a:ext cx="9144000" cy="2520280"/>
          </a:xfrm>
        </p:spPr>
        <p:txBody>
          <a:bodyPr>
            <a:normAutofit/>
          </a:bodyPr>
          <a:lstStyle/>
          <a:p>
            <a:pPr>
              <a:buNone/>
            </a:pPr>
            <a:r>
              <a:rPr lang="nl-NL" sz="2800" dirty="0">
                <a:solidFill>
                  <a:srgbClr val="0000FF"/>
                </a:solidFill>
              </a:rPr>
              <a:t>In tweetallen, 2 minuten elk, de één luistert ander praat.</a:t>
            </a:r>
          </a:p>
          <a:p>
            <a:pPr marL="0" indent="0">
              <a:buNone/>
            </a:pPr>
            <a:r>
              <a:rPr lang="nl-NL" sz="2800" dirty="0">
                <a:solidFill>
                  <a:srgbClr val="0000FF"/>
                </a:solidFill>
              </a:rPr>
              <a:t>Focus op een recente gebeurtenis waarin je </a:t>
            </a:r>
            <a:r>
              <a:rPr lang="nl-NL" sz="2800" b="1" u="sng" dirty="0">
                <a:solidFill>
                  <a:srgbClr val="0000FF"/>
                </a:solidFill>
              </a:rPr>
              <a:t>energie, blijheid of geluk </a:t>
            </a:r>
            <a:r>
              <a:rPr lang="nl-NL" sz="2800" dirty="0">
                <a:solidFill>
                  <a:srgbClr val="0000FF"/>
                </a:solidFill>
              </a:rPr>
              <a:t>voelde.</a:t>
            </a:r>
          </a:p>
          <a:p>
            <a:pPr marL="0" indent="0">
              <a:buNone/>
            </a:pPr>
            <a:r>
              <a:rPr lang="nl-NL" sz="2800" dirty="0">
                <a:solidFill>
                  <a:srgbClr val="0000FF"/>
                </a:solidFill>
              </a:rPr>
              <a:t>Deel in de hele groep de titel van jouw ervaring en laat je gevoelens op je gezicht zien</a:t>
            </a:r>
          </a:p>
        </p:txBody>
      </p:sp>
    </p:spTree>
    <p:extLst>
      <p:ext uri="{BB962C8B-B14F-4D97-AF65-F5344CB8AC3E}">
        <p14:creationId xmlns:p14="http://schemas.microsoft.com/office/powerpoint/2010/main" val="352690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0-#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0-#ppt_w/2"/>
                                          </p:val>
                                        </p:tav>
                                        <p:tav tm="100000">
                                          <p:val>
                                            <p:strVal val="#ppt_x"/>
                                          </p:val>
                                        </p:tav>
                                      </p:tavLst>
                                    </p:anim>
                                    <p:anim calcmode="lin" valueType="num">
                                      <p:cBhvr additive="base">
                                        <p:cTn id="4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0-#ppt_w/2"/>
                                          </p:val>
                                        </p:tav>
                                        <p:tav tm="100000">
                                          <p:val>
                                            <p:strVal val="#ppt_x"/>
                                          </p:val>
                                        </p:tav>
                                      </p:tavLst>
                                    </p:anim>
                                    <p:anim calcmode="lin" valueType="num">
                                      <p:cBhvr additive="base">
                                        <p:cTn id="50"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0-#ppt_w/2"/>
                                          </p:val>
                                        </p:tav>
                                        <p:tav tm="100000">
                                          <p:val>
                                            <p:strVal val="#ppt_x"/>
                                          </p:val>
                                        </p:tav>
                                      </p:tavLst>
                                    </p:anim>
                                    <p:anim calcmode="lin" valueType="num">
                                      <p:cBhvr additive="base">
                                        <p:cTn id="5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0-#ppt_w/2"/>
                                          </p:val>
                                        </p:tav>
                                        <p:tav tm="100000">
                                          <p:val>
                                            <p:strVal val="#ppt_x"/>
                                          </p:val>
                                        </p:tav>
                                      </p:tavLst>
                                    </p:anim>
                                    <p:anim calcmode="lin" valueType="num">
                                      <p:cBhvr additive="base">
                                        <p:cTn id="62"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0-#ppt_w/2"/>
                                          </p:val>
                                        </p:tav>
                                        <p:tav tm="100000">
                                          <p:val>
                                            <p:strVal val="#ppt_x"/>
                                          </p:val>
                                        </p:tav>
                                      </p:tavLst>
                                    </p:anim>
                                    <p:anim calcmode="lin" valueType="num">
                                      <p:cBhvr additive="base">
                                        <p:cTn id="6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0-#ppt_w/2"/>
                                          </p:val>
                                        </p:tav>
                                        <p:tav tm="100000">
                                          <p:val>
                                            <p:strVal val="#ppt_x"/>
                                          </p:val>
                                        </p:tav>
                                      </p:tavLst>
                                    </p:anim>
                                    <p:anim calcmode="lin" valueType="num">
                                      <p:cBhvr additive="base">
                                        <p:cTn id="7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0-#ppt_w/2"/>
                                          </p:val>
                                        </p:tav>
                                        <p:tav tm="100000">
                                          <p:val>
                                            <p:strVal val="#ppt_x"/>
                                          </p:val>
                                        </p:tav>
                                      </p:tavLst>
                                    </p:anim>
                                    <p:anim calcmode="lin" valueType="num">
                                      <p:cBhvr additive="base">
                                        <p:cTn id="8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nodeType="clickEffect">
                                  <p:stCondLst>
                                    <p:cond delay="0"/>
                                  </p:stCondLst>
                                  <p:childTnLst>
                                    <p:set>
                                      <p:cBhvr>
                                        <p:cTn id="84" dur="1" fill="hold">
                                          <p:stCondLst>
                                            <p:cond delay="0"/>
                                          </p:stCondLst>
                                        </p:cTn>
                                        <p:tgtEl>
                                          <p:spTgt spid="13"/>
                                        </p:tgtEl>
                                        <p:attrNameLst>
                                          <p:attrName>style.visibility</p:attrName>
                                        </p:attrNameLst>
                                      </p:cBhvr>
                                      <p:to>
                                        <p:strVal val="visible"/>
                                      </p:to>
                                    </p:set>
                                    <p:anim calcmode="lin" valueType="num">
                                      <p:cBhvr additive="base">
                                        <p:cTn id="85" dur="500" fill="hold"/>
                                        <p:tgtEl>
                                          <p:spTgt spid="13"/>
                                        </p:tgtEl>
                                        <p:attrNameLst>
                                          <p:attrName>ppt_x</p:attrName>
                                        </p:attrNameLst>
                                      </p:cBhvr>
                                      <p:tavLst>
                                        <p:tav tm="0">
                                          <p:val>
                                            <p:strVal val="0-#ppt_w/2"/>
                                          </p:val>
                                        </p:tav>
                                        <p:tav tm="100000">
                                          <p:val>
                                            <p:strVal val="#ppt_x"/>
                                          </p:val>
                                        </p:tav>
                                      </p:tavLst>
                                    </p:anim>
                                    <p:anim calcmode="lin" valueType="num">
                                      <p:cBhvr additive="base">
                                        <p:cTn id="8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additive="base">
                                        <p:cTn id="91" dur="500" fill="hold"/>
                                        <p:tgtEl>
                                          <p:spTgt spid="27"/>
                                        </p:tgtEl>
                                        <p:attrNameLst>
                                          <p:attrName>ppt_x</p:attrName>
                                        </p:attrNameLst>
                                      </p:cBhvr>
                                      <p:tavLst>
                                        <p:tav tm="0">
                                          <p:val>
                                            <p:strVal val="0-#ppt_w/2"/>
                                          </p:val>
                                        </p:tav>
                                        <p:tav tm="100000">
                                          <p:val>
                                            <p:strVal val="#ppt_x"/>
                                          </p:val>
                                        </p:tav>
                                      </p:tavLst>
                                    </p:anim>
                                    <p:anim calcmode="lin" valueType="num">
                                      <p:cBhvr additive="base">
                                        <p:cTn id="92"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nodeType="click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additive="base">
                                        <p:cTn id="97" dur="500" fill="hold"/>
                                        <p:tgtEl>
                                          <p:spTgt spid="22"/>
                                        </p:tgtEl>
                                        <p:attrNameLst>
                                          <p:attrName>ppt_x</p:attrName>
                                        </p:attrNameLst>
                                      </p:cBhvr>
                                      <p:tavLst>
                                        <p:tav tm="0">
                                          <p:val>
                                            <p:strVal val="0-#ppt_w/2"/>
                                          </p:val>
                                        </p:tav>
                                        <p:tav tm="100000">
                                          <p:val>
                                            <p:strVal val="#ppt_x"/>
                                          </p:val>
                                        </p:tav>
                                      </p:tavLst>
                                    </p:anim>
                                    <p:anim calcmode="lin" valueType="num">
                                      <p:cBhvr additive="base">
                                        <p:cTn id="9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17"/>
                                        </p:tgtEl>
                                        <p:attrNameLst>
                                          <p:attrName>style.visibility</p:attrName>
                                        </p:attrNameLst>
                                      </p:cBhvr>
                                      <p:to>
                                        <p:strVal val="visible"/>
                                      </p:to>
                                    </p:set>
                                    <p:anim calcmode="lin" valueType="num">
                                      <p:cBhvr additive="base">
                                        <p:cTn id="103" dur="500" fill="hold"/>
                                        <p:tgtEl>
                                          <p:spTgt spid="17"/>
                                        </p:tgtEl>
                                        <p:attrNameLst>
                                          <p:attrName>ppt_x</p:attrName>
                                        </p:attrNameLst>
                                      </p:cBhvr>
                                      <p:tavLst>
                                        <p:tav tm="0">
                                          <p:val>
                                            <p:strVal val="0-#ppt_w/2"/>
                                          </p:val>
                                        </p:tav>
                                        <p:tav tm="100000">
                                          <p:val>
                                            <p:strVal val="#ppt_x"/>
                                          </p:val>
                                        </p:tav>
                                      </p:tavLst>
                                    </p:anim>
                                    <p:anim calcmode="lin" valueType="num">
                                      <p:cBhvr additive="base">
                                        <p:cTn id="10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nodeType="clickEffect">
                                  <p:stCondLst>
                                    <p:cond delay="0"/>
                                  </p:stCondLst>
                                  <p:childTnLst>
                                    <p:set>
                                      <p:cBhvr>
                                        <p:cTn id="108" dur="1" fill="hold">
                                          <p:stCondLst>
                                            <p:cond delay="0"/>
                                          </p:stCondLst>
                                        </p:cTn>
                                        <p:tgtEl>
                                          <p:spTgt spid="28"/>
                                        </p:tgtEl>
                                        <p:attrNameLst>
                                          <p:attrName>style.visibility</p:attrName>
                                        </p:attrNameLst>
                                      </p:cBhvr>
                                      <p:to>
                                        <p:strVal val="visible"/>
                                      </p:to>
                                    </p:set>
                                    <p:anim calcmode="lin" valueType="num">
                                      <p:cBhvr additive="base">
                                        <p:cTn id="109" dur="500" fill="hold"/>
                                        <p:tgtEl>
                                          <p:spTgt spid="28"/>
                                        </p:tgtEl>
                                        <p:attrNameLst>
                                          <p:attrName>ppt_x</p:attrName>
                                        </p:attrNameLst>
                                      </p:cBhvr>
                                      <p:tavLst>
                                        <p:tav tm="0">
                                          <p:val>
                                            <p:strVal val="0-#ppt_w/2"/>
                                          </p:val>
                                        </p:tav>
                                        <p:tav tm="100000">
                                          <p:val>
                                            <p:strVal val="#ppt_x"/>
                                          </p:val>
                                        </p:tav>
                                      </p:tavLst>
                                    </p:anim>
                                    <p:anim calcmode="lin" valueType="num">
                                      <p:cBhvr additive="base">
                                        <p:cTn id="110"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animBg="1"/>
      <p:bldP spid="15" grpId="0" animBg="1"/>
      <p:bldP spid="16" grpId="0" animBg="1"/>
      <p:bldP spid="18" grpId="0" animBg="1"/>
      <p:bldP spid="27" grpId="0" animBg="1"/>
      <p:bldP spid="29" grpId="0" animBg="1"/>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404664"/>
            <a:ext cx="4248472" cy="4536504"/>
          </a:xfrm>
        </p:spPr>
        <p:txBody>
          <a:bodyPr>
            <a:normAutofit/>
          </a:bodyPr>
          <a:lstStyle/>
          <a:p>
            <a:r>
              <a:rPr lang="nl-NL" sz="4800" b="1" dirty="0">
                <a:solidFill>
                  <a:srgbClr val="0000FF"/>
                </a:solidFill>
              </a:rPr>
              <a:t>Zo was de oorspronkelijke foto</a:t>
            </a:r>
          </a:p>
        </p:txBody>
      </p:sp>
      <p:pic>
        <p:nvPicPr>
          <p:cNvPr id="5" name="Afbeelding 4" descr="sytse lachend.jp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644008" y="836712"/>
            <a:ext cx="3799538" cy="531317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7570E4-2003-4579-9B42-FBEB9E56C3A0}"/>
              </a:ext>
            </a:extLst>
          </p:cNvPr>
          <p:cNvSpPr>
            <a:spLocks noGrp="1"/>
          </p:cNvSpPr>
          <p:nvPr>
            <p:ph type="title"/>
          </p:nvPr>
        </p:nvSpPr>
        <p:spPr>
          <a:xfrm>
            <a:off x="685800" y="190500"/>
            <a:ext cx="7772400" cy="1143000"/>
          </a:xfrm>
        </p:spPr>
        <p:txBody>
          <a:bodyPr/>
          <a:lstStyle/>
          <a:p>
            <a:r>
              <a:rPr lang="nl-NL" dirty="0">
                <a:solidFill>
                  <a:srgbClr val="0000FF"/>
                </a:solidFill>
              </a:rPr>
              <a:t>Waarin herken je een gezicht?</a:t>
            </a:r>
          </a:p>
        </p:txBody>
      </p:sp>
      <p:pic>
        <p:nvPicPr>
          <p:cNvPr id="1026" name="Picture 2" descr="Afbeeldingsresultaat voor stopcontact">
            <a:extLst>
              <a:ext uri="{FF2B5EF4-FFF2-40B4-BE49-F238E27FC236}">
                <a16:creationId xmlns:a16="http://schemas.microsoft.com/office/drawing/2014/main" id="{81A0BC70-37A0-4409-9877-368FA11E64E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568" r="9086" b="18967"/>
          <a:stretch/>
        </p:blipFill>
        <p:spPr bwMode="auto">
          <a:xfrm>
            <a:off x="6074194" y="1473244"/>
            <a:ext cx="2825971" cy="25314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beeldingsresultaat voor gezicht">
            <a:extLst>
              <a:ext uri="{FF2B5EF4-FFF2-40B4-BE49-F238E27FC236}">
                <a16:creationId xmlns:a16="http://schemas.microsoft.com/office/drawing/2014/main" id="{68C4B41C-A14F-44DA-BFB3-C3FAB26563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4194" y="4509121"/>
            <a:ext cx="2825972" cy="2158380"/>
          </a:xfrm>
          <a:prstGeom prst="rect">
            <a:avLst/>
          </a:prstGeom>
          <a:noFill/>
          <a:extLst>
            <a:ext uri="{909E8E84-426E-40DD-AFC4-6F175D3DCCD1}">
              <a14:hiddenFill xmlns:a14="http://schemas.microsoft.com/office/drawing/2010/main">
                <a:solidFill>
                  <a:srgbClr val="FFFFFF"/>
                </a:solidFill>
              </a14:hiddenFill>
            </a:ext>
          </a:extLst>
        </p:spPr>
      </p:pic>
      <p:sp>
        <p:nvSpPr>
          <p:cNvPr id="3" name="Ovaal 2">
            <a:extLst>
              <a:ext uri="{FF2B5EF4-FFF2-40B4-BE49-F238E27FC236}">
                <a16:creationId xmlns:a16="http://schemas.microsoft.com/office/drawing/2014/main" id="{F4FD9AFD-F4DB-E933-68B1-922614347839}"/>
              </a:ext>
            </a:extLst>
          </p:cNvPr>
          <p:cNvSpPr/>
          <p:nvPr/>
        </p:nvSpPr>
        <p:spPr>
          <a:xfrm>
            <a:off x="1116275" y="1560274"/>
            <a:ext cx="1080106" cy="7772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al 3">
            <a:extLst>
              <a:ext uri="{FF2B5EF4-FFF2-40B4-BE49-F238E27FC236}">
                <a16:creationId xmlns:a16="http://schemas.microsoft.com/office/drawing/2014/main" id="{C27C6378-E234-2804-3E58-2A07EFF7CD1E}"/>
              </a:ext>
            </a:extLst>
          </p:cNvPr>
          <p:cNvSpPr/>
          <p:nvPr/>
        </p:nvSpPr>
        <p:spPr>
          <a:xfrm>
            <a:off x="2987823" y="1571674"/>
            <a:ext cx="1080107" cy="7772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7" name="Rechte verbindingslijn 6">
            <a:extLst>
              <a:ext uri="{FF2B5EF4-FFF2-40B4-BE49-F238E27FC236}">
                <a16:creationId xmlns:a16="http://schemas.microsoft.com/office/drawing/2014/main" id="{5BE840BB-59C3-C786-2424-4492A8CEC465}"/>
              </a:ext>
            </a:extLst>
          </p:cNvPr>
          <p:cNvCxnSpPr>
            <a:cxnSpLocks/>
          </p:cNvCxnSpPr>
          <p:nvPr/>
        </p:nvCxnSpPr>
        <p:spPr>
          <a:xfrm>
            <a:off x="2555776" y="2348879"/>
            <a:ext cx="0" cy="792088"/>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15" name="Groep 14">
            <a:extLst>
              <a:ext uri="{FF2B5EF4-FFF2-40B4-BE49-F238E27FC236}">
                <a16:creationId xmlns:a16="http://schemas.microsoft.com/office/drawing/2014/main" id="{5D6CABC8-110C-5AFA-789E-8B7CFD883406}"/>
              </a:ext>
            </a:extLst>
          </p:cNvPr>
          <p:cNvGrpSpPr/>
          <p:nvPr/>
        </p:nvGrpSpPr>
        <p:grpSpPr>
          <a:xfrm>
            <a:off x="1368809" y="2852936"/>
            <a:ext cx="2390698" cy="1037954"/>
            <a:chOff x="597126" y="2485203"/>
            <a:chExt cx="1662765" cy="504056"/>
          </a:xfrm>
        </p:grpSpPr>
        <p:sp>
          <p:nvSpPr>
            <p:cNvPr id="13" name="Boog 12">
              <a:extLst>
                <a:ext uri="{FF2B5EF4-FFF2-40B4-BE49-F238E27FC236}">
                  <a16:creationId xmlns:a16="http://schemas.microsoft.com/office/drawing/2014/main" id="{5EAC0922-6971-D1DA-0353-E6ECC3C7A0B6}"/>
                </a:ext>
              </a:extLst>
            </p:cNvPr>
            <p:cNvSpPr/>
            <p:nvPr/>
          </p:nvSpPr>
          <p:spPr>
            <a:xfrm flipV="1">
              <a:off x="702889" y="2485203"/>
              <a:ext cx="1465328" cy="504056"/>
            </a:xfrm>
            <a:prstGeom prst="arc">
              <a:avLst>
                <a:gd name="adj1" fmla="val 16200000"/>
                <a:gd name="adj2" fmla="val 41457"/>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4" name="Boog 13">
              <a:extLst>
                <a:ext uri="{FF2B5EF4-FFF2-40B4-BE49-F238E27FC236}">
                  <a16:creationId xmlns:a16="http://schemas.microsoft.com/office/drawing/2014/main" id="{436A7431-2474-0A6B-0613-ED1259F4D1A6}"/>
                </a:ext>
              </a:extLst>
            </p:cNvPr>
            <p:cNvSpPr/>
            <p:nvPr/>
          </p:nvSpPr>
          <p:spPr>
            <a:xfrm flipH="1" flipV="1">
              <a:off x="597126" y="2575280"/>
              <a:ext cx="1662765" cy="413979"/>
            </a:xfrm>
            <a:prstGeom prst="arc">
              <a:avLst>
                <a:gd name="adj1" fmla="val 16200000"/>
                <a:gd name="adj2" fmla="val 41457"/>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grpSp>
    </p:spTree>
    <p:extLst>
      <p:ext uri="{BB962C8B-B14F-4D97-AF65-F5344CB8AC3E}">
        <p14:creationId xmlns:p14="http://schemas.microsoft.com/office/powerpoint/2010/main" val="308691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0-#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 calcmode="lin" valueType="num">
                                      <p:cBhvr additive="base">
                                        <p:cTn id="31" dur="500" fill="hold"/>
                                        <p:tgtEl>
                                          <p:spTgt spid="1026"/>
                                        </p:tgtEl>
                                        <p:attrNameLst>
                                          <p:attrName>ppt_x</p:attrName>
                                        </p:attrNameLst>
                                      </p:cBhvr>
                                      <p:tavLst>
                                        <p:tav tm="0">
                                          <p:val>
                                            <p:strVal val="0-#ppt_w/2"/>
                                          </p:val>
                                        </p:tav>
                                        <p:tav tm="100000">
                                          <p:val>
                                            <p:strVal val="#ppt_x"/>
                                          </p:val>
                                        </p:tav>
                                      </p:tavLst>
                                    </p:anim>
                                    <p:anim calcmode="lin" valueType="num">
                                      <p:cBhvr additive="base">
                                        <p:cTn id="32"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028"/>
                                        </p:tgtEl>
                                        <p:attrNameLst>
                                          <p:attrName>style.visibility</p:attrName>
                                        </p:attrNameLst>
                                      </p:cBhvr>
                                      <p:to>
                                        <p:strVal val="visible"/>
                                      </p:to>
                                    </p:set>
                                    <p:anim calcmode="lin" valueType="num">
                                      <p:cBhvr additive="base">
                                        <p:cTn id="37" dur="500" fill="hold"/>
                                        <p:tgtEl>
                                          <p:spTgt spid="1028"/>
                                        </p:tgtEl>
                                        <p:attrNameLst>
                                          <p:attrName>ppt_x</p:attrName>
                                        </p:attrNameLst>
                                      </p:cBhvr>
                                      <p:tavLst>
                                        <p:tav tm="0">
                                          <p:val>
                                            <p:strVal val="0-#ppt_w/2"/>
                                          </p:val>
                                        </p:tav>
                                        <p:tav tm="100000">
                                          <p:val>
                                            <p:strVal val="#ppt_x"/>
                                          </p:val>
                                        </p:tav>
                                      </p:tavLst>
                                    </p:anim>
                                    <p:anim calcmode="lin" valueType="num">
                                      <p:cBhvr additive="base">
                                        <p:cTn id="38"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olifant"/>
          <p:cNvPicPr/>
          <p:nvPr/>
        </p:nvPicPr>
        <p:blipFill>
          <a:blip r:embed="rId2" cstate="screen">
            <a:lum bright="-20000" contrast="30000"/>
            <a:extLst>
              <a:ext uri="{28A0092B-C50C-407E-A947-70E740481C1C}">
                <a14:useLocalDpi xmlns:a14="http://schemas.microsoft.com/office/drawing/2010/main" val="0"/>
              </a:ext>
            </a:extLst>
          </a:blip>
          <a:srcRect/>
          <a:stretch>
            <a:fillRect/>
          </a:stretch>
        </p:blipFill>
        <p:spPr bwMode="auto">
          <a:xfrm>
            <a:off x="1907704" y="1700808"/>
            <a:ext cx="5479090" cy="4040372"/>
          </a:xfrm>
          <a:prstGeom prst="rect">
            <a:avLst/>
          </a:prstGeom>
          <a:noFill/>
          <a:ln w="9525">
            <a:noFill/>
            <a:miter lim="800000"/>
            <a:headEnd/>
            <a:tailEnd/>
          </a:ln>
        </p:spPr>
      </p:pic>
      <p:sp>
        <p:nvSpPr>
          <p:cNvPr id="3" name="Tekstvak 2"/>
          <p:cNvSpPr txBox="1"/>
          <p:nvPr/>
        </p:nvSpPr>
        <p:spPr>
          <a:xfrm>
            <a:off x="611560" y="620688"/>
            <a:ext cx="7369390" cy="707886"/>
          </a:xfrm>
          <a:prstGeom prst="rect">
            <a:avLst/>
          </a:prstGeom>
          <a:noFill/>
        </p:spPr>
        <p:txBody>
          <a:bodyPr wrap="none" rtlCol="0">
            <a:spAutoFit/>
          </a:bodyPr>
          <a:lstStyle/>
          <a:p>
            <a:r>
              <a:rPr lang="nl-NL" sz="4000" b="1" dirty="0">
                <a:solidFill>
                  <a:srgbClr val="0000FF"/>
                </a:solidFill>
              </a:rPr>
              <a:t>Hoeveel poten heeft deze olifant?</a:t>
            </a:r>
          </a:p>
        </p:txBody>
      </p:sp>
      <p:sp>
        <p:nvSpPr>
          <p:cNvPr id="4" name="Rechthoek 3"/>
          <p:cNvSpPr/>
          <p:nvPr/>
        </p:nvSpPr>
        <p:spPr>
          <a:xfrm>
            <a:off x="1043608" y="4941168"/>
            <a:ext cx="7632848"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b="1" dirty="0"/>
              <a:t>En als je het onderste deel bedekt?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olifant"/>
          <p:cNvPicPr/>
          <p:nvPr/>
        </p:nvPicPr>
        <p:blipFill>
          <a:blip r:embed="rId2" cstate="screen">
            <a:lum bright="-20000" contrast="30000"/>
            <a:extLst>
              <a:ext uri="{28A0092B-C50C-407E-A947-70E740481C1C}">
                <a14:useLocalDpi xmlns:a14="http://schemas.microsoft.com/office/drawing/2010/main" val="0"/>
              </a:ext>
            </a:extLst>
          </a:blip>
          <a:srcRect/>
          <a:stretch>
            <a:fillRect/>
          </a:stretch>
        </p:blipFill>
        <p:spPr bwMode="auto">
          <a:xfrm>
            <a:off x="1907704" y="1700808"/>
            <a:ext cx="5479090" cy="4040372"/>
          </a:xfrm>
          <a:prstGeom prst="rect">
            <a:avLst/>
          </a:prstGeom>
          <a:noFill/>
          <a:ln w="9525">
            <a:noFill/>
            <a:miter lim="800000"/>
            <a:headEnd/>
            <a:tailEnd/>
          </a:ln>
        </p:spPr>
      </p:pic>
      <p:sp>
        <p:nvSpPr>
          <p:cNvPr id="3" name="Tekstvak 2"/>
          <p:cNvSpPr txBox="1"/>
          <p:nvPr/>
        </p:nvSpPr>
        <p:spPr>
          <a:xfrm>
            <a:off x="395536" y="260648"/>
            <a:ext cx="8803116" cy="707886"/>
          </a:xfrm>
          <a:prstGeom prst="rect">
            <a:avLst/>
          </a:prstGeom>
          <a:noFill/>
        </p:spPr>
        <p:txBody>
          <a:bodyPr wrap="square" rtlCol="0">
            <a:spAutoFit/>
          </a:bodyPr>
          <a:lstStyle/>
          <a:p>
            <a:pPr algn="ctr"/>
            <a:r>
              <a:rPr lang="nl-NL" sz="4000" b="1" dirty="0">
                <a:solidFill>
                  <a:srgbClr val="0000FF"/>
                </a:solidFill>
              </a:rPr>
              <a:t>Hoeveel poten heeft deze olifant?</a:t>
            </a:r>
          </a:p>
        </p:txBody>
      </p:sp>
      <p:sp>
        <p:nvSpPr>
          <p:cNvPr id="5" name="Rechthoek 4"/>
          <p:cNvSpPr/>
          <p:nvPr/>
        </p:nvSpPr>
        <p:spPr>
          <a:xfrm>
            <a:off x="467544" y="1340768"/>
            <a:ext cx="8424936" cy="324036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400" b="1" dirty="0"/>
              <a:t>En als je het bovenste deel bedekt?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lijnen evenlang4.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a:xfrm>
            <a:off x="2987825" y="2852936"/>
            <a:ext cx="5976664" cy="1484784"/>
          </a:xfrm>
          <a:prstGeom prst="rect">
            <a:avLst/>
          </a:prstGeom>
        </p:spPr>
      </p:pic>
      <p:pic>
        <p:nvPicPr>
          <p:cNvPr id="2" name="Afbeelding 1" descr="lijnen evenlang4.jpg"/>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2627784" y="1268760"/>
            <a:ext cx="6696744" cy="1440160"/>
          </a:xfrm>
          <a:prstGeom prst="rect">
            <a:avLst/>
          </a:prstGeom>
        </p:spPr>
      </p:pic>
      <p:sp>
        <p:nvSpPr>
          <p:cNvPr id="1025" name="Rectangle 1"/>
          <p:cNvSpPr>
            <a:spLocks noChangeArrowheads="1"/>
          </p:cNvSpPr>
          <p:nvPr/>
        </p:nvSpPr>
        <p:spPr bwMode="auto">
          <a:xfrm>
            <a:off x="107504" y="1335251"/>
            <a:ext cx="324036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pPr>
            <a:r>
              <a:rPr kumimoji="0" lang="nl-NL" b="0" i="0" u="none" strike="noStrike" cap="none" normalizeH="0" baseline="0" dirty="0">
                <a:ln>
                  <a:noFill/>
                </a:ln>
                <a:solidFill>
                  <a:srgbClr val="3333CC"/>
                </a:solidFill>
                <a:effectLst/>
                <a:latin typeface="Arial" pitchFamily="34" charset="0"/>
                <a:ea typeface="MS Mincho" pitchFamily="49" charset="-128"/>
                <a:cs typeface="Arial" pitchFamily="34" charset="0"/>
              </a:rPr>
              <a:t>Bekijk de tekening</a:t>
            </a:r>
          </a:p>
        </p:txBody>
      </p:sp>
      <p:sp>
        <p:nvSpPr>
          <p:cNvPr id="1026" name="Rectangle 2"/>
          <p:cNvSpPr>
            <a:spLocks noChangeArrowheads="1"/>
          </p:cNvSpPr>
          <p:nvPr/>
        </p:nvSpPr>
        <p:spPr bwMode="auto">
          <a:xfrm>
            <a:off x="1763688" y="188876"/>
            <a:ext cx="705678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400" b="1" u="none" strike="noStrike" cap="none" normalizeH="0" baseline="0" dirty="0">
                <a:ln>
                  <a:noFill/>
                </a:ln>
                <a:solidFill>
                  <a:srgbClr val="3333CC"/>
                </a:solidFill>
                <a:effectLst/>
                <a:latin typeface="Arial" pitchFamily="34" charset="0"/>
                <a:ea typeface="MS Mincho" pitchFamily="49" charset="-128"/>
                <a:cs typeface="Arial" pitchFamily="34" charset="0"/>
              </a:rPr>
              <a:t>Hoeveel invloed heeft een vooronderstelling?</a:t>
            </a:r>
            <a:endParaRPr kumimoji="0" lang="nl-NL" sz="3200" b="0" u="none" strike="noStrike" cap="none" normalizeH="0" baseline="0" dirty="0">
              <a:ln>
                <a:noFill/>
              </a:ln>
              <a:solidFill>
                <a:srgbClr val="3333CC"/>
              </a:solidFill>
              <a:effectLst/>
              <a:latin typeface="Arial" pitchFamily="34" charset="0"/>
              <a:cs typeface="Arial" pitchFamily="34" charset="0"/>
            </a:endParaRPr>
          </a:p>
        </p:txBody>
      </p:sp>
      <p:sp>
        <p:nvSpPr>
          <p:cNvPr id="6" name="Rectangle 1"/>
          <p:cNvSpPr>
            <a:spLocks noChangeArrowheads="1"/>
          </p:cNvSpPr>
          <p:nvPr/>
        </p:nvSpPr>
        <p:spPr bwMode="auto">
          <a:xfrm>
            <a:off x="323528" y="4187987"/>
            <a:ext cx="2592288"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AutoNum type="arabicPeriod" startAt="3"/>
              <a:tabLst/>
            </a:pPr>
            <a:r>
              <a:rPr kumimoji="0" lang="nl-NL" b="0" i="0" u="none" strike="noStrike" cap="none" normalizeH="0" baseline="0" dirty="0">
                <a:ln>
                  <a:noFill/>
                </a:ln>
                <a:solidFill>
                  <a:srgbClr val="3333CC"/>
                </a:solidFill>
                <a:effectLst/>
                <a:latin typeface="Arial" pitchFamily="34" charset="0"/>
                <a:ea typeface="MS Mincho" pitchFamily="49" charset="-128"/>
                <a:cs typeface="Arial" pitchFamily="34" charset="0"/>
              </a:rPr>
              <a:t>Weet je het zeker?</a:t>
            </a:r>
          </a:p>
        </p:txBody>
      </p:sp>
      <p:cxnSp>
        <p:nvCxnSpPr>
          <p:cNvPr id="8" name="Rechte verbindingslijn 7"/>
          <p:cNvCxnSpPr/>
          <p:nvPr/>
        </p:nvCxnSpPr>
        <p:spPr>
          <a:xfrm>
            <a:off x="3563888" y="980728"/>
            <a:ext cx="0" cy="36004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a:off x="8316416" y="908720"/>
            <a:ext cx="0" cy="36004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1"/>
          <p:cNvSpPr>
            <a:spLocks noChangeArrowheads="1"/>
          </p:cNvSpPr>
          <p:nvPr/>
        </p:nvSpPr>
        <p:spPr bwMode="auto">
          <a:xfrm>
            <a:off x="179512" y="2348880"/>
            <a:ext cx="324036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0" fontAlgn="base" latinLnBrk="0" hangingPunct="0">
              <a:lnSpc>
                <a:spcPct val="100000"/>
              </a:lnSpc>
              <a:spcBef>
                <a:spcPct val="0"/>
              </a:spcBef>
              <a:spcAft>
                <a:spcPct val="0"/>
              </a:spcAft>
              <a:buClrTx/>
              <a:buSzTx/>
              <a:tabLst/>
            </a:pPr>
            <a:r>
              <a:rPr kumimoji="0" lang="nl-NL" b="0" i="0" u="none" strike="noStrike" cap="none" normalizeH="0" baseline="0" dirty="0">
                <a:ln>
                  <a:noFill/>
                </a:ln>
                <a:solidFill>
                  <a:srgbClr val="3333CC"/>
                </a:solidFill>
                <a:effectLst/>
                <a:latin typeface="Arial" pitchFamily="34" charset="0"/>
                <a:ea typeface="MS Mincho" pitchFamily="49" charset="-128"/>
                <a:cs typeface="Arial" pitchFamily="34" charset="0"/>
              </a:rPr>
              <a:t>2. Welke lijn is de langste lijn?</a:t>
            </a:r>
            <a:endParaRPr kumimoji="0" lang="nl-NL" sz="1000" b="0" i="0" u="none" strike="noStrike" cap="none" normalizeH="0" baseline="0" dirty="0">
              <a:ln>
                <a:noFill/>
              </a:ln>
              <a:solidFill>
                <a:srgbClr val="3333CC"/>
              </a:solidFill>
              <a:effectLst/>
              <a:latin typeface="Arial" pitchFamily="34" charset="0"/>
              <a:cs typeface="Arial" pitchFamily="34" charset="0"/>
            </a:endParaRPr>
          </a:p>
        </p:txBody>
      </p:sp>
      <p:sp>
        <p:nvSpPr>
          <p:cNvPr id="12" name="Rectangle 1"/>
          <p:cNvSpPr>
            <a:spLocks noChangeArrowheads="1"/>
          </p:cNvSpPr>
          <p:nvPr/>
        </p:nvSpPr>
        <p:spPr bwMode="auto">
          <a:xfrm>
            <a:off x="323528" y="5013176"/>
            <a:ext cx="2592288"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0" fontAlgn="base" latinLnBrk="0" hangingPunct="0">
              <a:lnSpc>
                <a:spcPct val="100000"/>
              </a:lnSpc>
              <a:spcBef>
                <a:spcPct val="0"/>
              </a:spcBef>
              <a:spcAft>
                <a:spcPct val="0"/>
              </a:spcAft>
              <a:buClrTx/>
              <a:buSzTx/>
              <a:tabLst/>
            </a:pPr>
            <a:r>
              <a:rPr kumimoji="0" lang="nl-NL" b="0" i="0" u="none" strike="noStrike" cap="none" normalizeH="0" baseline="0" dirty="0">
                <a:ln>
                  <a:noFill/>
                </a:ln>
                <a:solidFill>
                  <a:srgbClr val="3333CC"/>
                </a:solidFill>
                <a:effectLst/>
                <a:latin typeface="Arial" pitchFamily="34" charset="0"/>
                <a:ea typeface="MS Mincho" pitchFamily="49" charset="-128"/>
                <a:cs typeface="Arial" pitchFamily="34" charset="0"/>
              </a:rPr>
              <a:t>4.	</a:t>
            </a:r>
            <a:r>
              <a:rPr kumimoji="0" lang="nl-NL" b="0" i="0" u="none" strike="noStrike" cap="none" normalizeH="0" dirty="0">
                <a:ln>
                  <a:noFill/>
                </a:ln>
                <a:solidFill>
                  <a:srgbClr val="3333CC"/>
                </a:solidFill>
                <a:effectLst/>
                <a:latin typeface="Arial" pitchFamily="34" charset="0"/>
                <a:ea typeface="MS Mincho" pitchFamily="49" charset="-128"/>
                <a:cs typeface="Arial" pitchFamily="34" charset="0"/>
              </a:rPr>
              <a:t>  </a:t>
            </a:r>
            <a:r>
              <a:rPr kumimoji="0" lang="nl-NL" b="0" i="0" u="none" strike="noStrike" cap="none" normalizeH="0" baseline="0" dirty="0">
                <a:ln>
                  <a:noFill/>
                </a:ln>
                <a:solidFill>
                  <a:srgbClr val="3333CC"/>
                </a:solidFill>
                <a:effectLst/>
                <a:latin typeface="Arial" pitchFamily="34" charset="0"/>
                <a:ea typeface="MS Mincho" pitchFamily="49" charset="-128"/>
                <a:cs typeface="Arial" pitchFamily="34" charset="0"/>
              </a:rPr>
              <a:t>Meet eens na!</a:t>
            </a:r>
            <a:endParaRPr kumimoji="0" lang="nl-NL" sz="3200" b="0" i="0" u="none" strike="noStrike" cap="none" normalizeH="0" baseline="0" dirty="0">
              <a:ln>
                <a:noFill/>
              </a:ln>
              <a:solidFill>
                <a:srgbClr val="3333CC"/>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 calcmode="lin" valueType="num">
                                      <p:cBhvr additive="base">
                                        <p:cTn id="7" dur="500" fill="hold"/>
                                        <p:tgtEl>
                                          <p:spTgt spid="1025"/>
                                        </p:tgtEl>
                                        <p:attrNameLst>
                                          <p:attrName>ppt_x</p:attrName>
                                        </p:attrNameLst>
                                      </p:cBhvr>
                                      <p:tavLst>
                                        <p:tav tm="0">
                                          <p:val>
                                            <p:strVal val="0-#ppt_w/2"/>
                                          </p:val>
                                        </p:tav>
                                        <p:tav tm="100000">
                                          <p:val>
                                            <p:strVal val="#ppt_x"/>
                                          </p:val>
                                        </p:tav>
                                      </p:tavLst>
                                    </p:anim>
                                    <p:anim calcmode="lin" valueType="num">
                                      <p:cBhvr additive="base">
                                        <p:cTn id="8" dur="500" fill="hold"/>
                                        <p:tgtEl>
                                          <p:spTgt spid="10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0-#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P spid="6" grpId="0"/>
      <p:bldP spid="10"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34925" y="44450"/>
            <a:ext cx="5113139" cy="523220"/>
          </a:xfrm>
          <a:prstGeom prst="rect">
            <a:avLst/>
          </a:prstGeom>
          <a:noFill/>
        </p:spPr>
        <p:txBody>
          <a:bodyPr wrap="square">
            <a:spAutoFit/>
          </a:bodyPr>
          <a:lstStyle/>
          <a:p>
            <a:pPr fontAlgn="auto">
              <a:spcBef>
                <a:spcPts val="0"/>
              </a:spcBef>
              <a:spcAft>
                <a:spcPts val="0"/>
              </a:spcAft>
              <a:defRPr/>
            </a:pPr>
            <a:r>
              <a:rPr lang="nl-NL" sz="2800" b="1" dirty="0">
                <a:solidFill>
                  <a:srgbClr val="0000FF"/>
                </a:solidFill>
                <a:latin typeface="+mn-lt"/>
              </a:rPr>
              <a:t>Welke kenmerken veranderen?</a:t>
            </a:r>
          </a:p>
        </p:txBody>
      </p:sp>
      <p:sp>
        <p:nvSpPr>
          <p:cNvPr id="11" name="Tekstvak 10"/>
          <p:cNvSpPr txBox="1"/>
          <p:nvPr/>
        </p:nvSpPr>
        <p:spPr>
          <a:xfrm>
            <a:off x="35496" y="1242040"/>
            <a:ext cx="5364088" cy="5355312"/>
          </a:xfrm>
          <a:prstGeom prst="rect">
            <a:avLst/>
          </a:prstGeom>
          <a:noFill/>
        </p:spPr>
        <p:txBody>
          <a:bodyPr wrap="square">
            <a:spAutoFit/>
          </a:bodyPr>
          <a:lstStyle/>
          <a:p>
            <a:pPr marL="342900" indent="-342900" defTabSz="1800000" fontAlgn="auto">
              <a:spcBef>
                <a:spcPts val="0"/>
              </a:spcBef>
              <a:spcAft>
                <a:spcPts val="0"/>
              </a:spcAft>
              <a:buFontTx/>
              <a:buAutoNum type="arabicPeriod"/>
              <a:tabLst>
                <a:tab pos="360000" algn="l"/>
              </a:tabLst>
              <a:defRPr/>
            </a:pPr>
            <a:r>
              <a:rPr lang="nl-NL" b="1" i="1" dirty="0">
                <a:solidFill>
                  <a:srgbClr val="0000FF"/>
                </a:solidFill>
                <a:latin typeface="+mn-lt"/>
              </a:rPr>
              <a:t>Kleur van de huid: </a:t>
            </a:r>
          </a:p>
          <a:p>
            <a:pPr marL="342900" indent="-342900" defTabSz="1800000" fontAlgn="auto">
              <a:spcBef>
                <a:spcPts val="0"/>
              </a:spcBef>
              <a:spcAft>
                <a:spcPts val="0"/>
              </a:spcAft>
              <a:tabLst>
                <a:tab pos="360000" algn="l"/>
              </a:tabLst>
              <a:defRPr/>
            </a:pPr>
            <a:r>
              <a:rPr lang="nl-NL" dirty="0">
                <a:solidFill>
                  <a:srgbClr val="0000FF"/>
                </a:solidFill>
                <a:latin typeface="+mn-lt"/>
              </a:rPr>
              <a:t>Licht …………………………………….. Donker</a:t>
            </a:r>
          </a:p>
          <a:p>
            <a:pPr marL="342900" indent="-342900" defTabSz="1800000" fontAlgn="auto">
              <a:spcBef>
                <a:spcPts val="0"/>
              </a:spcBef>
              <a:spcAft>
                <a:spcPts val="0"/>
              </a:spcAft>
              <a:tabLst>
                <a:tab pos="360000" algn="l"/>
              </a:tabLst>
              <a:defRPr/>
            </a:pPr>
            <a:endParaRPr lang="nl-NL" dirty="0">
              <a:solidFill>
                <a:srgbClr val="0000FF"/>
              </a:solidFill>
              <a:latin typeface="+mn-lt"/>
            </a:endParaRPr>
          </a:p>
          <a:p>
            <a:pPr fontAlgn="auto">
              <a:spcBef>
                <a:spcPts val="0"/>
              </a:spcBef>
              <a:spcAft>
                <a:spcPts val="0"/>
              </a:spcAft>
              <a:defRPr/>
            </a:pPr>
            <a:r>
              <a:rPr lang="nl-NL" dirty="0">
                <a:solidFill>
                  <a:srgbClr val="0000FF"/>
                </a:solidFill>
                <a:latin typeface="+mn-lt"/>
              </a:rPr>
              <a:t> </a:t>
            </a:r>
            <a:r>
              <a:rPr lang="nl-NL" b="1" i="1" dirty="0">
                <a:solidFill>
                  <a:srgbClr val="0000FF"/>
                </a:solidFill>
                <a:latin typeface="+mn-lt"/>
              </a:rPr>
              <a:t>2. Spanning van de huid:</a:t>
            </a:r>
          </a:p>
          <a:p>
            <a:pPr fontAlgn="auto">
              <a:spcBef>
                <a:spcPts val="0"/>
              </a:spcBef>
              <a:spcAft>
                <a:spcPts val="0"/>
              </a:spcAft>
              <a:defRPr/>
            </a:pPr>
            <a:r>
              <a:rPr lang="nl-NL" dirty="0">
                <a:solidFill>
                  <a:srgbClr val="0000FF"/>
                </a:solidFill>
                <a:latin typeface="+mn-lt"/>
              </a:rPr>
              <a:t>Glimmend …………………………… Niet glimmend </a:t>
            </a:r>
          </a:p>
          <a:p>
            <a:pPr fontAlgn="auto">
              <a:spcBef>
                <a:spcPts val="0"/>
              </a:spcBef>
              <a:spcAft>
                <a:spcPts val="0"/>
              </a:spcAft>
              <a:defRPr/>
            </a:pPr>
            <a:r>
              <a:rPr lang="nl-NL" dirty="0">
                <a:solidFill>
                  <a:srgbClr val="0000FF"/>
                </a:solidFill>
                <a:latin typeface="+mn-lt"/>
              </a:rPr>
              <a:t>Symmetrisch ……………………….. Asymmetrisch</a:t>
            </a:r>
          </a:p>
          <a:p>
            <a:pPr fontAlgn="auto">
              <a:spcBef>
                <a:spcPts val="0"/>
              </a:spcBef>
              <a:spcAft>
                <a:spcPts val="0"/>
              </a:spcAft>
              <a:defRPr/>
            </a:pPr>
            <a:r>
              <a:rPr lang="nl-NL" dirty="0">
                <a:solidFill>
                  <a:srgbClr val="0000FF"/>
                </a:solidFill>
              </a:rPr>
              <a:t>Rimpelig …………………………..…. Glad</a:t>
            </a:r>
            <a:endParaRPr lang="nl-NL" dirty="0">
              <a:solidFill>
                <a:srgbClr val="0000FF"/>
              </a:solidFill>
              <a:latin typeface="+mn-lt"/>
            </a:endParaRPr>
          </a:p>
          <a:p>
            <a:pPr fontAlgn="auto">
              <a:spcBef>
                <a:spcPts val="0"/>
              </a:spcBef>
              <a:spcAft>
                <a:spcPts val="0"/>
              </a:spcAft>
              <a:defRPr/>
            </a:pPr>
            <a:endParaRPr lang="nl-NL" dirty="0">
              <a:solidFill>
                <a:srgbClr val="0000FF"/>
              </a:solidFill>
              <a:latin typeface="+mn-lt"/>
            </a:endParaRPr>
          </a:p>
          <a:p>
            <a:pPr fontAlgn="auto">
              <a:spcBef>
                <a:spcPts val="0"/>
              </a:spcBef>
              <a:spcAft>
                <a:spcPts val="0"/>
              </a:spcAft>
              <a:defRPr/>
            </a:pPr>
            <a:r>
              <a:rPr lang="nl-NL" b="1" i="1" dirty="0">
                <a:solidFill>
                  <a:srgbClr val="0000FF"/>
                </a:solidFill>
                <a:latin typeface="+mn-lt"/>
              </a:rPr>
              <a:t>3. Ademhaling</a:t>
            </a:r>
          </a:p>
          <a:p>
            <a:pPr fontAlgn="auto">
              <a:spcBef>
                <a:spcPts val="0"/>
              </a:spcBef>
              <a:spcAft>
                <a:spcPts val="0"/>
              </a:spcAft>
              <a:defRPr/>
            </a:pPr>
            <a:r>
              <a:rPr lang="nl-NL" dirty="0">
                <a:solidFill>
                  <a:srgbClr val="0000FF"/>
                </a:solidFill>
                <a:latin typeface="+mn-lt"/>
              </a:rPr>
              <a:t>Snel …………………………………….  Langzaam</a:t>
            </a:r>
          </a:p>
          <a:p>
            <a:pPr fontAlgn="auto">
              <a:spcBef>
                <a:spcPts val="0"/>
              </a:spcBef>
              <a:spcAft>
                <a:spcPts val="0"/>
              </a:spcAft>
              <a:defRPr/>
            </a:pPr>
            <a:r>
              <a:rPr lang="nl-NL" dirty="0">
                <a:solidFill>
                  <a:srgbClr val="0000FF"/>
                </a:solidFill>
                <a:latin typeface="+mn-lt"/>
              </a:rPr>
              <a:t>Hoog …………………………………… Laag</a:t>
            </a:r>
          </a:p>
          <a:p>
            <a:pPr fontAlgn="auto">
              <a:spcBef>
                <a:spcPts val="0"/>
              </a:spcBef>
              <a:spcAft>
                <a:spcPts val="0"/>
              </a:spcAft>
              <a:defRPr/>
            </a:pPr>
            <a:endParaRPr lang="nl-NL" dirty="0">
              <a:solidFill>
                <a:srgbClr val="0000FF"/>
              </a:solidFill>
              <a:latin typeface="+mn-lt"/>
            </a:endParaRPr>
          </a:p>
          <a:p>
            <a:pPr fontAlgn="auto">
              <a:spcBef>
                <a:spcPts val="0"/>
              </a:spcBef>
              <a:spcAft>
                <a:spcPts val="0"/>
              </a:spcAft>
              <a:defRPr/>
            </a:pPr>
            <a:r>
              <a:rPr lang="nl-NL" b="1" i="1" dirty="0">
                <a:solidFill>
                  <a:srgbClr val="0000FF"/>
                </a:solidFill>
                <a:latin typeface="+mn-lt"/>
              </a:rPr>
              <a:t>4. Onderlip, stand van de mondhoek</a:t>
            </a:r>
          </a:p>
          <a:p>
            <a:pPr fontAlgn="auto">
              <a:spcBef>
                <a:spcPts val="0"/>
              </a:spcBef>
              <a:spcAft>
                <a:spcPts val="0"/>
              </a:spcAft>
              <a:defRPr/>
            </a:pPr>
            <a:r>
              <a:rPr lang="nl-NL" dirty="0">
                <a:solidFill>
                  <a:srgbClr val="0000FF"/>
                </a:solidFill>
                <a:latin typeface="+mn-lt"/>
              </a:rPr>
              <a:t>Lijnen ………………………………….. Geen lijnen</a:t>
            </a:r>
          </a:p>
          <a:p>
            <a:pPr fontAlgn="auto">
              <a:spcBef>
                <a:spcPts val="0"/>
              </a:spcBef>
              <a:spcAft>
                <a:spcPts val="0"/>
              </a:spcAft>
              <a:defRPr/>
            </a:pPr>
            <a:r>
              <a:rPr lang="nl-NL" dirty="0">
                <a:solidFill>
                  <a:srgbClr val="0000FF"/>
                </a:solidFill>
                <a:latin typeface="+mn-lt"/>
              </a:rPr>
              <a:t> Mondhoek omhoog  …………… Mondhoek omlaag</a:t>
            </a:r>
          </a:p>
          <a:p>
            <a:pPr fontAlgn="auto">
              <a:spcBef>
                <a:spcPts val="0"/>
              </a:spcBef>
              <a:spcAft>
                <a:spcPts val="0"/>
              </a:spcAft>
              <a:defRPr/>
            </a:pPr>
            <a:endParaRPr lang="nl-NL" dirty="0">
              <a:solidFill>
                <a:srgbClr val="0000FF"/>
              </a:solidFill>
              <a:latin typeface="+mn-lt"/>
            </a:endParaRPr>
          </a:p>
          <a:p>
            <a:pPr fontAlgn="auto">
              <a:spcBef>
                <a:spcPts val="0"/>
              </a:spcBef>
              <a:spcAft>
                <a:spcPts val="0"/>
              </a:spcAft>
              <a:defRPr/>
            </a:pPr>
            <a:r>
              <a:rPr lang="nl-NL" dirty="0">
                <a:solidFill>
                  <a:srgbClr val="0000FF"/>
                </a:solidFill>
                <a:latin typeface="+mn-lt"/>
              </a:rPr>
              <a:t> </a:t>
            </a:r>
            <a:r>
              <a:rPr lang="nl-NL" b="1" i="1" dirty="0">
                <a:solidFill>
                  <a:srgbClr val="0000FF"/>
                </a:solidFill>
                <a:latin typeface="+mn-lt"/>
              </a:rPr>
              <a:t>5. Ogen 		         </a:t>
            </a:r>
          </a:p>
          <a:p>
            <a:pPr fontAlgn="auto">
              <a:spcBef>
                <a:spcPts val="0"/>
              </a:spcBef>
              <a:spcAft>
                <a:spcPts val="0"/>
              </a:spcAft>
              <a:defRPr/>
            </a:pPr>
            <a:r>
              <a:rPr lang="nl-NL" dirty="0">
                <a:solidFill>
                  <a:srgbClr val="0000FF"/>
                </a:solidFill>
                <a:latin typeface="+mn-lt"/>
              </a:rPr>
              <a:t>Focus scherp ………………………Niet scherp</a:t>
            </a:r>
          </a:p>
          <a:p>
            <a:pPr fontAlgn="auto">
              <a:spcBef>
                <a:spcPts val="0"/>
              </a:spcBef>
              <a:spcAft>
                <a:spcPts val="0"/>
              </a:spcAft>
              <a:defRPr/>
            </a:pPr>
            <a:r>
              <a:rPr lang="nl-NL" dirty="0">
                <a:solidFill>
                  <a:srgbClr val="0000FF"/>
                </a:solidFill>
                <a:latin typeface="+mn-lt"/>
              </a:rPr>
              <a:t> Pupil verwijd ……………………..Niet verwijd</a:t>
            </a:r>
          </a:p>
        </p:txBody>
      </p:sp>
      <p:pic>
        <p:nvPicPr>
          <p:cNvPr id="5" name="Afbeelding 1" descr="_MG_7851.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8362" y="0"/>
            <a:ext cx="4550293" cy="6858000"/>
          </a:xfrm>
          <a:prstGeom prst="rect">
            <a:avLst/>
          </a:prstGeom>
          <a:noFill/>
          <a:ln w="9525">
            <a:noFill/>
            <a:miter lim="800000"/>
            <a:headEnd/>
            <a:tailEnd/>
          </a:ln>
        </p:spPr>
      </p:pic>
      <p:pic>
        <p:nvPicPr>
          <p:cNvPr id="4" name="Afbeelding 3">
            <a:extLst>
              <a:ext uri="{FF2B5EF4-FFF2-40B4-BE49-F238E27FC236}">
                <a16:creationId xmlns:a16="http://schemas.microsoft.com/office/drawing/2014/main" id="{F22A4FB1-466D-1604-100B-735315853D57}"/>
              </a:ext>
            </a:extLst>
          </p:cNvPr>
          <p:cNvPicPr>
            <a:picLocks noChangeAspect="1"/>
          </p:cNvPicPr>
          <p:nvPr/>
        </p:nvPicPr>
        <p:blipFill>
          <a:blip r:embed="rId3"/>
          <a:stretch>
            <a:fillRect/>
          </a:stretch>
        </p:blipFill>
        <p:spPr>
          <a:xfrm>
            <a:off x="4618655" y="1761"/>
            <a:ext cx="4505651"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0" y="404664"/>
            <a:ext cx="9144000"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2400" b="1" i="1" u="none" strike="noStrike" cap="none" normalizeH="0" baseline="0" dirty="0" bmk="">
                <a:ln>
                  <a:noFill/>
                </a:ln>
                <a:solidFill>
                  <a:srgbClr val="3333CC"/>
                </a:solidFill>
                <a:effectLst/>
                <a:latin typeface="Cambria" pitchFamily="18" charset="0"/>
                <a:ea typeface="MS Mincho" pitchFamily="49" charset="-128"/>
                <a:cs typeface="Times New Roman" pitchFamily="18" charset="0"/>
              </a:rPr>
              <a:t>Observatie 1</a:t>
            </a:r>
            <a:endParaRPr kumimoji="0" lang="nl-NL" sz="1100" b="0" i="0" u="none" strike="noStrike" cap="none" normalizeH="0" baseline="0" dirty="0" bmk="">
              <a:ln>
                <a:noFill/>
              </a:ln>
              <a:solidFill>
                <a:srgbClr val="3333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0" i="0" u="none" strike="noStrike" cap="none" normalizeH="0" baseline="0" dirty="0" bmk="">
                <a:ln>
                  <a:noFill/>
                </a:ln>
                <a:solidFill>
                  <a:srgbClr val="3333CC"/>
                </a:solidFill>
                <a:effectLst/>
                <a:latin typeface="Arial" pitchFamily="34" charset="0"/>
                <a:ea typeface="MS Mincho" pitchFamily="49" charset="-128"/>
                <a:cs typeface="Times New Roman" pitchFamily="18" charset="0"/>
              </a:rPr>
              <a:t>A  sluit de ogen </a:t>
            </a:r>
          </a:p>
          <a:p>
            <a:pPr marL="0" marR="0" lvl="0" indent="0" algn="l" defTabSz="914400" rtl="0" eaLnBrk="0" fontAlgn="base" latinLnBrk="0" hangingPunct="0">
              <a:lnSpc>
                <a:spcPct val="100000"/>
              </a:lnSpc>
              <a:spcBef>
                <a:spcPct val="0"/>
              </a:spcBef>
              <a:spcAft>
                <a:spcPct val="0"/>
              </a:spcAft>
              <a:buClrTx/>
              <a:buSzTx/>
              <a:buFontTx/>
              <a:buNone/>
              <a:tabLst/>
            </a:pPr>
            <a:r>
              <a:rPr lang="nl-NL" sz="1400" dirty="0" bmk="">
                <a:solidFill>
                  <a:srgbClr val="3333CC"/>
                </a:solidFill>
                <a:latin typeface="Arial" pitchFamily="34" charset="0"/>
                <a:ea typeface="MS Mincho" pitchFamily="49" charset="-128"/>
                <a:cs typeface="Times New Roman" pitchFamily="18" charset="0"/>
              </a:rPr>
              <a:t>A  d</a:t>
            </a:r>
            <a:r>
              <a:rPr kumimoji="0" lang="nl-NL" sz="1400" b="0" i="0" u="none" strike="noStrike" cap="none" normalizeH="0" baseline="0" dirty="0" bmk="">
                <a:ln>
                  <a:noFill/>
                </a:ln>
                <a:solidFill>
                  <a:srgbClr val="3333CC"/>
                </a:solidFill>
                <a:effectLst/>
                <a:latin typeface="Arial" pitchFamily="34" charset="0"/>
                <a:ea typeface="MS Mincho" pitchFamily="49" charset="-128"/>
                <a:cs typeface="Times New Roman" pitchFamily="18" charset="0"/>
              </a:rPr>
              <a:t>enkt aan een persoon/gebeurtenis die A  </a:t>
            </a:r>
            <a:r>
              <a:rPr kumimoji="0" lang="nl-NL" sz="1400" b="1" i="0" u="sng" strike="noStrike" cap="none" normalizeH="0" baseline="0" dirty="0" bmk="">
                <a:ln>
                  <a:noFill/>
                </a:ln>
                <a:solidFill>
                  <a:srgbClr val="3333CC"/>
                </a:solidFill>
                <a:effectLst/>
                <a:latin typeface="Arial" pitchFamily="34" charset="0"/>
                <a:ea typeface="MS Mincho" pitchFamily="49" charset="-128"/>
                <a:cs typeface="Times New Roman" pitchFamily="18" charset="0"/>
              </a:rPr>
              <a:t>niet</a:t>
            </a:r>
            <a:r>
              <a:rPr kumimoji="0" lang="nl-NL" sz="1400" b="0" i="0" u="none" strike="noStrike" cap="none" normalizeH="0" baseline="0" dirty="0" bmk="">
                <a:ln>
                  <a:noFill/>
                </a:ln>
                <a:solidFill>
                  <a:srgbClr val="3333CC"/>
                </a:solidFill>
                <a:effectLst/>
                <a:latin typeface="Arial" pitchFamily="34" charset="0"/>
                <a:ea typeface="MS Mincho" pitchFamily="49" charset="-128"/>
                <a:cs typeface="Times New Roman" pitchFamily="18" charset="0"/>
              </a:rPr>
              <a:t> leuk vindt.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0" i="0" u="none" strike="noStrike" cap="none" normalizeH="0" baseline="0" dirty="0" bmk="">
                <a:ln>
                  <a:noFill/>
                </a:ln>
                <a:solidFill>
                  <a:srgbClr val="3333CC"/>
                </a:solidFill>
                <a:effectLst/>
                <a:latin typeface="Arial" pitchFamily="34" charset="0"/>
                <a:ea typeface="MS Mincho" pitchFamily="49" charset="-128"/>
                <a:cs typeface="Times New Roman" pitchFamily="18" charset="0"/>
              </a:rPr>
              <a:t>A  </a:t>
            </a:r>
            <a:r>
              <a:rPr lang="nl-NL" sz="1400" dirty="0" bmk="">
                <a:solidFill>
                  <a:srgbClr val="3333CC"/>
                </a:solidFill>
                <a:latin typeface="Arial" pitchFamily="34" charset="0"/>
                <a:ea typeface="MS Mincho" pitchFamily="49" charset="-128"/>
                <a:cs typeface="Times New Roman" pitchFamily="18" charset="0"/>
              </a:rPr>
              <a:t>k</a:t>
            </a:r>
            <a:r>
              <a:rPr kumimoji="0" lang="nl-NL" sz="1400" b="0" i="0" u="none" strike="noStrike" cap="none" normalizeH="0" baseline="0" dirty="0" bmk="">
                <a:ln>
                  <a:noFill/>
                </a:ln>
                <a:solidFill>
                  <a:srgbClr val="3333CC"/>
                </a:solidFill>
                <a:effectLst/>
                <a:latin typeface="Arial" pitchFamily="34" charset="0"/>
                <a:ea typeface="MS Mincho" pitchFamily="49" charset="-128"/>
                <a:cs typeface="Times New Roman" pitchFamily="18" charset="0"/>
              </a:rPr>
              <a:t>nikt als hij/zij helemaal geassocieerd (helemaal in het moment ingeleefd) is. </a:t>
            </a:r>
          </a:p>
          <a:p>
            <a:pPr marL="0" marR="0" lvl="0" indent="0" algn="l" defTabSz="914400" rtl="0" eaLnBrk="0" fontAlgn="base" latinLnBrk="0" hangingPunct="0">
              <a:lnSpc>
                <a:spcPct val="100000"/>
              </a:lnSpc>
              <a:spcBef>
                <a:spcPct val="0"/>
              </a:spcBef>
              <a:spcAft>
                <a:spcPct val="0"/>
              </a:spcAft>
              <a:buClrTx/>
              <a:buSzTx/>
              <a:buFontTx/>
              <a:buNone/>
              <a:tabLst/>
            </a:pPr>
            <a:r>
              <a:rPr lang="nl-NL" sz="1400" dirty="0" bmk="">
                <a:solidFill>
                  <a:srgbClr val="3333CC"/>
                </a:solidFill>
                <a:latin typeface="Arial" pitchFamily="34" charset="0"/>
                <a:ea typeface="MS Mincho" pitchFamily="49" charset="-128"/>
                <a:cs typeface="Times New Roman" pitchFamily="18" charset="0"/>
              </a:rPr>
              <a:t>B: K</a:t>
            </a:r>
            <a:r>
              <a:rPr kumimoji="0" lang="nl-NL" sz="1400" b="0" i="0" u="none" strike="noStrike" cap="none" normalizeH="0" baseline="0" dirty="0" bmk="">
                <a:ln>
                  <a:noFill/>
                </a:ln>
                <a:solidFill>
                  <a:srgbClr val="3333CC"/>
                </a:solidFill>
                <a:effectLst/>
                <a:latin typeface="Arial" pitchFamily="34" charset="0"/>
                <a:ea typeface="MS Mincho" pitchFamily="49" charset="-128"/>
                <a:cs typeface="Times New Roman" pitchFamily="18" charset="0"/>
              </a:rPr>
              <a:t>ijk naar het beeld van deze persoon/gebeurtenis zoals je hem/haar zag. </a:t>
            </a:r>
          </a:p>
          <a:p>
            <a:pPr marL="177800" marR="0" lvl="0" algn="l" defTabSz="914400" rtl="0" eaLnBrk="0" fontAlgn="base" latinLnBrk="0" hangingPunct="0">
              <a:lnSpc>
                <a:spcPct val="100000"/>
              </a:lnSpc>
              <a:spcBef>
                <a:spcPct val="0"/>
              </a:spcBef>
              <a:spcAft>
                <a:spcPct val="0"/>
              </a:spcAft>
              <a:buClrTx/>
              <a:buSzTx/>
              <a:buFontTx/>
              <a:buNone/>
              <a:tabLst/>
            </a:pPr>
            <a:r>
              <a:rPr kumimoji="0" lang="nl-NL" sz="1400" b="0" i="0" u="none" strike="noStrike" cap="none" normalizeH="0" baseline="0" dirty="0" bmk="">
                <a:ln>
                  <a:noFill/>
                </a:ln>
                <a:solidFill>
                  <a:srgbClr val="3333CC"/>
                </a:solidFill>
                <a:effectLst/>
                <a:latin typeface="Arial" pitchFamily="34" charset="0"/>
                <a:ea typeface="MS Mincho" pitchFamily="49" charset="-128"/>
                <a:cs typeface="Times New Roman" pitchFamily="18" charset="0"/>
              </a:rPr>
              <a:t>Luister weer naar zijn/haar stem, de geluiden die je hoorde. </a:t>
            </a:r>
          </a:p>
          <a:p>
            <a:pPr marL="177800" marR="0" lvl="0" algn="l" defTabSz="914400" rtl="0" eaLnBrk="0" fontAlgn="base" latinLnBrk="0" hangingPunct="0">
              <a:lnSpc>
                <a:spcPct val="100000"/>
              </a:lnSpc>
              <a:spcBef>
                <a:spcPct val="0"/>
              </a:spcBef>
              <a:spcAft>
                <a:spcPct val="0"/>
              </a:spcAft>
              <a:buClrTx/>
              <a:buSzTx/>
              <a:buFontTx/>
              <a:buNone/>
              <a:tabLst/>
            </a:pPr>
            <a:r>
              <a:rPr kumimoji="0" lang="nl-NL" sz="1400" b="0" i="0" u="none" strike="noStrike" cap="none" normalizeH="0" baseline="0" dirty="0" bmk="">
                <a:ln>
                  <a:noFill/>
                </a:ln>
                <a:solidFill>
                  <a:srgbClr val="3333CC"/>
                </a:solidFill>
                <a:effectLst/>
                <a:latin typeface="Arial" pitchFamily="34" charset="0"/>
                <a:ea typeface="MS Mincho" pitchFamily="49" charset="-128"/>
                <a:cs typeface="Times New Roman" pitchFamily="18" charset="0"/>
              </a:rPr>
              <a:t>Voel hoe het voelt deze persoon weer te ontmoeten of deze gebeurtenis weer mee te maken.</a:t>
            </a:r>
            <a:endParaRPr kumimoji="0" lang="nl-NL" sz="800" b="0" i="0" u="none" strike="noStrike" cap="none" normalizeH="0" baseline="0" dirty="0" bmk="">
              <a:ln>
                <a:noFill/>
              </a:ln>
              <a:solidFill>
                <a:srgbClr val="3333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nl-NL" sz="1400" dirty="0" bmk="">
                <a:solidFill>
                  <a:srgbClr val="3333CC"/>
                </a:solidFill>
                <a:latin typeface="Arial" pitchFamily="34" charset="0"/>
                <a:ea typeface="MS Mincho" pitchFamily="49" charset="-128"/>
                <a:cs typeface="Times New Roman" pitchFamily="18" charset="0"/>
              </a:rPr>
              <a:t>B: </a:t>
            </a:r>
            <a:r>
              <a:rPr kumimoji="0" lang="nl-NL" sz="1400" b="0" i="0" u="none" strike="noStrike" cap="none" normalizeH="0" baseline="0" dirty="0" bmk="">
                <a:ln>
                  <a:noFill/>
                </a:ln>
                <a:solidFill>
                  <a:srgbClr val="3333CC"/>
                </a:solidFill>
                <a:effectLst/>
                <a:latin typeface="Arial" pitchFamily="34" charset="0"/>
                <a:ea typeface="MS Mincho" pitchFamily="49" charset="-128"/>
                <a:cs typeface="Times New Roman" pitchFamily="18" charset="0"/>
              </a:rPr>
              <a:t>observeert en noteert met een kruisje op het werkblad</a:t>
            </a:r>
            <a:endParaRPr kumimoji="0" lang="nl-NL" sz="800" b="0" i="0" u="none" strike="noStrike" cap="none" normalizeH="0" baseline="0" dirty="0" bmk="">
              <a:ln>
                <a:noFill/>
              </a:ln>
              <a:solidFill>
                <a:srgbClr val="3333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nl-NL" sz="1600" b="1" i="1" dirty="0" bmk="">
                <a:solidFill>
                  <a:srgbClr val="3333CC"/>
                </a:solidFill>
                <a:latin typeface="Cambria" pitchFamily="18" charset="0"/>
                <a:ea typeface="MS Mincho" pitchFamily="49" charset="-128"/>
                <a:cs typeface="Times New Roman" pitchFamily="18" charset="0"/>
              </a:rPr>
              <a:t>Break state: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0" i="0" u="none" strike="noStrike" cap="none" normalizeH="0" baseline="0" dirty="0" bmk="">
                <a:ln>
                  <a:noFill/>
                </a:ln>
                <a:solidFill>
                  <a:srgbClr val="3333CC"/>
                </a:solidFill>
                <a:effectLst/>
                <a:latin typeface="Arial" pitchFamily="34" charset="0"/>
                <a:ea typeface="MS Mincho" pitchFamily="49" charset="-128"/>
                <a:cs typeface="Times New Roman" pitchFamily="18" charset="0"/>
              </a:rPr>
              <a:t>B vraagt hoeveel lampen er in het lokaal zijn, wat A vanmorgen gegeten heeft o.i.d.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sz="1400" b="0" i="0" u="none" strike="noStrike" cap="none" normalizeH="0" baseline="0" dirty="0" bmk="">
              <a:ln>
                <a:noFill/>
              </a:ln>
              <a:solidFill>
                <a:srgbClr val="3333CC"/>
              </a:solidFill>
              <a:effectLst/>
              <a:latin typeface="Arial" pitchFamily="34"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sz="800" b="0" i="0" u="none" strike="noStrike" cap="none" normalizeH="0" baseline="0" dirty="0" bmk="">
              <a:ln>
                <a:noFill/>
              </a:ln>
              <a:solidFill>
                <a:srgbClr val="3333CC"/>
              </a:solidFill>
              <a:effectLst/>
              <a:latin typeface="Arial" pitchFamily="34" charset="0"/>
              <a:cs typeface="Arial" pitchFamily="34" charset="0"/>
            </a:endParaRPr>
          </a:p>
          <a:p>
            <a:pPr eaLnBrk="0" fontAlgn="base" hangingPunct="0">
              <a:spcBef>
                <a:spcPct val="0"/>
              </a:spcBef>
              <a:spcAft>
                <a:spcPct val="0"/>
              </a:spcAft>
            </a:pPr>
            <a:r>
              <a:rPr lang="nl-NL" sz="2400" b="1" i="1" dirty="0" bmk="">
                <a:solidFill>
                  <a:srgbClr val="3333CC"/>
                </a:solidFill>
                <a:latin typeface="Cambria" pitchFamily="18" charset="0"/>
                <a:ea typeface="MS Mincho" pitchFamily="49" charset="-128"/>
                <a:cs typeface="Times New Roman" pitchFamily="18" charset="0"/>
              </a:rPr>
              <a:t>Observatie 2</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0" i="0" u="none" strike="noStrike" cap="none" normalizeH="0" baseline="0" dirty="0" bmk="">
                <a:ln>
                  <a:noFill/>
                </a:ln>
                <a:solidFill>
                  <a:srgbClr val="3333CC"/>
                </a:solidFill>
                <a:effectLst/>
                <a:latin typeface="Arial" pitchFamily="34" charset="0"/>
                <a:ea typeface="MS Mincho" pitchFamily="49" charset="-128"/>
                <a:cs typeface="Times New Roman" pitchFamily="18" charset="0"/>
              </a:rPr>
              <a:t>A  Denkt aan persoon of gebeurtenis die A  </a:t>
            </a:r>
            <a:r>
              <a:rPr kumimoji="0" lang="nl-NL" sz="1400" b="1" i="0" u="sng" strike="noStrike" cap="none" normalizeH="0" baseline="0" dirty="0" bmk="">
                <a:ln>
                  <a:noFill/>
                </a:ln>
                <a:solidFill>
                  <a:srgbClr val="3333CC"/>
                </a:solidFill>
                <a:effectLst/>
                <a:latin typeface="Arial" pitchFamily="34" charset="0"/>
                <a:ea typeface="MS Mincho" pitchFamily="49" charset="-128"/>
                <a:cs typeface="Times New Roman" pitchFamily="18" charset="0"/>
              </a:rPr>
              <a:t>wel leuk </a:t>
            </a:r>
            <a:r>
              <a:rPr kumimoji="0" lang="nl-NL" sz="1400" b="0" i="0" u="none" strike="noStrike" cap="none" normalizeH="0" baseline="0" dirty="0" bmk="">
                <a:ln>
                  <a:noFill/>
                </a:ln>
                <a:solidFill>
                  <a:srgbClr val="3333CC"/>
                </a:solidFill>
                <a:effectLst/>
                <a:latin typeface="Arial" pitchFamily="34" charset="0"/>
                <a:ea typeface="MS Mincho" pitchFamily="49" charset="-128"/>
                <a:cs typeface="Times New Roman" pitchFamily="18" charset="0"/>
              </a:rPr>
              <a:t>vindt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0" i="0" u="none" strike="noStrike" cap="none" normalizeH="0" baseline="0" dirty="0" bmk="">
                <a:ln>
                  <a:noFill/>
                </a:ln>
                <a:solidFill>
                  <a:srgbClr val="3333CC"/>
                </a:solidFill>
                <a:effectLst/>
                <a:latin typeface="Arial" pitchFamily="34" charset="0"/>
                <a:ea typeface="MS Mincho" pitchFamily="49" charset="-128"/>
                <a:cs typeface="Times New Roman" pitchFamily="18" charset="0"/>
              </a:rPr>
              <a:t>A  Knikt als helemaal geassocieerd is). </a:t>
            </a:r>
            <a:endParaRPr kumimoji="0" lang="nl-NL" sz="800" b="0" i="0" u="none" strike="noStrike" cap="none" normalizeH="0" baseline="0" dirty="0" bmk="">
              <a:ln>
                <a:noFill/>
              </a:ln>
              <a:solidFill>
                <a:srgbClr val="3333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0" i="0" u="none" strike="noStrike" cap="none" normalizeH="0" baseline="0" dirty="0" bmk="">
                <a:ln>
                  <a:noFill/>
                </a:ln>
                <a:solidFill>
                  <a:srgbClr val="3333CC"/>
                </a:solidFill>
                <a:effectLst/>
                <a:latin typeface="Arial" pitchFamily="34" charset="0"/>
                <a:ea typeface="MS Mincho" pitchFamily="49" charset="-128"/>
                <a:cs typeface="Times New Roman" pitchFamily="18" charset="0"/>
              </a:rPr>
              <a:t>B: observeert  en noteert  op het werkblad.</a:t>
            </a:r>
            <a:endParaRPr kumimoji="0" lang="nl-NL" sz="800" b="0" i="0" u="none" strike="noStrike" cap="none" normalizeH="0" baseline="0" dirty="0" bmk="">
              <a:ln>
                <a:noFill/>
              </a:ln>
              <a:solidFill>
                <a:srgbClr val="3333CC"/>
              </a:solidFill>
              <a:effectLst/>
              <a:latin typeface="Arial" pitchFamily="34" charset="0"/>
              <a:cs typeface="Arial" pitchFamily="34" charset="0"/>
            </a:endParaRPr>
          </a:p>
          <a:p>
            <a:pPr eaLnBrk="0" fontAlgn="base" hangingPunct="0">
              <a:spcBef>
                <a:spcPct val="0"/>
              </a:spcBef>
              <a:spcAft>
                <a:spcPct val="0"/>
              </a:spcAft>
            </a:pPr>
            <a:r>
              <a:rPr lang="nl-NL" sz="1600" b="1" i="1" dirty="0" bmk="">
                <a:solidFill>
                  <a:srgbClr val="3333CC"/>
                </a:solidFill>
                <a:latin typeface="Cambria" pitchFamily="18" charset="0"/>
                <a:ea typeface="MS Mincho" pitchFamily="49" charset="-128"/>
                <a:cs typeface="Times New Roman" pitchFamily="18" charset="0"/>
              </a:rPr>
              <a:t>Break state: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0" i="0" u="none" strike="noStrike" cap="none" normalizeH="0" baseline="0" dirty="0" bmk="">
                <a:ln>
                  <a:noFill/>
                </a:ln>
                <a:solidFill>
                  <a:srgbClr val="3333CC"/>
                </a:solidFill>
                <a:effectLst/>
                <a:latin typeface="Arial" pitchFamily="34" charset="0"/>
                <a:ea typeface="MS Mincho" pitchFamily="49" charset="-128"/>
                <a:cs typeface="Times New Roman" pitchFamily="18" charset="0"/>
              </a:rPr>
              <a:t>B vraagt wat het eerste was waar A aan dacht na het wakker worden, of hoeveel mensen er in het lokaal zijn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sz="1400" b="0" i="0" u="none" strike="noStrike" cap="none" normalizeH="0" baseline="0" dirty="0" bmk="">
              <a:ln>
                <a:noFill/>
              </a:ln>
              <a:solidFill>
                <a:srgbClr val="3333CC"/>
              </a:solidFill>
              <a:effectLst/>
              <a:latin typeface="Arial" pitchFamily="34"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sz="800" b="0" i="0" u="none" strike="noStrike" cap="none" normalizeH="0" baseline="0" dirty="0" bmk="">
              <a:ln>
                <a:noFill/>
              </a:ln>
              <a:solidFill>
                <a:srgbClr val="3333CC"/>
              </a:solidFill>
              <a:effectLst/>
              <a:latin typeface="Arial" pitchFamily="34" charset="0"/>
              <a:cs typeface="Arial" pitchFamily="34" charset="0"/>
            </a:endParaRPr>
          </a:p>
          <a:p>
            <a:pPr eaLnBrk="0" fontAlgn="base" hangingPunct="0">
              <a:spcBef>
                <a:spcPct val="0"/>
              </a:spcBef>
              <a:spcAft>
                <a:spcPct val="0"/>
              </a:spcAft>
            </a:pPr>
            <a:r>
              <a:rPr lang="nl-NL" sz="2400" b="1" i="1" dirty="0" bmk="">
                <a:solidFill>
                  <a:srgbClr val="3333CC"/>
                </a:solidFill>
                <a:latin typeface="Cambria" pitchFamily="18" charset="0"/>
                <a:ea typeface="MS Mincho" pitchFamily="49" charset="-128"/>
                <a:cs typeface="Times New Roman" pitchFamily="18" charset="0"/>
              </a:rPr>
              <a:t>Test</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0" i="0" u="none" strike="noStrike" cap="none" normalizeH="0" baseline="0" dirty="0">
                <a:ln>
                  <a:noFill/>
                </a:ln>
                <a:solidFill>
                  <a:srgbClr val="3333CC"/>
                </a:solidFill>
                <a:effectLst/>
                <a:latin typeface="Arial" pitchFamily="34" charset="0"/>
                <a:ea typeface="MS Mincho" pitchFamily="49" charset="-128"/>
                <a:cs typeface="Times New Roman" pitchFamily="18" charset="0"/>
              </a:rPr>
              <a:t>B:</a:t>
            </a:r>
            <a:r>
              <a:rPr kumimoji="0" lang="nl-NL" sz="1400" b="0" i="0" u="none" strike="noStrike" cap="none" normalizeH="0" dirty="0">
                <a:ln>
                  <a:noFill/>
                </a:ln>
                <a:solidFill>
                  <a:srgbClr val="3333CC"/>
                </a:solidFill>
                <a:effectLst/>
                <a:latin typeface="Arial" pitchFamily="34" charset="0"/>
                <a:ea typeface="MS Mincho" pitchFamily="49" charset="-128"/>
                <a:cs typeface="Times New Roman" pitchFamily="18" charset="0"/>
              </a:rPr>
              <a:t> </a:t>
            </a:r>
            <a:r>
              <a:rPr kumimoji="0" lang="nl-NL" sz="1400" b="0" i="0" u="none" strike="noStrike" cap="none" normalizeH="0" baseline="0" dirty="0">
                <a:ln>
                  <a:noFill/>
                </a:ln>
                <a:solidFill>
                  <a:srgbClr val="3333CC"/>
                </a:solidFill>
                <a:effectLst/>
                <a:latin typeface="Arial" pitchFamily="34" charset="0"/>
                <a:ea typeface="MS Mincho" pitchFamily="49" charset="-128"/>
                <a:cs typeface="Times New Roman" pitchFamily="18" charset="0"/>
              </a:rPr>
              <a:t>"Wie van beide is het grootst (je mag ook vragen: woont het verst weg /is het oudst / etc.)?</a:t>
            </a:r>
            <a:endParaRPr kumimoji="0" lang="nl-NL" sz="800" b="0" i="0" u="none" strike="noStrike" cap="none" normalizeH="0" baseline="0" dirty="0">
              <a:ln>
                <a:noFill/>
              </a:ln>
              <a:solidFill>
                <a:srgbClr val="3333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0" i="0" u="none" strike="noStrike" cap="none" normalizeH="0" baseline="0" dirty="0">
                <a:ln>
                  <a:noFill/>
                </a:ln>
                <a:solidFill>
                  <a:srgbClr val="3333CC"/>
                </a:solidFill>
                <a:effectLst/>
                <a:latin typeface="Arial" pitchFamily="34" charset="0"/>
                <a:ea typeface="MS Mincho" pitchFamily="49" charset="-128"/>
                <a:cs typeface="Times New Roman" pitchFamily="18" charset="0"/>
              </a:rPr>
              <a:t>A denkt weer zo intens mogelijk aan die betreffende  persoon/gebeurtenis.</a:t>
            </a:r>
            <a:endParaRPr kumimoji="0" lang="nl-NL" sz="800" b="0" i="0" u="none" strike="noStrike" cap="none" normalizeH="0" baseline="0" dirty="0">
              <a:ln>
                <a:noFill/>
              </a:ln>
              <a:solidFill>
                <a:srgbClr val="3333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0" i="0" u="none" strike="noStrike" cap="none" normalizeH="0" baseline="0" dirty="0">
                <a:ln>
                  <a:noFill/>
                </a:ln>
                <a:solidFill>
                  <a:srgbClr val="3333CC"/>
                </a:solidFill>
                <a:effectLst/>
                <a:latin typeface="Arial" pitchFamily="34" charset="0"/>
                <a:ea typeface="MS Mincho" pitchFamily="49" charset="-128"/>
                <a:cs typeface="Times New Roman" pitchFamily="18" charset="0"/>
              </a:rPr>
              <a:t>B: observeert en noteert met een kruisje op het werkblad  </a:t>
            </a:r>
            <a:endParaRPr kumimoji="0" lang="nl-NL" sz="800" b="0" i="0" u="none" strike="noStrike" cap="none" normalizeH="0" baseline="0" dirty="0">
              <a:ln>
                <a:noFill/>
              </a:ln>
              <a:solidFill>
                <a:srgbClr val="3333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0" i="0" u="none" strike="noStrike" cap="none" normalizeH="0" baseline="0" dirty="0">
                <a:ln>
                  <a:noFill/>
                </a:ln>
                <a:solidFill>
                  <a:srgbClr val="3333CC"/>
                </a:solidFill>
                <a:effectLst/>
                <a:latin typeface="Arial" pitchFamily="34" charset="0"/>
                <a:ea typeface="MS Mincho" pitchFamily="49" charset="-128"/>
                <a:cs typeface="Times New Roman" pitchFamily="18" charset="0"/>
              </a:rPr>
              <a:t>B: interpreteert naar aanleiding van de observaties waaraan A heeft gedacht</a:t>
            </a:r>
          </a:p>
          <a:p>
            <a:pPr marL="0" marR="0" lvl="0" indent="0" algn="l" defTabSz="914400" rtl="0" eaLnBrk="0" fontAlgn="base" latinLnBrk="0" hangingPunct="0">
              <a:lnSpc>
                <a:spcPct val="100000"/>
              </a:lnSpc>
              <a:spcBef>
                <a:spcPct val="0"/>
              </a:spcBef>
              <a:spcAft>
                <a:spcPct val="0"/>
              </a:spcAft>
              <a:buClrTx/>
              <a:buSzTx/>
              <a:buFontTx/>
              <a:buNone/>
              <a:tabLst/>
            </a:pPr>
            <a:r>
              <a:rPr lang="nl-NL" sz="1400" dirty="0">
                <a:solidFill>
                  <a:srgbClr val="3333CC"/>
                </a:solidFill>
                <a:latin typeface="Arial" pitchFamily="34" charset="0"/>
                <a:ea typeface="MS Mincho" pitchFamily="49" charset="-128"/>
                <a:cs typeface="Times New Roman" pitchFamily="18" charset="0"/>
              </a:rPr>
              <a:t>Is dat d</a:t>
            </a:r>
            <a:r>
              <a:rPr kumimoji="0" lang="nl-NL" sz="1400" b="0" i="0" u="none" strike="noStrike" cap="none" normalizeH="0" baseline="0" dirty="0">
                <a:ln>
                  <a:noFill/>
                </a:ln>
                <a:solidFill>
                  <a:srgbClr val="3333CC"/>
                </a:solidFill>
                <a:effectLst/>
                <a:latin typeface="Arial" pitchFamily="34" charset="0"/>
                <a:ea typeface="MS Mincho" pitchFamily="49" charset="-128"/>
                <a:cs typeface="Times New Roman" pitchFamily="18" charset="0"/>
              </a:rPr>
              <a:t>e persoon/gebeurtenis die A niet leuk vindt of die A juist wel leuk vindt?</a:t>
            </a:r>
            <a:r>
              <a:rPr kumimoji="0" lang="nl-NL" sz="1400" b="0" i="0" u="none" strike="noStrike" cap="none" normalizeH="0" dirty="0">
                <a:ln>
                  <a:noFill/>
                </a:ln>
                <a:solidFill>
                  <a:srgbClr val="3333CC"/>
                </a:solidFill>
                <a:effectLst/>
                <a:latin typeface="Arial" pitchFamily="34" charset="0"/>
                <a:ea typeface="MS Mincho" pitchFamily="49" charset="-128"/>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0" i="0" u="none" strike="noStrike" cap="none" normalizeH="0" baseline="0" dirty="0">
                <a:ln>
                  <a:noFill/>
                </a:ln>
                <a:solidFill>
                  <a:srgbClr val="3333CC"/>
                </a:solidFill>
                <a:effectLst/>
                <a:latin typeface="Arial" pitchFamily="34" charset="0"/>
                <a:ea typeface="MS Mincho" pitchFamily="49" charset="-128"/>
                <a:cs typeface="Times New Roman" pitchFamily="18" charset="0"/>
              </a:rPr>
              <a:t>Zij geven aan waar hun keuze op gebaseerd is, wat ze gezien hebben.</a:t>
            </a:r>
            <a:endParaRPr kumimoji="0" lang="nl-NL" sz="800" b="0" i="0" u="none" strike="noStrike" cap="none" normalizeH="0" baseline="0" dirty="0">
              <a:ln>
                <a:noFill/>
              </a:ln>
              <a:solidFill>
                <a:srgbClr val="3333CC"/>
              </a:solidFill>
              <a:effectLst/>
              <a:latin typeface="Arial" pitchFamily="34" charset="0"/>
              <a:cs typeface="Arial" pitchFamily="34" charset="0"/>
            </a:endParaRPr>
          </a:p>
        </p:txBody>
      </p:sp>
      <p:sp>
        <p:nvSpPr>
          <p:cNvPr id="9" name="Rechthoek 8"/>
          <p:cNvSpPr/>
          <p:nvPr/>
        </p:nvSpPr>
        <p:spPr>
          <a:xfrm>
            <a:off x="696195" y="5755"/>
            <a:ext cx="7751609" cy="584775"/>
          </a:xfrm>
          <a:prstGeom prst="rect">
            <a:avLst/>
          </a:prstGeom>
        </p:spPr>
        <p:txBody>
          <a:bodyPr wrap="none">
            <a:spAutoFit/>
          </a:bodyPr>
          <a:lstStyle/>
          <a:p>
            <a:pPr lvl="0" fontAlgn="base">
              <a:spcBef>
                <a:spcPct val="0"/>
              </a:spcBef>
              <a:spcAft>
                <a:spcPct val="0"/>
              </a:spcAft>
            </a:pPr>
            <a:r>
              <a:rPr lang="nl-NL" sz="3200" b="1" i="1" dirty="0" bmk="_Toc100499820">
                <a:solidFill>
                  <a:srgbClr val="3333CC"/>
                </a:solidFill>
                <a:latin typeface="Arial" pitchFamily="34" charset="0"/>
                <a:ea typeface="MS Mincho" pitchFamily="49" charset="-128"/>
                <a:cs typeface="Times New Roman" pitchFamily="18" charset="0"/>
              </a:rPr>
              <a:t>Demo: Visueel kalibreren in tweetallen</a:t>
            </a:r>
            <a:r>
              <a:rPr lang="nl-NL" sz="3200" b="1" i="1" dirty="0" bmk="">
                <a:solidFill>
                  <a:srgbClr val="3333CC"/>
                </a:solidFill>
                <a:latin typeface="Arial" pitchFamily="34" charset="0"/>
                <a:ea typeface="MS Mincho" pitchFamily="49" charset="-128"/>
                <a:cs typeface="Times New Roman" pitchFamily="18" charset="0"/>
              </a:rPr>
              <a:t> </a:t>
            </a:r>
            <a:endParaRPr lang="nl-NL" sz="1100" dirty="0" bmk="">
              <a:solidFill>
                <a:srgbClr val="3333CC"/>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 calcmode="lin" valueType="num">
                                      <p:cBhvr additive="base">
                                        <p:cTn id="7" dur="500" fill="hold"/>
                                        <p:tgtEl>
                                          <p:spTgt spid="205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5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53">
                                            <p:txEl>
                                              <p:pRg st="1" end="1"/>
                                            </p:txEl>
                                          </p:spTgt>
                                        </p:tgtEl>
                                        <p:attrNameLst>
                                          <p:attrName>style.visibility</p:attrName>
                                        </p:attrNameLst>
                                      </p:cBhvr>
                                      <p:to>
                                        <p:strVal val="visible"/>
                                      </p:to>
                                    </p:set>
                                    <p:anim calcmode="lin" valueType="num">
                                      <p:cBhvr additive="base">
                                        <p:cTn id="13" dur="500" fill="hold"/>
                                        <p:tgtEl>
                                          <p:spTgt spid="205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5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53">
                                            <p:txEl>
                                              <p:pRg st="2" end="2"/>
                                            </p:txEl>
                                          </p:spTgt>
                                        </p:tgtEl>
                                        <p:attrNameLst>
                                          <p:attrName>style.visibility</p:attrName>
                                        </p:attrNameLst>
                                      </p:cBhvr>
                                      <p:to>
                                        <p:strVal val="visible"/>
                                      </p:to>
                                    </p:set>
                                    <p:anim calcmode="lin" valueType="num">
                                      <p:cBhvr additive="base">
                                        <p:cTn id="19" dur="500" fill="hold"/>
                                        <p:tgtEl>
                                          <p:spTgt spid="205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5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53">
                                            <p:txEl>
                                              <p:pRg st="3" end="3"/>
                                            </p:txEl>
                                          </p:spTgt>
                                        </p:tgtEl>
                                        <p:attrNameLst>
                                          <p:attrName>style.visibility</p:attrName>
                                        </p:attrNameLst>
                                      </p:cBhvr>
                                      <p:to>
                                        <p:strVal val="visible"/>
                                      </p:to>
                                    </p:set>
                                    <p:anim calcmode="lin" valueType="num">
                                      <p:cBhvr additive="base">
                                        <p:cTn id="25" dur="500" fill="hold"/>
                                        <p:tgtEl>
                                          <p:spTgt spid="205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5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053">
                                            <p:txEl>
                                              <p:pRg st="4" end="4"/>
                                            </p:txEl>
                                          </p:spTgt>
                                        </p:tgtEl>
                                        <p:attrNameLst>
                                          <p:attrName>style.visibility</p:attrName>
                                        </p:attrNameLst>
                                      </p:cBhvr>
                                      <p:to>
                                        <p:strVal val="visible"/>
                                      </p:to>
                                    </p:set>
                                    <p:anim calcmode="lin" valueType="num">
                                      <p:cBhvr additive="base">
                                        <p:cTn id="31" dur="500" fill="hold"/>
                                        <p:tgtEl>
                                          <p:spTgt spid="205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05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053">
                                            <p:txEl>
                                              <p:pRg st="5" end="5"/>
                                            </p:txEl>
                                          </p:spTgt>
                                        </p:tgtEl>
                                        <p:attrNameLst>
                                          <p:attrName>style.visibility</p:attrName>
                                        </p:attrNameLst>
                                      </p:cBhvr>
                                      <p:to>
                                        <p:strVal val="visible"/>
                                      </p:to>
                                    </p:set>
                                    <p:anim calcmode="lin" valueType="num">
                                      <p:cBhvr additive="base">
                                        <p:cTn id="37" dur="500" fill="hold"/>
                                        <p:tgtEl>
                                          <p:spTgt spid="205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05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053">
                                            <p:txEl>
                                              <p:pRg st="6" end="6"/>
                                            </p:txEl>
                                          </p:spTgt>
                                        </p:tgtEl>
                                        <p:attrNameLst>
                                          <p:attrName>style.visibility</p:attrName>
                                        </p:attrNameLst>
                                      </p:cBhvr>
                                      <p:to>
                                        <p:strVal val="visible"/>
                                      </p:to>
                                    </p:set>
                                    <p:anim calcmode="lin" valueType="num">
                                      <p:cBhvr additive="base">
                                        <p:cTn id="43" dur="500" fill="hold"/>
                                        <p:tgtEl>
                                          <p:spTgt spid="205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05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053">
                                            <p:txEl>
                                              <p:pRg st="7" end="7"/>
                                            </p:txEl>
                                          </p:spTgt>
                                        </p:tgtEl>
                                        <p:attrNameLst>
                                          <p:attrName>style.visibility</p:attrName>
                                        </p:attrNameLst>
                                      </p:cBhvr>
                                      <p:to>
                                        <p:strVal val="visible"/>
                                      </p:to>
                                    </p:set>
                                    <p:anim calcmode="lin" valueType="num">
                                      <p:cBhvr additive="base">
                                        <p:cTn id="49" dur="500" fill="hold"/>
                                        <p:tgtEl>
                                          <p:spTgt spid="205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05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053">
                                            <p:txEl>
                                              <p:pRg st="8" end="8"/>
                                            </p:txEl>
                                          </p:spTgt>
                                        </p:tgtEl>
                                        <p:attrNameLst>
                                          <p:attrName>style.visibility</p:attrName>
                                        </p:attrNameLst>
                                      </p:cBhvr>
                                      <p:to>
                                        <p:strVal val="visible"/>
                                      </p:to>
                                    </p:set>
                                    <p:anim calcmode="lin" valueType="num">
                                      <p:cBhvr additive="base">
                                        <p:cTn id="55" dur="500" fill="hold"/>
                                        <p:tgtEl>
                                          <p:spTgt spid="205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05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053">
                                            <p:txEl>
                                              <p:pRg st="9" end="9"/>
                                            </p:txEl>
                                          </p:spTgt>
                                        </p:tgtEl>
                                        <p:attrNameLst>
                                          <p:attrName>style.visibility</p:attrName>
                                        </p:attrNameLst>
                                      </p:cBhvr>
                                      <p:to>
                                        <p:strVal val="visible"/>
                                      </p:to>
                                    </p:set>
                                    <p:anim calcmode="lin" valueType="num">
                                      <p:cBhvr additive="base">
                                        <p:cTn id="61" dur="500" fill="hold"/>
                                        <p:tgtEl>
                                          <p:spTgt spid="2053">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05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053">
                                            <p:txEl>
                                              <p:pRg st="12" end="12"/>
                                            </p:txEl>
                                          </p:spTgt>
                                        </p:tgtEl>
                                        <p:attrNameLst>
                                          <p:attrName>style.visibility</p:attrName>
                                        </p:attrNameLst>
                                      </p:cBhvr>
                                      <p:to>
                                        <p:strVal val="visible"/>
                                      </p:to>
                                    </p:set>
                                    <p:anim calcmode="lin" valueType="num">
                                      <p:cBhvr additive="base">
                                        <p:cTn id="67" dur="500" fill="hold"/>
                                        <p:tgtEl>
                                          <p:spTgt spid="2053">
                                            <p:txEl>
                                              <p:pRg st="12" end="12"/>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053">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2053">
                                            <p:txEl>
                                              <p:pRg st="13" end="13"/>
                                            </p:txEl>
                                          </p:spTgt>
                                        </p:tgtEl>
                                        <p:attrNameLst>
                                          <p:attrName>style.visibility</p:attrName>
                                        </p:attrNameLst>
                                      </p:cBhvr>
                                      <p:to>
                                        <p:strVal val="visible"/>
                                      </p:to>
                                    </p:set>
                                    <p:anim calcmode="lin" valueType="num">
                                      <p:cBhvr additive="base">
                                        <p:cTn id="73" dur="500" fill="hold"/>
                                        <p:tgtEl>
                                          <p:spTgt spid="2053">
                                            <p:txEl>
                                              <p:pRg st="13" end="13"/>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2053">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2053">
                                            <p:txEl>
                                              <p:pRg st="14" end="14"/>
                                            </p:txEl>
                                          </p:spTgt>
                                        </p:tgtEl>
                                        <p:attrNameLst>
                                          <p:attrName>style.visibility</p:attrName>
                                        </p:attrNameLst>
                                      </p:cBhvr>
                                      <p:to>
                                        <p:strVal val="visible"/>
                                      </p:to>
                                    </p:set>
                                    <p:anim calcmode="lin" valueType="num">
                                      <p:cBhvr additive="base">
                                        <p:cTn id="79" dur="500" fill="hold"/>
                                        <p:tgtEl>
                                          <p:spTgt spid="2053">
                                            <p:txEl>
                                              <p:pRg st="14" end="14"/>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2053">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2053">
                                            <p:txEl>
                                              <p:pRg st="15" end="15"/>
                                            </p:txEl>
                                          </p:spTgt>
                                        </p:tgtEl>
                                        <p:attrNameLst>
                                          <p:attrName>style.visibility</p:attrName>
                                        </p:attrNameLst>
                                      </p:cBhvr>
                                      <p:to>
                                        <p:strVal val="visible"/>
                                      </p:to>
                                    </p:set>
                                    <p:anim calcmode="lin" valueType="num">
                                      <p:cBhvr additive="base">
                                        <p:cTn id="85" dur="500" fill="hold"/>
                                        <p:tgtEl>
                                          <p:spTgt spid="2053">
                                            <p:txEl>
                                              <p:pRg st="15" end="15"/>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2053">
                                            <p:txEl>
                                              <p:pRg st="15" end="15"/>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2053">
                                            <p:txEl>
                                              <p:pRg st="16" end="16"/>
                                            </p:txEl>
                                          </p:spTgt>
                                        </p:tgtEl>
                                        <p:attrNameLst>
                                          <p:attrName>style.visibility</p:attrName>
                                        </p:attrNameLst>
                                      </p:cBhvr>
                                      <p:to>
                                        <p:strVal val="visible"/>
                                      </p:to>
                                    </p:set>
                                    <p:anim calcmode="lin" valueType="num">
                                      <p:cBhvr additive="base">
                                        <p:cTn id="91" dur="500" fill="hold"/>
                                        <p:tgtEl>
                                          <p:spTgt spid="2053">
                                            <p:txEl>
                                              <p:pRg st="16" end="16"/>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2053">
                                            <p:txEl>
                                              <p:pRg st="16" end="16"/>
                                            </p:txEl>
                                          </p:spTgt>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2053">
                                            <p:txEl>
                                              <p:pRg st="17" end="17"/>
                                            </p:txEl>
                                          </p:spTgt>
                                        </p:tgtEl>
                                        <p:attrNameLst>
                                          <p:attrName>style.visibility</p:attrName>
                                        </p:attrNameLst>
                                      </p:cBhvr>
                                      <p:to>
                                        <p:strVal val="visible"/>
                                      </p:to>
                                    </p:set>
                                    <p:anim calcmode="lin" valueType="num">
                                      <p:cBhvr additive="base">
                                        <p:cTn id="97" dur="500" fill="hold"/>
                                        <p:tgtEl>
                                          <p:spTgt spid="2053">
                                            <p:txEl>
                                              <p:pRg st="17" end="17"/>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2053">
                                            <p:txEl>
                                              <p:pRg st="17" end="17"/>
                                            </p:txEl>
                                          </p:spTgt>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2053">
                                            <p:txEl>
                                              <p:pRg st="20" end="20"/>
                                            </p:txEl>
                                          </p:spTgt>
                                        </p:tgtEl>
                                        <p:attrNameLst>
                                          <p:attrName>style.visibility</p:attrName>
                                        </p:attrNameLst>
                                      </p:cBhvr>
                                      <p:to>
                                        <p:strVal val="visible"/>
                                      </p:to>
                                    </p:set>
                                    <p:anim calcmode="lin" valueType="num">
                                      <p:cBhvr additive="base">
                                        <p:cTn id="103" dur="500" fill="hold"/>
                                        <p:tgtEl>
                                          <p:spTgt spid="2053">
                                            <p:txEl>
                                              <p:pRg st="20" end="20"/>
                                            </p:txEl>
                                          </p:spTgt>
                                        </p:tgtEl>
                                        <p:attrNameLst>
                                          <p:attrName>ppt_x</p:attrName>
                                        </p:attrNameLst>
                                      </p:cBhvr>
                                      <p:tavLst>
                                        <p:tav tm="0">
                                          <p:val>
                                            <p:strVal val="0-#ppt_w/2"/>
                                          </p:val>
                                        </p:tav>
                                        <p:tav tm="100000">
                                          <p:val>
                                            <p:strVal val="#ppt_x"/>
                                          </p:val>
                                        </p:tav>
                                      </p:tavLst>
                                    </p:anim>
                                    <p:anim calcmode="lin" valueType="num">
                                      <p:cBhvr additive="base">
                                        <p:cTn id="104" dur="500" fill="hold"/>
                                        <p:tgtEl>
                                          <p:spTgt spid="2053">
                                            <p:txEl>
                                              <p:pRg st="20" end="20"/>
                                            </p:txEl>
                                          </p:spTgt>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2053">
                                            <p:txEl>
                                              <p:pRg st="21" end="21"/>
                                            </p:txEl>
                                          </p:spTgt>
                                        </p:tgtEl>
                                        <p:attrNameLst>
                                          <p:attrName>style.visibility</p:attrName>
                                        </p:attrNameLst>
                                      </p:cBhvr>
                                      <p:to>
                                        <p:strVal val="visible"/>
                                      </p:to>
                                    </p:set>
                                    <p:anim calcmode="lin" valueType="num">
                                      <p:cBhvr additive="base">
                                        <p:cTn id="109" dur="500" fill="hold"/>
                                        <p:tgtEl>
                                          <p:spTgt spid="2053">
                                            <p:txEl>
                                              <p:pRg st="21" end="21"/>
                                            </p:txEl>
                                          </p:spTgt>
                                        </p:tgtEl>
                                        <p:attrNameLst>
                                          <p:attrName>ppt_x</p:attrName>
                                        </p:attrNameLst>
                                      </p:cBhvr>
                                      <p:tavLst>
                                        <p:tav tm="0">
                                          <p:val>
                                            <p:strVal val="0-#ppt_w/2"/>
                                          </p:val>
                                        </p:tav>
                                        <p:tav tm="100000">
                                          <p:val>
                                            <p:strVal val="#ppt_x"/>
                                          </p:val>
                                        </p:tav>
                                      </p:tavLst>
                                    </p:anim>
                                    <p:anim calcmode="lin" valueType="num">
                                      <p:cBhvr additive="base">
                                        <p:cTn id="110" dur="500" fill="hold"/>
                                        <p:tgtEl>
                                          <p:spTgt spid="2053">
                                            <p:txEl>
                                              <p:pRg st="21" end="21"/>
                                            </p:txEl>
                                          </p:spTgt>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2053">
                                            <p:txEl>
                                              <p:pRg st="22" end="22"/>
                                            </p:txEl>
                                          </p:spTgt>
                                        </p:tgtEl>
                                        <p:attrNameLst>
                                          <p:attrName>style.visibility</p:attrName>
                                        </p:attrNameLst>
                                      </p:cBhvr>
                                      <p:to>
                                        <p:strVal val="visible"/>
                                      </p:to>
                                    </p:set>
                                    <p:anim calcmode="lin" valueType="num">
                                      <p:cBhvr additive="base">
                                        <p:cTn id="115" dur="500" fill="hold"/>
                                        <p:tgtEl>
                                          <p:spTgt spid="2053">
                                            <p:txEl>
                                              <p:pRg st="22" end="22"/>
                                            </p:txEl>
                                          </p:spTgt>
                                        </p:tgtEl>
                                        <p:attrNameLst>
                                          <p:attrName>ppt_x</p:attrName>
                                        </p:attrNameLst>
                                      </p:cBhvr>
                                      <p:tavLst>
                                        <p:tav tm="0">
                                          <p:val>
                                            <p:strVal val="0-#ppt_w/2"/>
                                          </p:val>
                                        </p:tav>
                                        <p:tav tm="100000">
                                          <p:val>
                                            <p:strVal val="#ppt_x"/>
                                          </p:val>
                                        </p:tav>
                                      </p:tavLst>
                                    </p:anim>
                                    <p:anim calcmode="lin" valueType="num">
                                      <p:cBhvr additive="base">
                                        <p:cTn id="116" dur="500" fill="hold"/>
                                        <p:tgtEl>
                                          <p:spTgt spid="2053">
                                            <p:txEl>
                                              <p:pRg st="22" end="22"/>
                                            </p:txEl>
                                          </p:spTgt>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8" fill="hold" grpId="0" nodeType="clickEffect">
                                  <p:stCondLst>
                                    <p:cond delay="0"/>
                                  </p:stCondLst>
                                  <p:childTnLst>
                                    <p:set>
                                      <p:cBhvr>
                                        <p:cTn id="120" dur="1" fill="hold">
                                          <p:stCondLst>
                                            <p:cond delay="0"/>
                                          </p:stCondLst>
                                        </p:cTn>
                                        <p:tgtEl>
                                          <p:spTgt spid="2053">
                                            <p:txEl>
                                              <p:pRg st="23" end="23"/>
                                            </p:txEl>
                                          </p:spTgt>
                                        </p:tgtEl>
                                        <p:attrNameLst>
                                          <p:attrName>style.visibility</p:attrName>
                                        </p:attrNameLst>
                                      </p:cBhvr>
                                      <p:to>
                                        <p:strVal val="visible"/>
                                      </p:to>
                                    </p:set>
                                    <p:anim calcmode="lin" valueType="num">
                                      <p:cBhvr additive="base">
                                        <p:cTn id="121" dur="500" fill="hold"/>
                                        <p:tgtEl>
                                          <p:spTgt spid="2053">
                                            <p:txEl>
                                              <p:pRg st="23" end="23"/>
                                            </p:txEl>
                                          </p:spTgt>
                                        </p:tgtEl>
                                        <p:attrNameLst>
                                          <p:attrName>ppt_x</p:attrName>
                                        </p:attrNameLst>
                                      </p:cBhvr>
                                      <p:tavLst>
                                        <p:tav tm="0">
                                          <p:val>
                                            <p:strVal val="0-#ppt_w/2"/>
                                          </p:val>
                                        </p:tav>
                                        <p:tav tm="100000">
                                          <p:val>
                                            <p:strVal val="#ppt_x"/>
                                          </p:val>
                                        </p:tav>
                                      </p:tavLst>
                                    </p:anim>
                                    <p:anim calcmode="lin" valueType="num">
                                      <p:cBhvr additive="base">
                                        <p:cTn id="122" dur="500" fill="hold"/>
                                        <p:tgtEl>
                                          <p:spTgt spid="2053">
                                            <p:txEl>
                                              <p:pRg st="23" end="23"/>
                                            </p:txEl>
                                          </p:spTgt>
                                        </p:tgtEl>
                                        <p:attrNameLst>
                                          <p:attrName>ppt_y</p:attrName>
                                        </p:attrNameLst>
                                      </p:cBhvr>
                                      <p:tavLst>
                                        <p:tav tm="0">
                                          <p:val>
                                            <p:strVal val="#ppt_y"/>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8" fill="hold" grpId="0" nodeType="clickEffect">
                                  <p:stCondLst>
                                    <p:cond delay="0"/>
                                  </p:stCondLst>
                                  <p:childTnLst>
                                    <p:set>
                                      <p:cBhvr>
                                        <p:cTn id="126" dur="1" fill="hold">
                                          <p:stCondLst>
                                            <p:cond delay="0"/>
                                          </p:stCondLst>
                                        </p:cTn>
                                        <p:tgtEl>
                                          <p:spTgt spid="2053">
                                            <p:txEl>
                                              <p:pRg st="24" end="24"/>
                                            </p:txEl>
                                          </p:spTgt>
                                        </p:tgtEl>
                                        <p:attrNameLst>
                                          <p:attrName>style.visibility</p:attrName>
                                        </p:attrNameLst>
                                      </p:cBhvr>
                                      <p:to>
                                        <p:strVal val="visible"/>
                                      </p:to>
                                    </p:set>
                                    <p:anim calcmode="lin" valueType="num">
                                      <p:cBhvr additive="base">
                                        <p:cTn id="127" dur="500" fill="hold"/>
                                        <p:tgtEl>
                                          <p:spTgt spid="2053">
                                            <p:txEl>
                                              <p:pRg st="24" end="24"/>
                                            </p:txEl>
                                          </p:spTgt>
                                        </p:tgtEl>
                                        <p:attrNameLst>
                                          <p:attrName>ppt_x</p:attrName>
                                        </p:attrNameLst>
                                      </p:cBhvr>
                                      <p:tavLst>
                                        <p:tav tm="0">
                                          <p:val>
                                            <p:strVal val="0-#ppt_w/2"/>
                                          </p:val>
                                        </p:tav>
                                        <p:tav tm="100000">
                                          <p:val>
                                            <p:strVal val="#ppt_x"/>
                                          </p:val>
                                        </p:tav>
                                      </p:tavLst>
                                    </p:anim>
                                    <p:anim calcmode="lin" valueType="num">
                                      <p:cBhvr additive="base">
                                        <p:cTn id="128" dur="500" fill="hold"/>
                                        <p:tgtEl>
                                          <p:spTgt spid="2053">
                                            <p:txEl>
                                              <p:pRg st="24" end="24"/>
                                            </p:txEl>
                                          </p:spTgt>
                                        </p:tgtEl>
                                        <p:attrNameLst>
                                          <p:attrName>ppt_y</p:attrName>
                                        </p:attrNameLst>
                                      </p:cBhvr>
                                      <p:tavLst>
                                        <p:tav tm="0">
                                          <p:val>
                                            <p:strVal val="#ppt_y"/>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8" fill="hold" grpId="0" nodeType="clickEffect">
                                  <p:stCondLst>
                                    <p:cond delay="0"/>
                                  </p:stCondLst>
                                  <p:childTnLst>
                                    <p:set>
                                      <p:cBhvr>
                                        <p:cTn id="132" dur="1" fill="hold">
                                          <p:stCondLst>
                                            <p:cond delay="0"/>
                                          </p:stCondLst>
                                        </p:cTn>
                                        <p:tgtEl>
                                          <p:spTgt spid="2053">
                                            <p:txEl>
                                              <p:pRg st="25" end="25"/>
                                            </p:txEl>
                                          </p:spTgt>
                                        </p:tgtEl>
                                        <p:attrNameLst>
                                          <p:attrName>style.visibility</p:attrName>
                                        </p:attrNameLst>
                                      </p:cBhvr>
                                      <p:to>
                                        <p:strVal val="visible"/>
                                      </p:to>
                                    </p:set>
                                    <p:anim calcmode="lin" valueType="num">
                                      <p:cBhvr additive="base">
                                        <p:cTn id="133" dur="500" fill="hold"/>
                                        <p:tgtEl>
                                          <p:spTgt spid="2053">
                                            <p:txEl>
                                              <p:pRg st="25" end="25"/>
                                            </p:txEl>
                                          </p:spTgt>
                                        </p:tgtEl>
                                        <p:attrNameLst>
                                          <p:attrName>ppt_x</p:attrName>
                                        </p:attrNameLst>
                                      </p:cBhvr>
                                      <p:tavLst>
                                        <p:tav tm="0">
                                          <p:val>
                                            <p:strVal val="0-#ppt_w/2"/>
                                          </p:val>
                                        </p:tav>
                                        <p:tav tm="100000">
                                          <p:val>
                                            <p:strVal val="#ppt_x"/>
                                          </p:val>
                                        </p:tav>
                                      </p:tavLst>
                                    </p:anim>
                                    <p:anim calcmode="lin" valueType="num">
                                      <p:cBhvr additive="base">
                                        <p:cTn id="134" dur="500" fill="hold"/>
                                        <p:tgtEl>
                                          <p:spTgt spid="2053">
                                            <p:txEl>
                                              <p:pRg st="25" end="25"/>
                                            </p:txEl>
                                          </p:spTgt>
                                        </p:tgtEl>
                                        <p:attrNameLst>
                                          <p:attrName>ppt_y</p:attrName>
                                        </p:attrNameLst>
                                      </p:cBhvr>
                                      <p:tavLst>
                                        <p:tav tm="0">
                                          <p:val>
                                            <p:strVal val="#ppt_y"/>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8" fill="hold" grpId="0" nodeType="clickEffect">
                                  <p:stCondLst>
                                    <p:cond delay="0"/>
                                  </p:stCondLst>
                                  <p:childTnLst>
                                    <p:set>
                                      <p:cBhvr>
                                        <p:cTn id="138" dur="1" fill="hold">
                                          <p:stCondLst>
                                            <p:cond delay="0"/>
                                          </p:stCondLst>
                                        </p:cTn>
                                        <p:tgtEl>
                                          <p:spTgt spid="2053">
                                            <p:txEl>
                                              <p:pRg st="26" end="26"/>
                                            </p:txEl>
                                          </p:spTgt>
                                        </p:tgtEl>
                                        <p:attrNameLst>
                                          <p:attrName>style.visibility</p:attrName>
                                        </p:attrNameLst>
                                      </p:cBhvr>
                                      <p:to>
                                        <p:strVal val="visible"/>
                                      </p:to>
                                    </p:set>
                                    <p:anim calcmode="lin" valueType="num">
                                      <p:cBhvr additive="base">
                                        <p:cTn id="139" dur="500" fill="hold"/>
                                        <p:tgtEl>
                                          <p:spTgt spid="2053">
                                            <p:txEl>
                                              <p:pRg st="26" end="26"/>
                                            </p:txEl>
                                          </p:spTgt>
                                        </p:tgtEl>
                                        <p:attrNameLst>
                                          <p:attrName>ppt_x</p:attrName>
                                        </p:attrNameLst>
                                      </p:cBhvr>
                                      <p:tavLst>
                                        <p:tav tm="0">
                                          <p:val>
                                            <p:strVal val="0-#ppt_w/2"/>
                                          </p:val>
                                        </p:tav>
                                        <p:tav tm="100000">
                                          <p:val>
                                            <p:strVal val="#ppt_x"/>
                                          </p:val>
                                        </p:tav>
                                      </p:tavLst>
                                    </p:anim>
                                    <p:anim calcmode="lin" valueType="num">
                                      <p:cBhvr additive="base">
                                        <p:cTn id="140" dur="500" fill="hold"/>
                                        <p:tgtEl>
                                          <p:spTgt spid="2053">
                                            <p:txEl>
                                              <p:pRg st="26" end="2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1"/>
          <p:cNvSpPr>
            <a:spLocks noChangeArrowheads="1"/>
          </p:cNvSpPr>
          <p:nvPr/>
        </p:nvSpPr>
        <p:spPr bwMode="auto">
          <a:xfrm>
            <a:off x="288032" y="553483"/>
            <a:ext cx="846043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a:ln>
                  <a:noFill/>
                </a:ln>
                <a:solidFill>
                  <a:srgbClr val="0000FF"/>
                </a:solidFill>
                <a:effectLst/>
                <a:latin typeface="Arial" pitchFamily="34" charset="0"/>
                <a:ea typeface="MS Mincho" pitchFamily="49" charset="-128"/>
                <a:cs typeface="Times New Roman" pitchFamily="18" charset="0"/>
              </a:rPr>
              <a:t>Zintuiglijk Waarneembaar (= </a:t>
            </a:r>
            <a:r>
              <a:rPr kumimoji="0" lang="nl-NL" sz="2400" b="0" i="0" u="none" strike="noStrike" cap="none" normalizeH="0" baseline="0" dirty="0">
                <a:ln>
                  <a:noFill/>
                </a:ln>
                <a:solidFill>
                  <a:srgbClr val="FF0000"/>
                </a:solidFill>
                <a:effectLst/>
                <a:latin typeface="Arial" pitchFamily="34" charset="0"/>
                <a:ea typeface="MS Mincho" pitchFamily="49" charset="-128"/>
                <a:cs typeface="Times New Roman" pitchFamily="18" charset="0"/>
              </a:rPr>
              <a:t>ZW</a:t>
            </a:r>
            <a:r>
              <a:rPr kumimoji="0" lang="nl-NL" sz="2400" b="0" i="0" u="none" strike="noStrike" cap="none" normalizeH="0" baseline="0" dirty="0">
                <a:ln>
                  <a:noFill/>
                </a:ln>
                <a:solidFill>
                  <a:srgbClr val="0000FF"/>
                </a:solidFill>
                <a:effectLst/>
                <a:latin typeface="Arial" pitchFamily="34" charset="0"/>
                <a:ea typeface="MS Mincho" pitchFamily="49" charset="-128"/>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a:ln>
                  <a:noFill/>
                </a:ln>
                <a:solidFill>
                  <a:srgbClr val="0000FF"/>
                </a:solidFill>
                <a:effectLst/>
                <a:latin typeface="Arial" pitchFamily="34" charset="0"/>
                <a:ea typeface="MS Mincho" pitchFamily="49" charset="-128"/>
                <a:cs typeface="Times New Roman" pitchFamily="18" charset="0"/>
              </a:rPr>
              <a:t>of Interpretatie(= </a:t>
            </a:r>
            <a:r>
              <a:rPr kumimoji="0" lang="nl-NL" sz="2400" b="0" i="0" u="none" strike="noStrike" cap="none" normalizeH="0" baseline="0" dirty="0">
                <a:ln>
                  <a:noFill/>
                </a:ln>
                <a:solidFill>
                  <a:srgbClr val="FF0000"/>
                </a:solidFill>
                <a:effectLst/>
                <a:latin typeface="Arial" pitchFamily="34" charset="0"/>
                <a:ea typeface="MS Mincho" pitchFamily="49" charset="-128"/>
                <a:cs typeface="Times New Roman" pitchFamily="18" charset="0"/>
              </a:rPr>
              <a:t>IP</a:t>
            </a:r>
            <a:r>
              <a:rPr kumimoji="0" lang="nl-NL" sz="2400" b="0" i="0" u="none" strike="noStrike" cap="none" normalizeH="0" baseline="0" dirty="0">
                <a:ln>
                  <a:noFill/>
                </a:ln>
                <a:solidFill>
                  <a:srgbClr val="0000FF"/>
                </a:solidFill>
                <a:effectLst/>
                <a:latin typeface="Arial" pitchFamily="34" charset="0"/>
                <a:ea typeface="MS Mincho" pitchFamily="49" charset="-128"/>
                <a:cs typeface="Times New Roman" pitchFamily="18" charset="0"/>
              </a:rPr>
              <a:t>)</a:t>
            </a:r>
            <a:endParaRPr kumimoji="0" lang="nl-NL" sz="1400" b="0" i="0" u="none" strike="noStrike" cap="none" normalizeH="0" baseline="0" dirty="0">
              <a:ln>
                <a:noFill/>
              </a:ln>
              <a:solidFill>
                <a:srgbClr val="0000FF"/>
              </a:solidFill>
              <a:effectLst/>
              <a:latin typeface="Arial" pitchFamily="34" charset="0"/>
              <a:cs typeface="Arial" pitchFamily="34" charset="0"/>
            </a:endParaRPr>
          </a:p>
        </p:txBody>
      </p:sp>
      <p:sp>
        <p:nvSpPr>
          <p:cNvPr id="3" name="Rechthoek 2"/>
          <p:cNvSpPr/>
          <p:nvPr/>
        </p:nvSpPr>
        <p:spPr>
          <a:xfrm>
            <a:off x="360040" y="-27384"/>
            <a:ext cx="7956376" cy="461665"/>
          </a:xfrm>
          <a:prstGeom prst="rect">
            <a:avLst/>
          </a:prstGeom>
        </p:spPr>
        <p:txBody>
          <a:bodyPr wrap="square">
            <a:spAutoFit/>
          </a:bodyPr>
          <a:lstStyle/>
          <a:p>
            <a:pPr lvl="0" fontAlgn="base">
              <a:spcBef>
                <a:spcPct val="0"/>
              </a:spcBef>
              <a:spcAft>
                <a:spcPct val="0"/>
              </a:spcAft>
            </a:pPr>
            <a:r>
              <a:rPr lang="nl-NL" sz="2400" b="1" i="1" dirty="0">
                <a:solidFill>
                  <a:srgbClr val="3333CC"/>
                </a:solidFill>
                <a:latin typeface="Arial" pitchFamily="34" charset="0"/>
                <a:ea typeface="MS Mincho" pitchFamily="49" charset="-128"/>
                <a:cs typeface="Times New Roman" pitchFamily="18" charset="0"/>
              </a:rPr>
              <a:t>Oefening: Zintuiglijk waarneembaar of interpretatie?</a:t>
            </a:r>
            <a:endParaRPr lang="nl-NL" sz="1100" dirty="0">
              <a:solidFill>
                <a:srgbClr val="3333CC"/>
              </a:solidFill>
              <a:latin typeface="Arial" pitchFamily="34" charset="0"/>
              <a:cs typeface="Arial" pitchFamily="34" charset="0"/>
            </a:endParaRPr>
          </a:p>
        </p:txBody>
      </p:sp>
      <p:sp>
        <p:nvSpPr>
          <p:cNvPr id="9" name="Rechthoek 8"/>
          <p:cNvSpPr/>
          <p:nvPr/>
        </p:nvSpPr>
        <p:spPr>
          <a:xfrm>
            <a:off x="290110" y="1497918"/>
            <a:ext cx="7956376" cy="830997"/>
          </a:xfrm>
          <a:prstGeom prst="rect">
            <a:avLst/>
          </a:prstGeom>
        </p:spPr>
        <p:txBody>
          <a:bodyPr wrap="square">
            <a:spAutoFit/>
          </a:bodyPr>
          <a:lstStyle/>
          <a:p>
            <a:pPr marL="533400" lvl="0" indent="-533400" eaLnBrk="0" fontAlgn="base" hangingPunct="0">
              <a:spcBef>
                <a:spcPct val="0"/>
              </a:spcBef>
              <a:spcAft>
                <a:spcPct val="0"/>
              </a:spcAft>
            </a:pPr>
            <a:r>
              <a:rPr lang="nl-NL" sz="2400" dirty="0">
                <a:solidFill>
                  <a:srgbClr val="0000FF"/>
                </a:solidFill>
                <a:latin typeface="Arial" pitchFamily="34" charset="0"/>
                <a:ea typeface="MS Mincho" pitchFamily="49" charset="-128"/>
                <a:cs typeface="Times New Roman" pitchFamily="18" charset="0"/>
              </a:rPr>
              <a:t>1	Haar lippen werden smaller en de spieren in haar gezicht spanden zich….</a:t>
            </a:r>
            <a:endParaRPr lang="en-US" sz="2400" dirty="0">
              <a:solidFill>
                <a:srgbClr val="0000FF"/>
              </a:solidFill>
              <a:latin typeface="Arial" pitchFamily="34" charset="0"/>
              <a:ea typeface="Times New Roman" pitchFamily="18" charset="0"/>
              <a:cs typeface="Times New Roman" pitchFamily="18" charset="0"/>
            </a:endParaRPr>
          </a:p>
        </p:txBody>
      </p:sp>
      <p:sp>
        <p:nvSpPr>
          <p:cNvPr id="10" name="Rechthoek 9"/>
          <p:cNvSpPr/>
          <p:nvPr/>
        </p:nvSpPr>
        <p:spPr>
          <a:xfrm>
            <a:off x="295586" y="2512839"/>
            <a:ext cx="8100392" cy="461665"/>
          </a:xfrm>
          <a:prstGeom prst="rect">
            <a:avLst/>
          </a:prstGeom>
        </p:spPr>
        <p:txBody>
          <a:bodyPr wrap="square">
            <a:spAutoFit/>
          </a:bodyPr>
          <a:lstStyle/>
          <a:p>
            <a:pPr marL="533400" lvl="0" indent="-533400" eaLnBrk="0" fontAlgn="base" hangingPunct="0">
              <a:spcBef>
                <a:spcPct val="0"/>
              </a:spcBef>
              <a:spcAft>
                <a:spcPct val="0"/>
              </a:spcAft>
            </a:pPr>
            <a:r>
              <a:rPr lang="nl-NL" sz="2400" dirty="0">
                <a:solidFill>
                  <a:srgbClr val="0000FF"/>
                </a:solidFill>
                <a:latin typeface="Arial" pitchFamily="34" charset="0"/>
                <a:ea typeface="MS Mincho" pitchFamily="49" charset="-128"/>
                <a:cs typeface="Times New Roman" pitchFamily="18" charset="0"/>
              </a:rPr>
              <a:t>2	Er lag een warme uitdrukking op z'n gezicht ………</a:t>
            </a:r>
            <a:endParaRPr lang="en-US" sz="2400" dirty="0">
              <a:solidFill>
                <a:srgbClr val="0000FF"/>
              </a:solidFill>
              <a:latin typeface="Arial" pitchFamily="34" charset="0"/>
              <a:ea typeface="Times New Roman" pitchFamily="18" charset="0"/>
              <a:cs typeface="Times New Roman" pitchFamily="18" charset="0"/>
            </a:endParaRPr>
          </a:p>
        </p:txBody>
      </p:sp>
      <p:sp>
        <p:nvSpPr>
          <p:cNvPr id="12" name="Rechthoek 11"/>
          <p:cNvSpPr/>
          <p:nvPr/>
        </p:nvSpPr>
        <p:spPr>
          <a:xfrm>
            <a:off x="306072" y="3390091"/>
            <a:ext cx="8100392" cy="461665"/>
          </a:xfrm>
          <a:prstGeom prst="rect">
            <a:avLst/>
          </a:prstGeom>
        </p:spPr>
        <p:txBody>
          <a:bodyPr wrap="square">
            <a:spAutoFit/>
          </a:bodyPr>
          <a:lstStyle/>
          <a:p>
            <a:pPr marL="533400" lvl="0" indent="-533400" eaLnBrk="0" fontAlgn="base" hangingPunct="0">
              <a:spcBef>
                <a:spcPct val="0"/>
              </a:spcBef>
              <a:spcAft>
                <a:spcPct val="0"/>
              </a:spcAft>
            </a:pPr>
            <a:r>
              <a:rPr lang="nl-NL" sz="2400" dirty="0">
                <a:solidFill>
                  <a:srgbClr val="0000FF"/>
                </a:solidFill>
                <a:latin typeface="Arial" pitchFamily="34" charset="0"/>
                <a:ea typeface="MS Mincho" pitchFamily="49" charset="-128"/>
                <a:cs typeface="Times New Roman" pitchFamily="18" charset="0"/>
              </a:rPr>
              <a:t>3	Het was duidelijk dat hij opgelucht was …………….</a:t>
            </a:r>
            <a:endParaRPr lang="en-US" sz="2400" dirty="0">
              <a:solidFill>
                <a:srgbClr val="0000FF"/>
              </a:solidFill>
              <a:latin typeface="Arial" pitchFamily="34" charset="0"/>
              <a:ea typeface="Times New Roman" pitchFamily="18" charset="0"/>
              <a:cs typeface="Times New Roman" pitchFamily="18" charset="0"/>
            </a:endParaRPr>
          </a:p>
        </p:txBody>
      </p:sp>
      <p:sp>
        <p:nvSpPr>
          <p:cNvPr id="15" name="Rechthoek 14"/>
          <p:cNvSpPr/>
          <p:nvPr/>
        </p:nvSpPr>
        <p:spPr>
          <a:xfrm>
            <a:off x="324036" y="4196602"/>
            <a:ext cx="8028384" cy="830997"/>
          </a:xfrm>
          <a:prstGeom prst="rect">
            <a:avLst/>
          </a:prstGeom>
        </p:spPr>
        <p:txBody>
          <a:bodyPr wrap="square">
            <a:spAutoFit/>
          </a:bodyPr>
          <a:lstStyle/>
          <a:p>
            <a:pPr marL="533400" lvl="0" indent="-533400" eaLnBrk="0" fontAlgn="base" hangingPunct="0">
              <a:spcBef>
                <a:spcPct val="0"/>
              </a:spcBef>
              <a:spcAft>
                <a:spcPct val="0"/>
              </a:spcAft>
            </a:pPr>
            <a:r>
              <a:rPr lang="nl-NL" sz="2400" dirty="0">
                <a:solidFill>
                  <a:srgbClr val="0000FF"/>
                </a:solidFill>
                <a:latin typeface="Arial" pitchFamily="34" charset="0"/>
                <a:ea typeface="MS Mincho" pitchFamily="49" charset="-128"/>
                <a:cs typeface="Times New Roman" pitchFamily="18" charset="0"/>
              </a:rPr>
              <a:t>4	Z'n spreektempo ging sneller en de toon van z'n stem werd hoger…………..</a:t>
            </a:r>
            <a:endParaRPr lang="en-US" sz="2400" dirty="0">
              <a:solidFill>
                <a:srgbClr val="0000FF"/>
              </a:solidFill>
              <a:latin typeface="Arial" pitchFamily="34" charset="0"/>
              <a:ea typeface="Times New Roman" pitchFamily="18" charset="0"/>
              <a:cs typeface="Times New Roman" pitchFamily="18" charset="0"/>
            </a:endParaRPr>
          </a:p>
        </p:txBody>
      </p:sp>
      <p:sp>
        <p:nvSpPr>
          <p:cNvPr id="17" name="Rechthoek 16"/>
          <p:cNvSpPr/>
          <p:nvPr/>
        </p:nvSpPr>
        <p:spPr>
          <a:xfrm>
            <a:off x="341039" y="5473520"/>
            <a:ext cx="8100392" cy="830997"/>
          </a:xfrm>
          <a:prstGeom prst="rect">
            <a:avLst/>
          </a:prstGeom>
        </p:spPr>
        <p:txBody>
          <a:bodyPr wrap="square">
            <a:spAutoFit/>
          </a:bodyPr>
          <a:lstStyle/>
          <a:p>
            <a:pPr marL="446088" lvl="0" indent="-446088" eaLnBrk="0" fontAlgn="base" hangingPunct="0">
              <a:spcBef>
                <a:spcPct val="0"/>
              </a:spcBef>
              <a:spcAft>
                <a:spcPct val="0"/>
              </a:spcAft>
              <a:tabLst>
                <a:tab pos="446088" algn="l"/>
              </a:tabLst>
            </a:pPr>
            <a:r>
              <a:rPr lang="nl-NL" sz="2400" dirty="0">
                <a:solidFill>
                  <a:srgbClr val="0000FF"/>
                </a:solidFill>
                <a:latin typeface="Arial" pitchFamily="34" charset="0"/>
                <a:ea typeface="MS Mincho" pitchFamily="49" charset="-128"/>
                <a:cs typeface="Times New Roman" pitchFamily="18" charset="0"/>
              </a:rPr>
              <a:t>5	Plotseling ging haar ademhaling langzamer en haar borst bewoog amper….. </a:t>
            </a:r>
            <a:endParaRPr lang="en-US" sz="2400" dirty="0">
              <a:solidFill>
                <a:srgbClr val="0000FF"/>
              </a:solidFill>
              <a:latin typeface="Arial" pitchFamily="34" charset="0"/>
              <a:ea typeface="Times New Roman" pitchFamily="18" charset="0"/>
              <a:cs typeface="Times New Roman" pitchFamily="18" charset="0"/>
            </a:endParaRPr>
          </a:p>
        </p:txBody>
      </p:sp>
      <p:sp>
        <p:nvSpPr>
          <p:cNvPr id="19" name="Tekstvak 18"/>
          <p:cNvSpPr txBox="1"/>
          <p:nvPr/>
        </p:nvSpPr>
        <p:spPr>
          <a:xfrm>
            <a:off x="8302525" y="1752726"/>
            <a:ext cx="679481" cy="523220"/>
          </a:xfrm>
          <a:prstGeom prst="rect">
            <a:avLst/>
          </a:prstGeom>
          <a:noFill/>
        </p:spPr>
        <p:txBody>
          <a:bodyPr wrap="none" rtlCol="0">
            <a:spAutoFit/>
          </a:bodyPr>
          <a:lstStyle/>
          <a:p>
            <a:r>
              <a:rPr lang="nl-NL" sz="2800" b="1" dirty="0">
                <a:solidFill>
                  <a:srgbClr val="FF0000"/>
                </a:solidFill>
              </a:rPr>
              <a:t>ZW</a:t>
            </a:r>
          </a:p>
        </p:txBody>
      </p:sp>
      <p:sp>
        <p:nvSpPr>
          <p:cNvPr id="20" name="Tekstvak 19"/>
          <p:cNvSpPr txBox="1"/>
          <p:nvPr/>
        </p:nvSpPr>
        <p:spPr>
          <a:xfrm>
            <a:off x="8406464" y="2473732"/>
            <a:ext cx="471604" cy="523220"/>
          </a:xfrm>
          <a:prstGeom prst="rect">
            <a:avLst/>
          </a:prstGeom>
          <a:noFill/>
        </p:spPr>
        <p:txBody>
          <a:bodyPr wrap="square" rtlCol="0">
            <a:spAutoFit/>
          </a:bodyPr>
          <a:lstStyle/>
          <a:p>
            <a:r>
              <a:rPr lang="nl-NL" sz="2800" b="1" dirty="0">
                <a:solidFill>
                  <a:srgbClr val="FF0000"/>
                </a:solidFill>
              </a:rPr>
              <a:t>IP</a:t>
            </a:r>
          </a:p>
        </p:txBody>
      </p:sp>
      <p:sp>
        <p:nvSpPr>
          <p:cNvPr id="22" name="Tekstvak 21"/>
          <p:cNvSpPr txBox="1"/>
          <p:nvPr/>
        </p:nvSpPr>
        <p:spPr>
          <a:xfrm>
            <a:off x="8444568" y="3359313"/>
            <a:ext cx="471604" cy="523220"/>
          </a:xfrm>
          <a:prstGeom prst="rect">
            <a:avLst/>
          </a:prstGeom>
          <a:noFill/>
        </p:spPr>
        <p:txBody>
          <a:bodyPr wrap="none" rtlCol="0">
            <a:spAutoFit/>
          </a:bodyPr>
          <a:lstStyle/>
          <a:p>
            <a:r>
              <a:rPr lang="nl-NL" sz="2800" b="1" dirty="0">
                <a:solidFill>
                  <a:srgbClr val="FF0000"/>
                </a:solidFill>
              </a:rPr>
              <a:t>IP</a:t>
            </a:r>
          </a:p>
        </p:txBody>
      </p:sp>
      <p:sp>
        <p:nvSpPr>
          <p:cNvPr id="24" name="Tekstvak 23"/>
          <p:cNvSpPr txBox="1"/>
          <p:nvPr/>
        </p:nvSpPr>
        <p:spPr>
          <a:xfrm>
            <a:off x="8316416" y="4466815"/>
            <a:ext cx="679481" cy="523220"/>
          </a:xfrm>
          <a:prstGeom prst="rect">
            <a:avLst/>
          </a:prstGeom>
          <a:noFill/>
        </p:spPr>
        <p:txBody>
          <a:bodyPr wrap="none" rtlCol="0">
            <a:spAutoFit/>
          </a:bodyPr>
          <a:lstStyle/>
          <a:p>
            <a:r>
              <a:rPr lang="nl-NL" sz="2800" b="1" dirty="0">
                <a:solidFill>
                  <a:srgbClr val="FF0000"/>
                </a:solidFill>
              </a:rPr>
              <a:t>ZW</a:t>
            </a:r>
          </a:p>
        </p:txBody>
      </p:sp>
      <p:sp>
        <p:nvSpPr>
          <p:cNvPr id="25" name="Tekstvak 24"/>
          <p:cNvSpPr txBox="1"/>
          <p:nvPr/>
        </p:nvSpPr>
        <p:spPr>
          <a:xfrm>
            <a:off x="8337952" y="5781297"/>
            <a:ext cx="679481" cy="523220"/>
          </a:xfrm>
          <a:prstGeom prst="rect">
            <a:avLst/>
          </a:prstGeom>
          <a:noFill/>
        </p:spPr>
        <p:txBody>
          <a:bodyPr wrap="none" rtlCol="0">
            <a:spAutoFit/>
          </a:bodyPr>
          <a:lstStyle/>
          <a:p>
            <a:r>
              <a:rPr lang="nl-NL" sz="2800" b="1" dirty="0">
                <a:solidFill>
                  <a:srgbClr val="FF0000"/>
                </a:solidFill>
              </a:rPr>
              <a:t>ZW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0-#ppt_w/2"/>
                                          </p:val>
                                        </p:tav>
                                        <p:tav tm="100000">
                                          <p:val>
                                            <p:strVal val="#ppt_x"/>
                                          </p:val>
                                        </p:tav>
                                      </p:tavLst>
                                    </p:anim>
                                    <p:anim calcmode="lin" valueType="num">
                                      <p:cBhvr additive="base">
                                        <p:cTn id="2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0-#ppt_w/2"/>
                                          </p:val>
                                        </p:tav>
                                        <p:tav tm="100000">
                                          <p:val>
                                            <p:strVal val="#ppt_x"/>
                                          </p:val>
                                        </p:tav>
                                      </p:tavLst>
                                    </p:anim>
                                    <p:anim calcmode="lin" valueType="num">
                                      <p:cBhvr additive="base">
                                        <p:cTn id="3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0-#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0-#ppt_w/2"/>
                                          </p:val>
                                        </p:tav>
                                        <p:tav tm="100000">
                                          <p:val>
                                            <p:strVal val="#ppt_x"/>
                                          </p:val>
                                        </p:tav>
                                      </p:tavLst>
                                    </p:anim>
                                    <p:anim calcmode="lin" valueType="num">
                                      <p:cBhvr additive="base">
                                        <p:cTn id="50"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0-#ppt_w/2"/>
                                          </p:val>
                                        </p:tav>
                                        <p:tav tm="100000">
                                          <p:val>
                                            <p:strVal val="#ppt_x"/>
                                          </p:val>
                                        </p:tav>
                                      </p:tavLst>
                                    </p:anim>
                                    <p:anim calcmode="lin" valueType="num">
                                      <p:cBhvr additive="base">
                                        <p:cTn id="5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0-#ppt_w/2"/>
                                          </p:val>
                                        </p:tav>
                                        <p:tav tm="100000">
                                          <p:val>
                                            <p:strVal val="#ppt_x"/>
                                          </p:val>
                                        </p:tav>
                                      </p:tavLst>
                                    </p:anim>
                                    <p:anim calcmode="lin" valueType="num">
                                      <p:cBhvr additive="base">
                                        <p:cTn id="62"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5" grpId="0"/>
      <p:bldP spid="17" grpId="0"/>
      <p:bldP spid="19" grpId="0"/>
      <p:bldP spid="20" grpId="0"/>
      <p:bldP spid="22" grpId="0"/>
      <p:bldP spid="24" grpId="0"/>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Mehrabia.jpg"/>
          <p:cNvPicPr/>
          <p:nvPr/>
        </p:nvPicPr>
        <p:blipFill>
          <a:blip r:embed="rId2" cstate="screen"/>
          <a:srcRect/>
          <a:stretch>
            <a:fillRect/>
          </a:stretch>
        </p:blipFill>
        <p:spPr>
          <a:xfrm>
            <a:off x="827584" y="2564904"/>
            <a:ext cx="2664296" cy="3816424"/>
          </a:xfrm>
          <a:prstGeom prst="rect">
            <a:avLst/>
          </a:prstGeom>
        </p:spPr>
      </p:pic>
      <p:sp>
        <p:nvSpPr>
          <p:cNvPr id="952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126960" rIns="91440" bIns="76176" numCol="1" anchor="ctr" anchorCtr="0" compatLnSpc="1">
            <a:prstTxWarp prst="textNoShape">
              <a:avLst/>
            </a:prstTxWarp>
            <a:spAutoFit/>
          </a:bodyPr>
          <a:lstStyle/>
          <a:p>
            <a:endParaRPr lang="nl-NL"/>
          </a:p>
        </p:txBody>
      </p:sp>
      <p:sp>
        <p:nvSpPr>
          <p:cNvPr id="95235" name="Rectangle 3"/>
          <p:cNvSpPr>
            <a:spLocks noChangeArrowheads="1"/>
          </p:cNvSpPr>
          <p:nvPr/>
        </p:nvSpPr>
        <p:spPr bwMode="auto">
          <a:xfrm>
            <a:off x="0" y="422073"/>
            <a:ext cx="9144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4400" b="1" u="none" strike="noStrike" cap="none" normalizeH="0" baseline="0" dirty="0" bmk="_Toc126338252">
                <a:ln>
                  <a:noFill/>
                </a:ln>
                <a:solidFill>
                  <a:srgbClr val="0000FF"/>
                </a:solidFill>
                <a:effectLst/>
                <a:latin typeface="Cambria" pitchFamily="18" charset="0"/>
                <a:ea typeface="MS Mincho" pitchFamily="49" charset="-128"/>
                <a:cs typeface="Times New Roman" pitchFamily="18" charset="0"/>
              </a:rPr>
              <a:t>Waaruit bestaat communicatie?</a:t>
            </a:r>
            <a:endParaRPr kumimoji="0" lang="nl-NL" sz="4000" b="1" u="none" strike="noStrike" cap="none" normalizeH="0" baseline="0" dirty="0">
              <a:ln>
                <a:noFill/>
              </a:ln>
              <a:solidFill>
                <a:srgbClr val="0000FF"/>
              </a:solidFill>
              <a:effectLst/>
              <a:latin typeface="Arial" pitchFamily="34" charset="0"/>
              <a:cs typeface="Arial" pitchFamily="34" charset="0"/>
            </a:endParaRPr>
          </a:p>
        </p:txBody>
      </p:sp>
      <p:sp>
        <p:nvSpPr>
          <p:cNvPr id="10" name="Rechthoek 9"/>
          <p:cNvSpPr/>
          <p:nvPr/>
        </p:nvSpPr>
        <p:spPr>
          <a:xfrm>
            <a:off x="4283968" y="1700808"/>
            <a:ext cx="1550424" cy="461665"/>
          </a:xfrm>
          <a:prstGeom prst="rect">
            <a:avLst/>
          </a:prstGeom>
        </p:spPr>
        <p:txBody>
          <a:bodyPr wrap="none">
            <a:spAutoFit/>
          </a:bodyPr>
          <a:lstStyle/>
          <a:p>
            <a:pPr lvl="0" fontAlgn="base">
              <a:spcBef>
                <a:spcPct val="0"/>
              </a:spcBef>
              <a:spcAft>
                <a:spcPct val="0"/>
              </a:spcAft>
            </a:pPr>
            <a:r>
              <a:rPr lang="nl-NL" sz="2400" b="1" dirty="0">
                <a:solidFill>
                  <a:srgbClr val="0000FF"/>
                </a:solidFill>
                <a:latin typeface="Arial" pitchFamily="34" charset="0"/>
                <a:ea typeface="MS Mincho" pitchFamily="49" charset="-128"/>
                <a:cs typeface="Times New Roman" pitchFamily="18" charset="0"/>
              </a:rPr>
              <a:t>woorden </a:t>
            </a:r>
          </a:p>
        </p:txBody>
      </p:sp>
      <p:sp>
        <p:nvSpPr>
          <p:cNvPr id="12" name="Rechthoek 11"/>
          <p:cNvSpPr/>
          <p:nvPr/>
        </p:nvSpPr>
        <p:spPr>
          <a:xfrm>
            <a:off x="395536" y="3284984"/>
            <a:ext cx="1619354" cy="461665"/>
          </a:xfrm>
          <a:prstGeom prst="rect">
            <a:avLst/>
          </a:prstGeom>
        </p:spPr>
        <p:txBody>
          <a:bodyPr wrap="none">
            <a:spAutoFit/>
          </a:bodyPr>
          <a:lstStyle/>
          <a:p>
            <a:r>
              <a:rPr lang="nl-NL" sz="2400" b="1" dirty="0">
                <a:solidFill>
                  <a:srgbClr val="0000FF"/>
                </a:solidFill>
                <a:latin typeface="Arial" pitchFamily="34" charset="0"/>
                <a:ea typeface="MS Mincho" pitchFamily="49" charset="-128"/>
                <a:cs typeface="Times New Roman" pitchFamily="18" charset="0"/>
              </a:rPr>
              <a:t>fysiologie</a:t>
            </a:r>
            <a:endParaRPr lang="nl-NL" sz="2400" b="1" dirty="0">
              <a:solidFill>
                <a:srgbClr val="0000FF"/>
              </a:solidFill>
            </a:endParaRPr>
          </a:p>
        </p:txBody>
      </p:sp>
      <p:pic>
        <p:nvPicPr>
          <p:cNvPr id="4" name="Afbeelding 3" descr="Mehrabia.jpg"/>
          <p:cNvPicPr/>
          <p:nvPr/>
        </p:nvPicPr>
        <p:blipFill>
          <a:blip r:embed="rId3" cstate="screen"/>
          <a:srcRect/>
          <a:stretch>
            <a:fillRect/>
          </a:stretch>
        </p:blipFill>
        <p:spPr>
          <a:xfrm>
            <a:off x="2915816" y="1628800"/>
            <a:ext cx="1296144" cy="2088232"/>
          </a:xfrm>
          <a:prstGeom prst="rect">
            <a:avLst/>
          </a:prstGeom>
        </p:spPr>
      </p:pic>
      <p:pic>
        <p:nvPicPr>
          <p:cNvPr id="5" name="Afbeelding 4" descr="Mehrabia.jpg"/>
          <p:cNvPicPr/>
          <p:nvPr/>
        </p:nvPicPr>
        <p:blipFill>
          <a:blip r:embed="rId4" cstate="screen"/>
          <a:srcRect/>
          <a:stretch>
            <a:fillRect/>
          </a:stretch>
        </p:blipFill>
        <p:spPr>
          <a:xfrm>
            <a:off x="3779912" y="2924944"/>
            <a:ext cx="2376264" cy="3384376"/>
          </a:xfrm>
          <a:prstGeom prst="rect">
            <a:avLst/>
          </a:prstGeom>
        </p:spPr>
      </p:pic>
      <p:sp>
        <p:nvSpPr>
          <p:cNvPr id="11" name="Rechthoek 10"/>
          <p:cNvSpPr/>
          <p:nvPr/>
        </p:nvSpPr>
        <p:spPr>
          <a:xfrm>
            <a:off x="4572000" y="6093296"/>
            <a:ext cx="1465466" cy="461665"/>
          </a:xfrm>
          <a:prstGeom prst="rect">
            <a:avLst/>
          </a:prstGeom>
        </p:spPr>
        <p:txBody>
          <a:bodyPr wrap="none">
            <a:spAutoFit/>
          </a:bodyPr>
          <a:lstStyle/>
          <a:p>
            <a:r>
              <a:rPr lang="nl-NL" sz="2400" b="1" dirty="0">
                <a:solidFill>
                  <a:srgbClr val="0000FF"/>
                </a:solidFill>
                <a:latin typeface="Arial" pitchFamily="34" charset="0"/>
                <a:ea typeface="MS Mincho" pitchFamily="49" charset="-128"/>
                <a:cs typeface="Times New Roman" pitchFamily="18" charset="0"/>
              </a:rPr>
              <a:t>tonaliteit</a:t>
            </a:r>
            <a:endParaRPr lang="nl-NL" sz="2400" b="1" dirty="0">
              <a:solidFill>
                <a:srgbClr val="0000FF"/>
              </a:solidFill>
            </a:endParaRPr>
          </a:p>
        </p:txBody>
      </p:sp>
      <p:pic>
        <p:nvPicPr>
          <p:cNvPr id="13" name="Afbeelding 12" descr="mehrabian.jpg"/>
          <p:cNvPicPr/>
          <p:nvPr/>
        </p:nvPicPr>
        <p:blipFill>
          <a:blip r:embed="rId5" cstate="screen">
            <a:lum bright="-10000" contrast="20000"/>
          </a:blip>
          <a:srcRect/>
          <a:stretch>
            <a:fillRect/>
          </a:stretch>
        </p:blipFill>
        <p:spPr>
          <a:xfrm>
            <a:off x="6084168" y="2564905"/>
            <a:ext cx="3059832" cy="2736304"/>
          </a:xfrm>
          <a:prstGeom prst="rect">
            <a:avLst/>
          </a:prstGeom>
        </p:spPr>
      </p:pic>
      <p:sp>
        <p:nvSpPr>
          <p:cNvPr id="14" name="Rechthoek 13"/>
          <p:cNvSpPr/>
          <p:nvPr/>
        </p:nvSpPr>
        <p:spPr>
          <a:xfrm>
            <a:off x="5940152" y="5517232"/>
            <a:ext cx="3172535" cy="400110"/>
          </a:xfrm>
          <a:prstGeom prst="rect">
            <a:avLst/>
          </a:prstGeom>
        </p:spPr>
        <p:txBody>
          <a:bodyPr wrap="none">
            <a:spAutoFit/>
          </a:bodyPr>
          <a:lstStyle/>
          <a:p>
            <a:r>
              <a:rPr lang="nl-NL" sz="2000" dirty="0">
                <a:solidFill>
                  <a:srgbClr val="0000FF"/>
                </a:solidFill>
              </a:rPr>
              <a:t>Professor </a:t>
            </a:r>
            <a:r>
              <a:rPr lang="nl-NL" sz="2000" b="1" dirty="0">
                <a:solidFill>
                  <a:srgbClr val="0000FF"/>
                </a:solidFill>
              </a:rPr>
              <a:t>Albert </a:t>
            </a:r>
            <a:r>
              <a:rPr lang="nl-NL" sz="2000" b="1" dirty="0" err="1">
                <a:solidFill>
                  <a:srgbClr val="0000FF"/>
                </a:solidFill>
              </a:rPr>
              <a:t>Mehrabian</a:t>
            </a:r>
            <a:r>
              <a:rPr lang="nl-NL" sz="2000" dirty="0">
                <a:solidFill>
                  <a:srgbClr val="0000FF"/>
                </a:solidFill>
              </a:rPr>
              <a:t> </a:t>
            </a:r>
          </a:p>
        </p:txBody>
      </p:sp>
      <p:sp>
        <p:nvSpPr>
          <p:cNvPr id="15" name="Rechthoek 14">
            <a:extLst>
              <a:ext uri="{FF2B5EF4-FFF2-40B4-BE49-F238E27FC236}">
                <a16:creationId xmlns:a16="http://schemas.microsoft.com/office/drawing/2014/main" id="{4EB3020D-DA6C-41D0-98D6-089E03B48E64}"/>
              </a:ext>
            </a:extLst>
          </p:cNvPr>
          <p:cNvSpPr/>
          <p:nvPr/>
        </p:nvSpPr>
        <p:spPr>
          <a:xfrm>
            <a:off x="8657347" y="6536377"/>
            <a:ext cx="316112" cy="276999"/>
          </a:xfrm>
          <a:prstGeom prst="rect">
            <a:avLst/>
          </a:prstGeom>
          <a:noFill/>
        </p:spPr>
        <p:txBody>
          <a:bodyPr wrap="none" lIns="91440" tIns="45720" rIns="91440" bIns="45720">
            <a:spAutoFit/>
          </a:bodyPr>
          <a:lstStyle/>
          <a:p>
            <a:pPr algn="ctr"/>
            <a:r>
              <a:rPr lang="nl-NL" sz="1200" b="0" cap="none" spc="0" dirty="0">
                <a:ln w="0"/>
                <a:solidFill>
                  <a:schemeClr val="tx1"/>
                </a:solidFill>
                <a:effectLst>
                  <a:outerShdw blurRad="38100" dist="19050" dir="2700000" algn="tl" rotWithShape="0">
                    <a:schemeClr val="dk1">
                      <a:alpha val="40000"/>
                    </a:schemeClr>
                  </a:outerShdw>
                </a:effectLst>
              </a:rPr>
              <a:t>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7" name="Picture 5" descr="http://www.jongingelderland.nl/upload/image/4731067532_c1e6dc1443_b.jpg"/>
          <p:cNvPicPr>
            <a:picLocks noChangeAspect="1" noChangeArrowheads="1"/>
          </p:cNvPicPr>
          <p:nvPr/>
        </p:nvPicPr>
        <p:blipFill>
          <a:blip r:embed="rId2" cstate="screen"/>
          <a:srcRect/>
          <a:stretch>
            <a:fillRect/>
          </a:stretch>
        </p:blipFill>
        <p:spPr bwMode="auto">
          <a:xfrm>
            <a:off x="5580112" y="1556792"/>
            <a:ext cx="3240360" cy="2356625"/>
          </a:xfrm>
          <a:prstGeom prst="rect">
            <a:avLst/>
          </a:prstGeom>
          <a:noFill/>
        </p:spPr>
      </p:pic>
      <p:sp>
        <p:nvSpPr>
          <p:cNvPr id="38913" name="Rectangle 1"/>
          <p:cNvSpPr>
            <a:spLocks noChangeArrowheads="1"/>
          </p:cNvSpPr>
          <p:nvPr/>
        </p:nvSpPr>
        <p:spPr bwMode="auto">
          <a:xfrm>
            <a:off x="0" y="2204864"/>
            <a:ext cx="6372200"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0" fontAlgn="base" latinLnBrk="0" hangingPunct="0">
              <a:lnSpc>
                <a:spcPct val="100000"/>
              </a:lnSpc>
              <a:spcBef>
                <a:spcPct val="0"/>
              </a:spcBef>
              <a:spcAft>
                <a:spcPct val="0"/>
              </a:spcAft>
              <a:buClrTx/>
              <a:buSzTx/>
              <a:buFont typeface="Arial" pitchFamily="34" charset="0"/>
              <a:buChar char="•"/>
              <a:tabLst/>
            </a:pPr>
            <a:r>
              <a:rPr kumimoji="0" lang="nl-NL" sz="2800" b="0" i="0" u="none" strike="noStrike" cap="none" normalizeH="0" baseline="0" dirty="0">
                <a:ln>
                  <a:noFill/>
                </a:ln>
                <a:solidFill>
                  <a:srgbClr val="0000FF"/>
                </a:solidFill>
                <a:effectLst/>
                <a:latin typeface="Arial" pitchFamily="34" charset="0"/>
                <a:ea typeface="Times New Roman" pitchFamily="18" charset="0"/>
                <a:cs typeface="Arial" pitchFamily="34" charset="0"/>
              </a:rPr>
              <a:t>E-mail</a:t>
            </a:r>
            <a:endParaRPr kumimoji="0" lang="nl-NL" sz="1200" b="0" i="0" u="none" strike="noStrike" cap="none" normalizeH="0" baseline="0" dirty="0">
              <a:ln>
                <a:noFill/>
              </a:ln>
              <a:solidFill>
                <a:srgbClr val="0000FF"/>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dirty="0">
              <a:ln>
                <a:noFill/>
              </a:ln>
              <a:solidFill>
                <a:schemeClr val="tx1"/>
              </a:solidFill>
              <a:effectLst/>
              <a:latin typeface="Arial" pitchFamily="34" charset="0"/>
              <a:cs typeface="Arial" pitchFamily="34" charset="0"/>
            </a:endParaRPr>
          </a:p>
        </p:txBody>
      </p:sp>
      <p:sp>
        <p:nvSpPr>
          <p:cNvPr id="4" name="Rechthoek 3"/>
          <p:cNvSpPr/>
          <p:nvPr/>
        </p:nvSpPr>
        <p:spPr>
          <a:xfrm>
            <a:off x="556960" y="46365"/>
            <a:ext cx="8030083" cy="646331"/>
          </a:xfrm>
          <a:prstGeom prst="rect">
            <a:avLst/>
          </a:prstGeom>
        </p:spPr>
        <p:txBody>
          <a:bodyPr wrap="none">
            <a:spAutoFit/>
          </a:bodyPr>
          <a:lstStyle/>
          <a:p>
            <a:pPr lvl="0" algn="ctr" fontAlgn="base">
              <a:spcBef>
                <a:spcPct val="0"/>
              </a:spcBef>
              <a:spcAft>
                <a:spcPct val="0"/>
              </a:spcAft>
            </a:pPr>
            <a:r>
              <a:rPr lang="nl-NL" sz="3600" b="1" dirty="0" bmk="_Toc126338252">
                <a:solidFill>
                  <a:srgbClr val="0000FF"/>
                </a:solidFill>
                <a:latin typeface="Cambria" pitchFamily="18" charset="0"/>
                <a:ea typeface="MS Mincho" pitchFamily="49" charset="-128"/>
                <a:cs typeface="Times New Roman" pitchFamily="18" charset="0"/>
              </a:rPr>
              <a:t>Waaruit bestaat jouw communicatie?</a:t>
            </a:r>
            <a:endParaRPr lang="nl-NL" sz="3200" b="1" dirty="0">
              <a:solidFill>
                <a:srgbClr val="0000FF"/>
              </a:solidFill>
              <a:latin typeface="Arial" pitchFamily="34" charset="0"/>
              <a:cs typeface="Arial" pitchFamily="34" charset="0"/>
            </a:endParaRPr>
          </a:p>
        </p:txBody>
      </p:sp>
      <p:sp>
        <p:nvSpPr>
          <p:cNvPr id="5" name="Rectangle 1"/>
          <p:cNvSpPr>
            <a:spLocks noChangeArrowheads="1"/>
          </p:cNvSpPr>
          <p:nvPr/>
        </p:nvSpPr>
        <p:spPr bwMode="auto">
          <a:xfrm>
            <a:off x="0" y="908720"/>
            <a:ext cx="9144000"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kumimoji="0" lang="nl-NL" sz="2800" b="0" i="0" u="none" strike="noStrike" cap="none" normalizeH="0" baseline="0" dirty="0">
                <a:ln>
                  <a:noFill/>
                </a:ln>
                <a:solidFill>
                  <a:srgbClr val="0000FF"/>
                </a:solidFill>
                <a:effectLst/>
                <a:latin typeface="Arial" pitchFamily="34" charset="0"/>
                <a:ea typeface="Times New Roman" pitchFamily="18" charset="0"/>
                <a:cs typeface="Arial" pitchFamily="34" charset="0"/>
              </a:rPr>
              <a:t>Geef aan hoeveel van je communicatie je mist bij de volgende communicatiemiddelen:</a:t>
            </a:r>
            <a:endParaRPr kumimoji="0" lang="nl-NL" sz="1200" b="0" i="0" u="none" strike="noStrike" cap="none" normalizeH="0" baseline="0" dirty="0">
              <a:ln>
                <a:noFill/>
              </a:ln>
              <a:solidFill>
                <a:srgbClr val="0000FF"/>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dirty="0">
              <a:ln>
                <a:noFill/>
              </a:ln>
              <a:solidFill>
                <a:schemeClr val="tx1"/>
              </a:solidFill>
              <a:effectLst/>
              <a:latin typeface="Arial" pitchFamily="34" charset="0"/>
              <a:cs typeface="Arial" pitchFamily="34" charset="0"/>
            </a:endParaRPr>
          </a:p>
        </p:txBody>
      </p:sp>
      <p:pic>
        <p:nvPicPr>
          <p:cNvPr id="38915" name="Picture 3" descr="http://careerminer.infomine.com/wp-content/uploads/2013/06/Email.jpg"/>
          <p:cNvPicPr>
            <a:picLocks noChangeAspect="1" noChangeArrowheads="1"/>
          </p:cNvPicPr>
          <p:nvPr/>
        </p:nvPicPr>
        <p:blipFill>
          <a:blip r:embed="rId3" cstate="screen"/>
          <a:srcRect/>
          <a:stretch>
            <a:fillRect/>
          </a:stretch>
        </p:blipFill>
        <p:spPr bwMode="auto">
          <a:xfrm>
            <a:off x="2339752" y="1772816"/>
            <a:ext cx="1645274" cy="1872208"/>
          </a:xfrm>
          <a:prstGeom prst="rect">
            <a:avLst/>
          </a:prstGeom>
          <a:noFill/>
        </p:spPr>
      </p:pic>
      <p:sp>
        <p:nvSpPr>
          <p:cNvPr id="7" name="Rectangle 1"/>
          <p:cNvSpPr>
            <a:spLocks noChangeArrowheads="1"/>
          </p:cNvSpPr>
          <p:nvPr/>
        </p:nvSpPr>
        <p:spPr bwMode="auto">
          <a:xfrm>
            <a:off x="4355976" y="3444133"/>
            <a:ext cx="223224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0" fontAlgn="base" latinLnBrk="0" hangingPunct="0">
              <a:lnSpc>
                <a:spcPct val="100000"/>
              </a:lnSpc>
              <a:spcBef>
                <a:spcPct val="0"/>
              </a:spcBef>
              <a:spcAft>
                <a:spcPct val="0"/>
              </a:spcAft>
              <a:buClrTx/>
              <a:buSzTx/>
              <a:buFont typeface="Arial" pitchFamily="34" charset="0"/>
              <a:buChar char="•"/>
              <a:tabLst/>
            </a:pPr>
            <a:r>
              <a:rPr kumimoji="0" lang="nl-NL" sz="2800" b="0" i="0" u="none" strike="noStrike" cap="none" normalizeH="0" baseline="0" dirty="0">
                <a:ln>
                  <a:noFill/>
                </a:ln>
                <a:solidFill>
                  <a:srgbClr val="0000FF"/>
                </a:solidFill>
                <a:effectLst/>
                <a:latin typeface="Arial" pitchFamily="34" charset="0"/>
                <a:ea typeface="Times New Roman" pitchFamily="18" charset="0"/>
                <a:cs typeface="Arial" pitchFamily="34" charset="0"/>
              </a:rPr>
              <a:t>Telefoon</a:t>
            </a:r>
            <a:endParaRPr kumimoji="0" lang="nl-NL" sz="1800" b="0" i="0" u="none" strike="noStrike" cap="none" normalizeH="0" baseline="0" dirty="0">
              <a:ln>
                <a:noFill/>
              </a:ln>
              <a:solidFill>
                <a:schemeClr val="tx1"/>
              </a:solidFill>
              <a:effectLst/>
              <a:latin typeface="Arial" pitchFamily="34" charset="0"/>
              <a:cs typeface="Arial" pitchFamily="34" charset="0"/>
            </a:endParaRPr>
          </a:p>
        </p:txBody>
      </p:sp>
      <p:sp>
        <p:nvSpPr>
          <p:cNvPr id="10" name="Rectangle 1"/>
          <p:cNvSpPr>
            <a:spLocks noChangeArrowheads="1"/>
          </p:cNvSpPr>
          <p:nvPr/>
        </p:nvSpPr>
        <p:spPr bwMode="auto">
          <a:xfrm>
            <a:off x="-36512" y="4005064"/>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0" fontAlgn="base" latinLnBrk="0" hangingPunct="0">
              <a:lnSpc>
                <a:spcPct val="100000"/>
              </a:lnSpc>
              <a:spcBef>
                <a:spcPct val="0"/>
              </a:spcBef>
              <a:spcAft>
                <a:spcPct val="0"/>
              </a:spcAft>
              <a:buClrTx/>
              <a:buSzTx/>
              <a:buFont typeface="Arial" pitchFamily="34" charset="0"/>
              <a:buChar char="•"/>
              <a:tabLst/>
            </a:pPr>
            <a:r>
              <a:rPr kumimoji="0" lang="nl-NL" sz="2400" b="0" i="0" u="none" strike="noStrike" cap="none" normalizeH="0" baseline="0" dirty="0">
                <a:ln>
                  <a:noFill/>
                </a:ln>
                <a:solidFill>
                  <a:srgbClr val="0000FF"/>
                </a:solidFill>
                <a:effectLst/>
                <a:latin typeface="Arial" pitchFamily="34" charset="0"/>
                <a:ea typeface="Times New Roman" pitchFamily="18" charset="0"/>
                <a:cs typeface="Arial" pitchFamily="34" charset="0"/>
              </a:rPr>
              <a:t>Als je iemand van het vliegveld komt ophalen en er zit bij de aankomsthal een dikke glaswand tussen jullie in.</a:t>
            </a:r>
            <a:endParaRPr kumimoji="0" lang="nl-NL" sz="1800" b="0" i="0" u="none" strike="noStrike" cap="none" normalizeH="0" baseline="0" dirty="0">
              <a:ln>
                <a:noFill/>
              </a:ln>
              <a:solidFill>
                <a:schemeClr val="tx1"/>
              </a:solidFill>
              <a:effectLst/>
              <a:latin typeface="Arial" pitchFamily="34" charset="0"/>
              <a:cs typeface="Arial" pitchFamily="34" charset="0"/>
            </a:endParaRPr>
          </a:p>
        </p:txBody>
      </p:sp>
      <p:sp>
        <p:nvSpPr>
          <p:cNvPr id="11" name="Rectangle 1"/>
          <p:cNvSpPr>
            <a:spLocks noChangeArrowheads="1"/>
          </p:cNvSpPr>
          <p:nvPr/>
        </p:nvSpPr>
        <p:spPr bwMode="auto">
          <a:xfrm>
            <a:off x="251520" y="5648180"/>
            <a:ext cx="194421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0" fontAlgn="base" latinLnBrk="0" hangingPunct="0">
              <a:lnSpc>
                <a:spcPct val="100000"/>
              </a:lnSpc>
              <a:spcBef>
                <a:spcPct val="0"/>
              </a:spcBef>
              <a:spcAft>
                <a:spcPct val="0"/>
              </a:spcAft>
              <a:buClrTx/>
              <a:buSzTx/>
              <a:buFont typeface="Arial" pitchFamily="34" charset="0"/>
              <a:buChar char="•"/>
              <a:tabLst/>
            </a:pPr>
            <a:r>
              <a:rPr kumimoji="0" lang="nl-NL" sz="2800" b="0" i="0" u="none" strike="noStrike" cap="none" normalizeH="0" baseline="0" dirty="0" err="1">
                <a:ln>
                  <a:noFill/>
                </a:ln>
                <a:solidFill>
                  <a:srgbClr val="0000FF"/>
                </a:solidFill>
                <a:effectLst/>
                <a:latin typeface="Arial" pitchFamily="34" charset="0"/>
                <a:ea typeface="Times New Roman" pitchFamily="18" charset="0"/>
                <a:cs typeface="Arial" pitchFamily="34" charset="0"/>
              </a:rPr>
              <a:t>Skype</a:t>
            </a:r>
            <a:endParaRPr kumimoji="0" lang="nl-NL" sz="1800" b="0" i="0" u="none" strike="noStrike" cap="none" normalizeH="0" baseline="0" dirty="0">
              <a:ln>
                <a:noFill/>
              </a:ln>
              <a:solidFill>
                <a:schemeClr val="tx1"/>
              </a:solidFill>
              <a:effectLst/>
              <a:latin typeface="Arial" pitchFamily="34" charset="0"/>
              <a:cs typeface="Arial" pitchFamily="34" charset="0"/>
            </a:endParaRPr>
          </a:p>
        </p:txBody>
      </p:sp>
      <p:pic>
        <p:nvPicPr>
          <p:cNvPr id="38921" name="Picture 9" descr="http://copy9blog.com/wp-content/uploads/2015/11/skype-spy-app.jpg"/>
          <p:cNvPicPr>
            <a:picLocks noChangeAspect="1" noChangeArrowheads="1"/>
          </p:cNvPicPr>
          <p:nvPr/>
        </p:nvPicPr>
        <p:blipFill>
          <a:blip r:embed="rId4" cstate="screen"/>
          <a:srcRect/>
          <a:stretch>
            <a:fillRect/>
          </a:stretch>
        </p:blipFill>
        <p:spPr bwMode="auto">
          <a:xfrm>
            <a:off x="5580112" y="4771862"/>
            <a:ext cx="3347864" cy="2086138"/>
          </a:xfrm>
          <a:prstGeom prst="rect">
            <a:avLst/>
          </a:prstGeom>
          <a:noFill/>
        </p:spPr>
      </p:pic>
      <p:sp>
        <p:nvSpPr>
          <p:cNvPr id="12" name="Rechthoek 11">
            <a:extLst>
              <a:ext uri="{FF2B5EF4-FFF2-40B4-BE49-F238E27FC236}">
                <a16:creationId xmlns:a16="http://schemas.microsoft.com/office/drawing/2014/main" id="{F6A5BF28-51C7-4831-9E4F-1A87F8DF8317}"/>
              </a:ext>
            </a:extLst>
          </p:cNvPr>
          <p:cNvSpPr/>
          <p:nvPr/>
        </p:nvSpPr>
        <p:spPr>
          <a:xfrm>
            <a:off x="8670171" y="6536377"/>
            <a:ext cx="290464" cy="276999"/>
          </a:xfrm>
          <a:prstGeom prst="rect">
            <a:avLst/>
          </a:prstGeom>
          <a:noFill/>
        </p:spPr>
        <p:txBody>
          <a:bodyPr wrap="none" lIns="91440" tIns="45720" rIns="91440" bIns="45720">
            <a:spAutoFit/>
          </a:bodyPr>
          <a:lstStyle/>
          <a:p>
            <a:pPr algn="ctr"/>
            <a:r>
              <a:rPr lang="nl-NL" sz="1200" b="0" cap="none" spc="0" dirty="0">
                <a:ln w="0"/>
                <a:solidFill>
                  <a:schemeClr val="tx1"/>
                </a:solidFill>
                <a:effectLst>
                  <a:outerShdw blurRad="38100" dist="19050" dir="2700000" algn="tl" rotWithShape="0">
                    <a:schemeClr val="dk1">
                      <a:alpha val="40000"/>
                    </a:schemeClr>
                  </a:outerShdw>
                </a:effectLst>
              </a:rPr>
              <a: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913"/>
                                        </p:tgtEl>
                                        <p:attrNameLst>
                                          <p:attrName>style.visibility</p:attrName>
                                        </p:attrNameLst>
                                      </p:cBhvr>
                                      <p:to>
                                        <p:strVal val="visible"/>
                                      </p:to>
                                    </p:set>
                                    <p:anim calcmode="lin" valueType="num">
                                      <p:cBhvr additive="base">
                                        <p:cTn id="13" dur="500" fill="hold"/>
                                        <p:tgtEl>
                                          <p:spTgt spid="38913"/>
                                        </p:tgtEl>
                                        <p:attrNameLst>
                                          <p:attrName>ppt_x</p:attrName>
                                        </p:attrNameLst>
                                      </p:cBhvr>
                                      <p:tavLst>
                                        <p:tav tm="0">
                                          <p:val>
                                            <p:strVal val="0-#ppt_w/2"/>
                                          </p:val>
                                        </p:tav>
                                        <p:tav tm="100000">
                                          <p:val>
                                            <p:strVal val="#ppt_x"/>
                                          </p:val>
                                        </p:tav>
                                      </p:tavLst>
                                    </p:anim>
                                    <p:anim calcmode="lin" valueType="num">
                                      <p:cBhvr additive="base">
                                        <p:cTn id="14" dur="500" fill="hold"/>
                                        <p:tgtEl>
                                          <p:spTgt spid="389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8915"/>
                                        </p:tgtEl>
                                        <p:attrNameLst>
                                          <p:attrName>style.visibility</p:attrName>
                                        </p:attrNameLst>
                                      </p:cBhvr>
                                      <p:to>
                                        <p:strVal val="visible"/>
                                      </p:to>
                                    </p:set>
                                    <p:anim calcmode="lin" valueType="num">
                                      <p:cBhvr additive="base">
                                        <p:cTn id="19" dur="500" fill="hold"/>
                                        <p:tgtEl>
                                          <p:spTgt spid="38915"/>
                                        </p:tgtEl>
                                        <p:attrNameLst>
                                          <p:attrName>ppt_x</p:attrName>
                                        </p:attrNameLst>
                                      </p:cBhvr>
                                      <p:tavLst>
                                        <p:tav tm="0">
                                          <p:val>
                                            <p:strVal val="0-#ppt_w/2"/>
                                          </p:val>
                                        </p:tav>
                                        <p:tav tm="100000">
                                          <p:val>
                                            <p:strVal val="#ppt_x"/>
                                          </p:val>
                                        </p:tav>
                                      </p:tavLst>
                                    </p:anim>
                                    <p:anim calcmode="lin" valueType="num">
                                      <p:cBhvr additive="base">
                                        <p:cTn id="20" dur="500" fill="hold"/>
                                        <p:tgtEl>
                                          <p:spTgt spid="389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8917"/>
                                        </p:tgtEl>
                                        <p:attrNameLst>
                                          <p:attrName>style.visibility</p:attrName>
                                        </p:attrNameLst>
                                      </p:cBhvr>
                                      <p:to>
                                        <p:strVal val="visible"/>
                                      </p:to>
                                    </p:set>
                                    <p:anim calcmode="lin" valueType="num">
                                      <p:cBhvr additive="base">
                                        <p:cTn id="31" dur="500" fill="hold"/>
                                        <p:tgtEl>
                                          <p:spTgt spid="38917"/>
                                        </p:tgtEl>
                                        <p:attrNameLst>
                                          <p:attrName>ppt_x</p:attrName>
                                        </p:attrNameLst>
                                      </p:cBhvr>
                                      <p:tavLst>
                                        <p:tav tm="0">
                                          <p:val>
                                            <p:strVal val="0-#ppt_w/2"/>
                                          </p:val>
                                        </p:tav>
                                        <p:tav tm="100000">
                                          <p:val>
                                            <p:strVal val="#ppt_x"/>
                                          </p:val>
                                        </p:tav>
                                      </p:tavLst>
                                    </p:anim>
                                    <p:anim calcmode="lin" valueType="num">
                                      <p:cBhvr additive="base">
                                        <p:cTn id="32" dur="500" fill="hold"/>
                                        <p:tgtEl>
                                          <p:spTgt spid="3891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0-#ppt_w/2"/>
                                          </p:val>
                                        </p:tav>
                                        <p:tav tm="100000">
                                          <p:val>
                                            <p:strVal val="#ppt_x"/>
                                          </p:val>
                                        </p:tav>
                                      </p:tavLst>
                                    </p:anim>
                                    <p:anim calcmode="lin" valueType="num">
                                      <p:cBhvr additive="base">
                                        <p:cTn id="4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8921"/>
                                        </p:tgtEl>
                                        <p:attrNameLst>
                                          <p:attrName>style.visibility</p:attrName>
                                        </p:attrNameLst>
                                      </p:cBhvr>
                                      <p:to>
                                        <p:strVal val="visible"/>
                                      </p:to>
                                    </p:set>
                                    <p:anim calcmode="lin" valueType="num">
                                      <p:cBhvr additive="base">
                                        <p:cTn id="49" dur="500" fill="hold"/>
                                        <p:tgtEl>
                                          <p:spTgt spid="38921"/>
                                        </p:tgtEl>
                                        <p:attrNameLst>
                                          <p:attrName>ppt_x</p:attrName>
                                        </p:attrNameLst>
                                      </p:cBhvr>
                                      <p:tavLst>
                                        <p:tav tm="0">
                                          <p:val>
                                            <p:strVal val="0-#ppt_w/2"/>
                                          </p:val>
                                        </p:tav>
                                        <p:tav tm="100000">
                                          <p:val>
                                            <p:strVal val="#ppt_x"/>
                                          </p:val>
                                        </p:tav>
                                      </p:tavLst>
                                    </p:anim>
                                    <p:anim calcmode="lin" valueType="num">
                                      <p:cBhvr additive="base">
                                        <p:cTn id="50" dur="500" fill="hold"/>
                                        <p:tgtEl>
                                          <p:spTgt spid="389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3" grpId="0"/>
      <p:bldP spid="5" grpId="0"/>
      <p:bldP spid="7"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whitegadget.com/attachments/pc-wallpapers/130338d1358923418-photo-frame-photo-frame-image-1024x768.jp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13149"/>
            <a:ext cx="9144000" cy="6882794"/>
          </a:xfrm>
          <a:prstGeom prst="rect">
            <a:avLst/>
          </a:prstGeom>
          <a:noFill/>
        </p:spPr>
      </p:pic>
      <p:sp>
        <p:nvSpPr>
          <p:cNvPr id="2" name="Titel 1"/>
          <p:cNvSpPr>
            <a:spLocks noGrp="1"/>
          </p:cNvSpPr>
          <p:nvPr>
            <p:ph type="title"/>
          </p:nvPr>
        </p:nvSpPr>
        <p:spPr>
          <a:xfrm>
            <a:off x="755576" y="980728"/>
            <a:ext cx="7581528" cy="782960"/>
          </a:xfrm>
        </p:spPr>
        <p:txBody>
          <a:bodyPr/>
          <a:lstStyle/>
          <a:p>
            <a:r>
              <a:rPr lang="en-US" b="1" dirty="0">
                <a:solidFill>
                  <a:srgbClr val="3333CC"/>
                </a:solidFill>
              </a:rPr>
              <a:t>Open Frame</a:t>
            </a:r>
            <a:endParaRPr lang="nl-NL" b="1" dirty="0">
              <a:solidFill>
                <a:srgbClr val="3333CC"/>
              </a:solidFill>
            </a:endParaRPr>
          </a:p>
        </p:txBody>
      </p:sp>
      <p:sp>
        <p:nvSpPr>
          <p:cNvPr id="3" name="Tijdelijke aanduiding voor inhoud 2"/>
          <p:cNvSpPr>
            <a:spLocks noGrp="1"/>
          </p:cNvSpPr>
          <p:nvPr>
            <p:ph idx="1"/>
          </p:nvPr>
        </p:nvSpPr>
        <p:spPr>
          <a:xfrm>
            <a:off x="1115616" y="1600201"/>
            <a:ext cx="3744416" cy="2980927"/>
          </a:xfrm>
        </p:spPr>
        <p:txBody>
          <a:bodyPr>
            <a:normAutofit/>
          </a:bodyPr>
          <a:lstStyle/>
          <a:p>
            <a:r>
              <a:rPr lang="nl-NL" dirty="0">
                <a:solidFill>
                  <a:srgbClr val="3333CC"/>
                </a:solidFill>
              </a:rPr>
              <a:t>Vragen</a:t>
            </a:r>
          </a:p>
          <a:p>
            <a:r>
              <a:rPr lang="nl-NL" dirty="0">
                <a:solidFill>
                  <a:srgbClr val="3333CC"/>
                </a:solidFill>
              </a:rPr>
              <a:t>Gebeurtenissen</a:t>
            </a:r>
          </a:p>
          <a:p>
            <a:r>
              <a:rPr lang="nl-NL" dirty="0">
                <a:solidFill>
                  <a:srgbClr val="3333CC"/>
                </a:solidFill>
              </a:rPr>
              <a:t>Korte verhalen</a:t>
            </a:r>
          </a:p>
          <a:p>
            <a:pPr marL="0" indent="0"/>
            <a:r>
              <a:rPr lang="nl-NL" dirty="0">
                <a:solidFill>
                  <a:srgbClr val="3333CC"/>
                </a:solidFill>
              </a:rPr>
              <a:t>   Levenservaringen</a:t>
            </a:r>
          </a:p>
        </p:txBody>
      </p:sp>
      <p:sp>
        <p:nvSpPr>
          <p:cNvPr id="5" name="Tijdelijke aanduiding voor inhoud 2"/>
          <p:cNvSpPr txBox="1">
            <a:spLocks/>
          </p:cNvSpPr>
          <p:nvPr/>
        </p:nvSpPr>
        <p:spPr>
          <a:xfrm>
            <a:off x="899592" y="4149079"/>
            <a:ext cx="4248472" cy="1108720"/>
          </a:xfrm>
          <a:prstGeom prst="rect">
            <a:avLst/>
          </a:prstGeom>
        </p:spPr>
        <p:txBody>
          <a:bodyPr vert="horz" lIns="91440" tIns="45720" rIns="91440" bIns="45720" rtlCol="0">
            <a:normAutofit fontScale="85000" lnSpcReduction="1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3200" b="1" i="1" dirty="0">
                <a:solidFill>
                  <a:srgbClr val="3333CC"/>
                </a:solidFill>
              </a:rPr>
              <a:t>Doel</a:t>
            </a:r>
            <a:r>
              <a:rPr kumimoji="0" lang="nl-NL" sz="3200" b="1" i="1" u="none" strike="noStrike" kern="1200" cap="none" spc="0" normalizeH="0" baseline="0" noProof="0" dirty="0">
                <a:ln>
                  <a:noFill/>
                </a:ln>
                <a:solidFill>
                  <a:srgbClr val="3333CC"/>
                </a:solidFill>
                <a:effectLst/>
                <a:uLnTx/>
                <a:uFillTx/>
                <a:latin typeface="+mn-lt"/>
                <a:ea typeface="+mn-ea"/>
                <a:cs typeface="+mn-cs"/>
              </a:rPr>
              <a:t>: toepassen van NLP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3200" b="1" i="1" u="none" strike="noStrike" kern="1200" cap="none" spc="0" normalizeH="0" baseline="0" noProof="0" dirty="0">
                <a:ln>
                  <a:noFill/>
                </a:ln>
                <a:solidFill>
                  <a:srgbClr val="3333CC"/>
                </a:solidFill>
                <a:effectLst/>
                <a:uLnTx/>
                <a:uFillTx/>
                <a:latin typeface="+mn-lt"/>
                <a:ea typeface="+mn-ea"/>
                <a:cs typeface="+mn-cs"/>
              </a:rPr>
              <a:t>in jouw eigen werkelijkheid.</a:t>
            </a:r>
          </a:p>
        </p:txBody>
      </p:sp>
      <p:sp>
        <p:nvSpPr>
          <p:cNvPr id="6" name="Tijdelijke aanduiding voor inhoud 2">
            <a:extLst>
              <a:ext uri="{FF2B5EF4-FFF2-40B4-BE49-F238E27FC236}">
                <a16:creationId xmlns:a16="http://schemas.microsoft.com/office/drawing/2014/main" id="{E50CC4C9-4215-499F-8814-9CBC51C106A7}"/>
              </a:ext>
            </a:extLst>
          </p:cNvPr>
          <p:cNvSpPr txBox="1">
            <a:spLocks/>
          </p:cNvSpPr>
          <p:nvPr/>
        </p:nvSpPr>
        <p:spPr>
          <a:xfrm>
            <a:off x="4644008" y="1600201"/>
            <a:ext cx="3600400" cy="23244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dirty="0">
                <a:solidFill>
                  <a:srgbClr val="3333CC"/>
                </a:solidFill>
              </a:rPr>
              <a:t>Verheldering</a:t>
            </a:r>
          </a:p>
          <a:p>
            <a:r>
              <a:rPr lang="nl-NL" dirty="0">
                <a:solidFill>
                  <a:srgbClr val="3333CC"/>
                </a:solidFill>
              </a:rPr>
              <a:t>Anekdotes</a:t>
            </a:r>
          </a:p>
          <a:p>
            <a:r>
              <a:rPr lang="nl-NL" dirty="0">
                <a:solidFill>
                  <a:srgbClr val="3333CC"/>
                </a:solidFill>
              </a:rPr>
              <a:t>Leuke belevenissen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additive="base">
                                        <p:cTn id="4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 calcmode="lin" valueType="num">
                                      <p:cBhvr additive="base">
                                        <p:cTn id="49"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0-#ppt_w/2"/>
                                          </p:val>
                                        </p:tav>
                                        <p:tav tm="100000">
                                          <p:val>
                                            <p:strVal val="#ppt_x"/>
                                          </p:val>
                                        </p:tav>
                                      </p:tavLst>
                                    </p:anim>
                                    <p:anim calcmode="lin" valueType="num">
                                      <p:cBhvr additive="base">
                                        <p:cTn id="5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ep 4">
            <a:extLst>
              <a:ext uri="{FF2B5EF4-FFF2-40B4-BE49-F238E27FC236}">
                <a16:creationId xmlns:a16="http://schemas.microsoft.com/office/drawing/2014/main" id="{509839C3-1B78-9E80-1655-C7AD5BB28FE2}"/>
              </a:ext>
            </a:extLst>
          </p:cNvPr>
          <p:cNvGrpSpPr/>
          <p:nvPr/>
        </p:nvGrpSpPr>
        <p:grpSpPr>
          <a:xfrm>
            <a:off x="1349896" y="3872876"/>
            <a:ext cx="3254127" cy="1356324"/>
            <a:chOff x="1349896" y="3872876"/>
            <a:chExt cx="3254127" cy="1356324"/>
          </a:xfrm>
        </p:grpSpPr>
        <p:pic>
          <p:nvPicPr>
            <p:cNvPr id="3" name="Afbeelding 2">
              <a:extLst>
                <a:ext uri="{FF2B5EF4-FFF2-40B4-BE49-F238E27FC236}">
                  <a16:creationId xmlns:a16="http://schemas.microsoft.com/office/drawing/2014/main" id="{39E86B9A-25C0-6E64-15B5-7E804A58453A}"/>
                </a:ext>
              </a:extLst>
            </p:cNvPr>
            <p:cNvPicPr>
              <a:picLocks noChangeAspect="1"/>
            </p:cNvPicPr>
            <p:nvPr/>
          </p:nvPicPr>
          <p:blipFill>
            <a:blip r:embed="rId3"/>
            <a:stretch>
              <a:fillRect/>
            </a:stretch>
          </p:blipFill>
          <p:spPr>
            <a:xfrm>
              <a:off x="1349896" y="3872876"/>
              <a:ext cx="3096344" cy="1356324"/>
            </a:xfrm>
            <a:prstGeom prst="rect">
              <a:avLst/>
            </a:prstGeom>
          </p:spPr>
        </p:pic>
        <p:pic>
          <p:nvPicPr>
            <p:cNvPr id="4" name="Afbeelding 28" descr="communicatie over een hond">
              <a:extLst>
                <a:ext uri="{FF2B5EF4-FFF2-40B4-BE49-F238E27FC236}">
                  <a16:creationId xmlns:a16="http://schemas.microsoft.com/office/drawing/2014/main" id="{015BE64B-4FAD-7409-FFCA-8668CEE2DE03}"/>
                </a:ext>
              </a:extLst>
            </p:cNvPr>
            <p:cNvPicPr>
              <a:picLocks noChangeAspect="1" noChangeArrowheads="1"/>
            </p:cNvPicPr>
            <p:nvPr/>
          </p:nvPicPr>
          <p:blipFill rotWithShape="1">
            <a:blip r:embed="rId4" cstate="screen"/>
            <a:srcRect l="34364" t="44567" r="48048" b="44276"/>
            <a:stretch/>
          </p:blipFill>
          <p:spPr bwMode="auto">
            <a:xfrm>
              <a:off x="3470648" y="4469050"/>
              <a:ext cx="1133375" cy="760150"/>
            </a:xfrm>
            <a:prstGeom prst="rect">
              <a:avLst/>
            </a:prstGeom>
            <a:noFill/>
            <a:ln w="9525">
              <a:noFill/>
              <a:miter lim="800000"/>
              <a:headEnd/>
              <a:tailEnd/>
            </a:ln>
          </p:spPr>
        </p:pic>
      </p:grpSp>
      <p:pic>
        <p:nvPicPr>
          <p:cNvPr id="28" name="Afbeelding 28" descr="communicatie over een hond"/>
          <p:cNvPicPr>
            <a:picLocks noChangeAspect="1" noChangeArrowheads="1"/>
          </p:cNvPicPr>
          <p:nvPr/>
        </p:nvPicPr>
        <p:blipFill>
          <a:blip r:embed="rId4" cstate="screen"/>
          <a:srcRect t="38047" r="48048" b="42929"/>
          <a:stretch>
            <a:fillRect/>
          </a:stretch>
        </p:blipFill>
        <p:spPr bwMode="auto">
          <a:xfrm>
            <a:off x="1224136" y="2636912"/>
            <a:ext cx="3347864" cy="1296144"/>
          </a:xfrm>
          <a:prstGeom prst="rect">
            <a:avLst/>
          </a:prstGeom>
          <a:noFill/>
          <a:ln w="9525">
            <a:noFill/>
            <a:miter lim="800000"/>
            <a:headEnd/>
            <a:tailEnd/>
          </a:ln>
        </p:spPr>
      </p:pic>
      <p:pic>
        <p:nvPicPr>
          <p:cNvPr id="26" name="Afbeelding 28" descr="communicatie over een hond"/>
          <p:cNvPicPr>
            <a:picLocks noChangeAspect="1" noChangeArrowheads="1"/>
          </p:cNvPicPr>
          <p:nvPr/>
        </p:nvPicPr>
        <p:blipFill>
          <a:blip r:embed="rId4" cstate="screen"/>
          <a:srcRect l="51952" t="56014" b="22849"/>
          <a:stretch>
            <a:fillRect/>
          </a:stretch>
        </p:blipFill>
        <p:spPr bwMode="auto">
          <a:xfrm>
            <a:off x="4781235" y="3861048"/>
            <a:ext cx="3096343" cy="1440160"/>
          </a:xfrm>
          <a:prstGeom prst="rect">
            <a:avLst/>
          </a:prstGeom>
          <a:noFill/>
          <a:ln w="9525">
            <a:noFill/>
            <a:miter lim="800000"/>
            <a:headEnd/>
            <a:tailEnd/>
          </a:ln>
        </p:spPr>
      </p:pic>
      <p:pic>
        <p:nvPicPr>
          <p:cNvPr id="32" name="Afbeelding 28" descr="communicatie over een hond"/>
          <p:cNvPicPr>
            <a:picLocks noChangeAspect="1" noChangeArrowheads="1"/>
          </p:cNvPicPr>
          <p:nvPr/>
        </p:nvPicPr>
        <p:blipFill>
          <a:blip r:embed="rId4" cstate="screen"/>
          <a:srcRect l="51951" t="77151"/>
          <a:stretch>
            <a:fillRect/>
          </a:stretch>
        </p:blipFill>
        <p:spPr bwMode="auto">
          <a:xfrm>
            <a:off x="4781235" y="5301208"/>
            <a:ext cx="3096344" cy="1556792"/>
          </a:xfrm>
          <a:prstGeom prst="rect">
            <a:avLst/>
          </a:prstGeom>
          <a:noFill/>
          <a:ln w="9525">
            <a:noFill/>
            <a:miter lim="800000"/>
            <a:headEnd/>
            <a:tailEnd/>
          </a:ln>
        </p:spPr>
      </p:pic>
      <p:pic>
        <p:nvPicPr>
          <p:cNvPr id="30" name="Afbeelding 28" descr="communicatie over een hond"/>
          <p:cNvPicPr>
            <a:picLocks noChangeAspect="1" noChangeArrowheads="1"/>
          </p:cNvPicPr>
          <p:nvPr/>
        </p:nvPicPr>
        <p:blipFill>
          <a:blip r:embed="rId4" cstate="screen"/>
          <a:srcRect l="51951" t="38047" b="42929"/>
          <a:stretch>
            <a:fillRect/>
          </a:stretch>
        </p:blipFill>
        <p:spPr bwMode="auto">
          <a:xfrm>
            <a:off x="4781235" y="2636912"/>
            <a:ext cx="3096344" cy="1296144"/>
          </a:xfrm>
          <a:prstGeom prst="rect">
            <a:avLst/>
          </a:prstGeom>
          <a:noFill/>
          <a:ln w="9525">
            <a:noFill/>
            <a:miter lim="800000"/>
            <a:headEnd/>
            <a:tailEnd/>
          </a:ln>
        </p:spPr>
      </p:pic>
      <p:pic>
        <p:nvPicPr>
          <p:cNvPr id="29" name="Afbeelding 28" descr="communicatie over een hond"/>
          <p:cNvPicPr>
            <a:picLocks noChangeAspect="1" noChangeArrowheads="1"/>
          </p:cNvPicPr>
          <p:nvPr/>
        </p:nvPicPr>
        <p:blipFill>
          <a:blip r:embed="rId4" cstate="screen"/>
          <a:srcRect l="50704" t="19023" b="61953"/>
          <a:stretch>
            <a:fillRect/>
          </a:stretch>
        </p:blipFill>
        <p:spPr bwMode="auto">
          <a:xfrm>
            <a:off x="4709227" y="1412776"/>
            <a:ext cx="3176735" cy="1296144"/>
          </a:xfrm>
          <a:prstGeom prst="rect">
            <a:avLst/>
          </a:prstGeom>
          <a:noFill/>
          <a:ln w="9525">
            <a:noFill/>
            <a:miter lim="800000"/>
            <a:headEnd/>
            <a:tailEnd/>
          </a:ln>
        </p:spPr>
      </p:pic>
      <p:pic>
        <p:nvPicPr>
          <p:cNvPr id="27" name="Afbeelding 28" descr="communicatie over een hond"/>
          <p:cNvPicPr>
            <a:picLocks noChangeAspect="1" noChangeArrowheads="1"/>
          </p:cNvPicPr>
          <p:nvPr/>
        </p:nvPicPr>
        <p:blipFill>
          <a:blip r:embed="rId4" cstate="screen"/>
          <a:srcRect t="77151" r="49166"/>
          <a:stretch>
            <a:fillRect/>
          </a:stretch>
        </p:blipFill>
        <p:spPr bwMode="auto">
          <a:xfrm>
            <a:off x="1224136" y="5301208"/>
            <a:ext cx="3275856" cy="1556792"/>
          </a:xfrm>
          <a:prstGeom prst="rect">
            <a:avLst/>
          </a:prstGeom>
          <a:noFill/>
          <a:ln w="9525">
            <a:noFill/>
            <a:miter lim="800000"/>
            <a:headEnd/>
            <a:tailEnd/>
          </a:ln>
        </p:spPr>
      </p:pic>
      <p:pic>
        <p:nvPicPr>
          <p:cNvPr id="25" name="Afbeelding 28" descr="communicatie over een hond"/>
          <p:cNvPicPr>
            <a:picLocks noChangeAspect="1" noChangeArrowheads="1"/>
          </p:cNvPicPr>
          <p:nvPr/>
        </p:nvPicPr>
        <p:blipFill>
          <a:blip r:embed="rId4" cstate="screen"/>
          <a:srcRect t="19023" r="49166" b="61953"/>
          <a:stretch>
            <a:fillRect/>
          </a:stretch>
        </p:blipFill>
        <p:spPr bwMode="auto">
          <a:xfrm>
            <a:off x="1224136" y="1340768"/>
            <a:ext cx="3275856" cy="1296144"/>
          </a:xfrm>
          <a:prstGeom prst="rect">
            <a:avLst/>
          </a:prstGeom>
          <a:noFill/>
          <a:ln w="9525">
            <a:noFill/>
            <a:miter lim="800000"/>
            <a:headEnd/>
            <a:tailEnd/>
          </a:ln>
        </p:spPr>
      </p:pic>
      <p:pic>
        <p:nvPicPr>
          <p:cNvPr id="1026" name="Afbeelding 28" descr="communicatie over een hond"/>
          <p:cNvPicPr>
            <a:picLocks noChangeAspect="1" noChangeArrowheads="1"/>
          </p:cNvPicPr>
          <p:nvPr/>
        </p:nvPicPr>
        <p:blipFill>
          <a:blip r:embed="rId4" cstate="screen"/>
          <a:srcRect b="82033"/>
          <a:stretch>
            <a:fillRect/>
          </a:stretch>
        </p:blipFill>
        <p:spPr bwMode="auto">
          <a:xfrm>
            <a:off x="1584177" y="44625"/>
            <a:ext cx="6444207" cy="1224135"/>
          </a:xfrm>
          <a:prstGeom prst="rect">
            <a:avLst/>
          </a:prstGeom>
          <a:noFill/>
          <a:ln w="9525">
            <a:noFill/>
            <a:miter lim="800000"/>
            <a:headEnd/>
            <a:tailEnd/>
          </a:ln>
        </p:spPr>
      </p:pic>
      <p:sp>
        <p:nvSpPr>
          <p:cNvPr id="15" name="Tekstvak 14"/>
          <p:cNvSpPr txBox="1"/>
          <p:nvPr/>
        </p:nvSpPr>
        <p:spPr>
          <a:xfrm>
            <a:off x="251520" y="188640"/>
            <a:ext cx="4235327" cy="523220"/>
          </a:xfrm>
          <a:prstGeom prst="rect">
            <a:avLst/>
          </a:prstGeom>
          <a:noFill/>
        </p:spPr>
        <p:txBody>
          <a:bodyPr wrap="none" rtlCol="0">
            <a:spAutoFit/>
          </a:bodyPr>
          <a:lstStyle/>
          <a:p>
            <a:r>
              <a:rPr lang="en-US" sz="2800" b="1" dirty="0" err="1">
                <a:solidFill>
                  <a:srgbClr val="0000FF"/>
                </a:solidFill>
              </a:rPr>
              <a:t>Communicatie</a:t>
            </a:r>
            <a:r>
              <a:rPr lang="en-US" sz="2800" b="1" dirty="0">
                <a:solidFill>
                  <a:srgbClr val="0000FF"/>
                </a:solidFill>
              </a:rPr>
              <a:t> in </a:t>
            </a:r>
            <a:r>
              <a:rPr lang="en-US" sz="2800" b="1" dirty="0" err="1">
                <a:solidFill>
                  <a:srgbClr val="0000FF"/>
                </a:solidFill>
              </a:rPr>
              <a:t>stripvorm</a:t>
            </a:r>
            <a:endParaRPr lang="nl-NL" sz="2800" b="1" dirty="0">
              <a:solidFill>
                <a:srgbClr val="0000FF"/>
              </a:solidFill>
            </a:endParaRPr>
          </a:p>
        </p:txBody>
      </p:sp>
      <p:sp>
        <p:nvSpPr>
          <p:cNvPr id="16" name="Tekstvak 15"/>
          <p:cNvSpPr txBox="1"/>
          <p:nvPr/>
        </p:nvSpPr>
        <p:spPr>
          <a:xfrm>
            <a:off x="6876256" y="188640"/>
            <a:ext cx="1936390" cy="707886"/>
          </a:xfrm>
          <a:prstGeom prst="rect">
            <a:avLst/>
          </a:prstGeom>
          <a:noFill/>
        </p:spPr>
        <p:txBody>
          <a:bodyPr wrap="square" rtlCol="0">
            <a:spAutoFit/>
          </a:bodyPr>
          <a:lstStyle/>
          <a:p>
            <a:r>
              <a:rPr lang="nl-NL" sz="2000" b="1" dirty="0">
                <a:solidFill>
                  <a:srgbClr val="0070C0"/>
                </a:solidFill>
              </a:rPr>
              <a:t>“Ik heb een hond gekocht”</a:t>
            </a:r>
          </a:p>
        </p:txBody>
      </p:sp>
      <p:sp>
        <p:nvSpPr>
          <p:cNvPr id="17" name="Tekstvak 16"/>
          <p:cNvSpPr txBox="1"/>
          <p:nvPr/>
        </p:nvSpPr>
        <p:spPr>
          <a:xfrm>
            <a:off x="179512" y="1052736"/>
            <a:ext cx="2883225" cy="400110"/>
          </a:xfrm>
          <a:prstGeom prst="rect">
            <a:avLst/>
          </a:prstGeom>
          <a:noFill/>
        </p:spPr>
        <p:txBody>
          <a:bodyPr wrap="none" rtlCol="0">
            <a:spAutoFit/>
          </a:bodyPr>
          <a:lstStyle/>
          <a:p>
            <a:r>
              <a:rPr lang="nl-NL" sz="2000" b="1" dirty="0">
                <a:solidFill>
                  <a:srgbClr val="FF0000"/>
                </a:solidFill>
              </a:rPr>
              <a:t>“Oh ja? Een grote hond?”</a:t>
            </a:r>
          </a:p>
        </p:txBody>
      </p:sp>
      <p:sp>
        <p:nvSpPr>
          <p:cNvPr id="18" name="Tekstvak 17"/>
          <p:cNvSpPr txBox="1"/>
          <p:nvPr/>
        </p:nvSpPr>
        <p:spPr>
          <a:xfrm>
            <a:off x="6228184" y="1124744"/>
            <a:ext cx="2243756" cy="400110"/>
          </a:xfrm>
          <a:prstGeom prst="rect">
            <a:avLst/>
          </a:prstGeom>
          <a:noFill/>
        </p:spPr>
        <p:txBody>
          <a:bodyPr wrap="none" rtlCol="0">
            <a:spAutoFit/>
          </a:bodyPr>
          <a:lstStyle/>
          <a:p>
            <a:r>
              <a:rPr lang="nl-NL" sz="2000" b="1" dirty="0">
                <a:solidFill>
                  <a:srgbClr val="0070C0"/>
                </a:solidFill>
              </a:rPr>
              <a:t>“Nee niet zo groot”</a:t>
            </a:r>
          </a:p>
        </p:txBody>
      </p:sp>
      <p:sp>
        <p:nvSpPr>
          <p:cNvPr id="19" name="Tekstvak 18"/>
          <p:cNvSpPr txBox="1"/>
          <p:nvPr/>
        </p:nvSpPr>
        <p:spPr>
          <a:xfrm>
            <a:off x="6181605" y="2420888"/>
            <a:ext cx="2422843" cy="400110"/>
          </a:xfrm>
          <a:prstGeom prst="rect">
            <a:avLst/>
          </a:prstGeom>
          <a:noFill/>
        </p:spPr>
        <p:txBody>
          <a:bodyPr wrap="none" rtlCol="0">
            <a:spAutoFit/>
          </a:bodyPr>
          <a:lstStyle/>
          <a:p>
            <a:r>
              <a:rPr lang="nl-NL" sz="2000" b="1" dirty="0">
                <a:solidFill>
                  <a:srgbClr val="0070C0"/>
                </a:solidFill>
              </a:rPr>
              <a:t>“Nee met kort haar”</a:t>
            </a:r>
          </a:p>
        </p:txBody>
      </p:sp>
      <p:sp>
        <p:nvSpPr>
          <p:cNvPr id="20" name="Tekstvak 19"/>
          <p:cNvSpPr txBox="1"/>
          <p:nvPr/>
        </p:nvSpPr>
        <p:spPr>
          <a:xfrm>
            <a:off x="467544" y="2420888"/>
            <a:ext cx="2018309" cy="400110"/>
          </a:xfrm>
          <a:prstGeom prst="rect">
            <a:avLst/>
          </a:prstGeom>
          <a:noFill/>
        </p:spPr>
        <p:txBody>
          <a:bodyPr wrap="none" rtlCol="0">
            <a:spAutoFit/>
          </a:bodyPr>
          <a:lstStyle/>
          <a:p>
            <a:r>
              <a:rPr lang="nl-NL" sz="2000" b="1" dirty="0">
                <a:solidFill>
                  <a:srgbClr val="FF0000"/>
                </a:solidFill>
              </a:rPr>
              <a:t>“Met lang haar?”</a:t>
            </a:r>
          </a:p>
        </p:txBody>
      </p:sp>
      <p:sp>
        <p:nvSpPr>
          <p:cNvPr id="21" name="Tekstvak 20"/>
          <p:cNvSpPr txBox="1"/>
          <p:nvPr/>
        </p:nvSpPr>
        <p:spPr>
          <a:xfrm>
            <a:off x="532738" y="3688790"/>
            <a:ext cx="1797223" cy="400110"/>
          </a:xfrm>
          <a:prstGeom prst="rect">
            <a:avLst/>
          </a:prstGeom>
          <a:noFill/>
        </p:spPr>
        <p:txBody>
          <a:bodyPr wrap="none" rtlCol="0">
            <a:spAutoFit/>
          </a:bodyPr>
          <a:lstStyle/>
          <a:p>
            <a:r>
              <a:rPr lang="nl-NL" sz="2000" b="1" dirty="0">
                <a:solidFill>
                  <a:srgbClr val="FF0000"/>
                </a:solidFill>
              </a:rPr>
              <a:t>“Welke kleur?”</a:t>
            </a:r>
          </a:p>
        </p:txBody>
      </p:sp>
      <p:sp>
        <p:nvSpPr>
          <p:cNvPr id="22" name="Tekstvak 21"/>
          <p:cNvSpPr txBox="1"/>
          <p:nvPr/>
        </p:nvSpPr>
        <p:spPr>
          <a:xfrm>
            <a:off x="6142814" y="3717032"/>
            <a:ext cx="2605650" cy="400110"/>
          </a:xfrm>
          <a:prstGeom prst="rect">
            <a:avLst/>
          </a:prstGeom>
          <a:noFill/>
        </p:spPr>
        <p:txBody>
          <a:bodyPr wrap="none" rtlCol="0">
            <a:spAutoFit/>
          </a:bodyPr>
          <a:lstStyle/>
          <a:p>
            <a:r>
              <a:rPr lang="nl-NL" sz="2000" b="1" dirty="0">
                <a:solidFill>
                  <a:srgbClr val="0070C0"/>
                </a:solidFill>
              </a:rPr>
              <a:t>“Gevlekt zwart en wit”</a:t>
            </a:r>
          </a:p>
        </p:txBody>
      </p:sp>
      <p:sp>
        <p:nvSpPr>
          <p:cNvPr id="23" name="Tekstvak 22"/>
          <p:cNvSpPr txBox="1"/>
          <p:nvPr/>
        </p:nvSpPr>
        <p:spPr>
          <a:xfrm>
            <a:off x="91701" y="5101153"/>
            <a:ext cx="2628348" cy="400110"/>
          </a:xfrm>
          <a:prstGeom prst="rect">
            <a:avLst/>
          </a:prstGeom>
          <a:noFill/>
        </p:spPr>
        <p:txBody>
          <a:bodyPr wrap="none" rtlCol="0">
            <a:spAutoFit/>
          </a:bodyPr>
          <a:lstStyle/>
          <a:p>
            <a:r>
              <a:rPr lang="nl-NL" sz="2000" b="1" dirty="0">
                <a:solidFill>
                  <a:srgbClr val="FF0000"/>
                </a:solidFill>
              </a:rPr>
              <a:t>“Wat een leuke hond!”</a:t>
            </a:r>
          </a:p>
        </p:txBody>
      </p:sp>
      <p:sp>
        <p:nvSpPr>
          <p:cNvPr id="24" name="Tekstvak 23"/>
          <p:cNvSpPr txBox="1"/>
          <p:nvPr/>
        </p:nvSpPr>
        <p:spPr>
          <a:xfrm>
            <a:off x="6538350" y="5195015"/>
            <a:ext cx="2605650" cy="707886"/>
          </a:xfrm>
          <a:prstGeom prst="rect">
            <a:avLst/>
          </a:prstGeom>
          <a:noFill/>
        </p:spPr>
        <p:txBody>
          <a:bodyPr wrap="square" rtlCol="0">
            <a:spAutoFit/>
          </a:bodyPr>
          <a:lstStyle/>
          <a:p>
            <a:r>
              <a:rPr lang="nl-NL" sz="2000" b="1" dirty="0">
                <a:solidFill>
                  <a:srgbClr val="0070C0"/>
                </a:solidFill>
              </a:rPr>
              <a:t>“Ja inderdaad het is een hele leuke hond!”</a:t>
            </a:r>
          </a:p>
        </p:txBody>
      </p:sp>
      <p:sp>
        <p:nvSpPr>
          <p:cNvPr id="6" name="Tekstvak 5">
            <a:extLst>
              <a:ext uri="{FF2B5EF4-FFF2-40B4-BE49-F238E27FC236}">
                <a16:creationId xmlns:a16="http://schemas.microsoft.com/office/drawing/2014/main" id="{C1136309-44BF-030F-988C-784BFCE01138}"/>
              </a:ext>
            </a:extLst>
          </p:cNvPr>
          <p:cNvSpPr txBox="1"/>
          <p:nvPr/>
        </p:nvSpPr>
        <p:spPr>
          <a:xfrm>
            <a:off x="5976665" y="6381328"/>
            <a:ext cx="3275855" cy="523220"/>
          </a:xfrm>
          <a:prstGeom prst="rect">
            <a:avLst/>
          </a:prstGeom>
          <a:noFill/>
        </p:spPr>
        <p:txBody>
          <a:bodyPr wrap="square" rtlCol="0">
            <a:spAutoFit/>
          </a:bodyPr>
          <a:lstStyle/>
          <a:p>
            <a:r>
              <a:rPr lang="nl-NL" sz="2800" b="1" dirty="0">
                <a:solidFill>
                  <a:srgbClr val="0000FF"/>
                </a:solidFill>
              </a:rPr>
              <a:t>Wat is je conclusie?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0-#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0-#ppt_w/2"/>
                                          </p:val>
                                        </p:tav>
                                        <p:tav tm="100000">
                                          <p:val>
                                            <p:strVal val="#ppt_x"/>
                                          </p:val>
                                        </p:tav>
                                      </p:tavLst>
                                    </p:anim>
                                    <p:anim calcmode="lin" valueType="num">
                                      <p:cBhvr additive="base">
                                        <p:cTn id="26"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0-#ppt_w/2"/>
                                          </p:val>
                                        </p:tav>
                                        <p:tav tm="100000">
                                          <p:val>
                                            <p:strVal val="#ppt_x"/>
                                          </p:val>
                                        </p:tav>
                                      </p:tavLst>
                                    </p:anim>
                                    <p:anim calcmode="lin" valueType="num">
                                      <p:cBhvr additive="base">
                                        <p:cTn id="3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0-#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0-#ppt_w/2"/>
                                          </p:val>
                                        </p:tav>
                                        <p:tav tm="100000">
                                          <p:val>
                                            <p:strVal val="#ppt_x"/>
                                          </p:val>
                                        </p:tav>
                                      </p:tavLst>
                                    </p:anim>
                                    <p:anim calcmode="lin" valueType="num">
                                      <p:cBhvr additive="base">
                                        <p:cTn id="50"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0-#ppt_w/2"/>
                                          </p:val>
                                        </p:tav>
                                        <p:tav tm="100000">
                                          <p:val>
                                            <p:strVal val="#ppt_x"/>
                                          </p:val>
                                        </p:tav>
                                      </p:tavLst>
                                    </p:anim>
                                    <p:anim calcmode="lin" valueType="num">
                                      <p:cBhvr additive="base">
                                        <p:cTn id="56"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500" fill="hold"/>
                                        <p:tgtEl>
                                          <p:spTgt spid="30"/>
                                        </p:tgtEl>
                                        <p:attrNameLst>
                                          <p:attrName>ppt_x</p:attrName>
                                        </p:attrNameLst>
                                      </p:cBhvr>
                                      <p:tavLst>
                                        <p:tav tm="0">
                                          <p:val>
                                            <p:strVal val="0-#ppt_w/2"/>
                                          </p:val>
                                        </p:tav>
                                        <p:tav tm="100000">
                                          <p:val>
                                            <p:strVal val="#ppt_x"/>
                                          </p:val>
                                        </p:tav>
                                      </p:tavLst>
                                    </p:anim>
                                    <p:anim calcmode="lin" valueType="num">
                                      <p:cBhvr additive="base">
                                        <p:cTn id="62"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0-#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5"/>
                                        </p:tgtEl>
                                        <p:attrNameLst>
                                          <p:attrName>style.visibility</p:attrName>
                                        </p:attrNameLst>
                                      </p:cBhvr>
                                      <p:to>
                                        <p:strVal val="visible"/>
                                      </p:to>
                                    </p:set>
                                    <p:anim calcmode="lin" valueType="num">
                                      <p:cBhvr additive="base">
                                        <p:cTn id="73" dur="500" fill="hold"/>
                                        <p:tgtEl>
                                          <p:spTgt spid="5"/>
                                        </p:tgtEl>
                                        <p:attrNameLst>
                                          <p:attrName>ppt_x</p:attrName>
                                        </p:attrNameLst>
                                      </p:cBhvr>
                                      <p:tavLst>
                                        <p:tav tm="0">
                                          <p:val>
                                            <p:strVal val="0-#ppt_w/2"/>
                                          </p:val>
                                        </p:tav>
                                        <p:tav tm="100000">
                                          <p:val>
                                            <p:strVal val="#ppt_x"/>
                                          </p:val>
                                        </p:tav>
                                      </p:tavLst>
                                    </p:anim>
                                    <p:anim calcmode="lin" valueType="num">
                                      <p:cBhvr additive="base">
                                        <p:cTn id="7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0-#ppt_w/2"/>
                                          </p:val>
                                        </p:tav>
                                        <p:tav tm="100000">
                                          <p:val>
                                            <p:strVal val="#ppt_x"/>
                                          </p:val>
                                        </p:tav>
                                      </p:tavLst>
                                    </p:anim>
                                    <p:anim calcmode="lin" valueType="num">
                                      <p:cBhvr additive="base">
                                        <p:cTn id="80"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nodeType="click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additive="base">
                                        <p:cTn id="85" dur="500" fill="hold"/>
                                        <p:tgtEl>
                                          <p:spTgt spid="26"/>
                                        </p:tgtEl>
                                        <p:attrNameLst>
                                          <p:attrName>ppt_x</p:attrName>
                                        </p:attrNameLst>
                                      </p:cBhvr>
                                      <p:tavLst>
                                        <p:tav tm="0">
                                          <p:val>
                                            <p:strVal val="0-#ppt_w/2"/>
                                          </p:val>
                                        </p:tav>
                                        <p:tav tm="100000">
                                          <p:val>
                                            <p:strVal val="#ppt_x"/>
                                          </p:val>
                                        </p:tav>
                                      </p:tavLst>
                                    </p:anim>
                                    <p:anim calcmode="lin" valueType="num">
                                      <p:cBhvr additive="base">
                                        <p:cTn id="86"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500" fill="hold"/>
                                        <p:tgtEl>
                                          <p:spTgt spid="23"/>
                                        </p:tgtEl>
                                        <p:attrNameLst>
                                          <p:attrName>ppt_x</p:attrName>
                                        </p:attrNameLst>
                                      </p:cBhvr>
                                      <p:tavLst>
                                        <p:tav tm="0">
                                          <p:val>
                                            <p:strVal val="0-#ppt_w/2"/>
                                          </p:val>
                                        </p:tav>
                                        <p:tav tm="100000">
                                          <p:val>
                                            <p:strVal val="#ppt_x"/>
                                          </p:val>
                                        </p:tav>
                                      </p:tavLst>
                                    </p:anim>
                                    <p:anim calcmode="lin" valueType="num">
                                      <p:cBhvr additive="base">
                                        <p:cTn id="92"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nodeType="click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additive="base">
                                        <p:cTn id="97" dur="500" fill="hold"/>
                                        <p:tgtEl>
                                          <p:spTgt spid="27"/>
                                        </p:tgtEl>
                                        <p:attrNameLst>
                                          <p:attrName>ppt_x</p:attrName>
                                        </p:attrNameLst>
                                      </p:cBhvr>
                                      <p:tavLst>
                                        <p:tav tm="0">
                                          <p:val>
                                            <p:strVal val="0-#ppt_w/2"/>
                                          </p:val>
                                        </p:tav>
                                        <p:tav tm="100000">
                                          <p:val>
                                            <p:strVal val="#ppt_x"/>
                                          </p:val>
                                        </p:tav>
                                      </p:tavLst>
                                    </p:anim>
                                    <p:anim calcmode="lin" valueType="num">
                                      <p:cBhvr additive="base">
                                        <p:cTn id="9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24"/>
                                        </p:tgtEl>
                                        <p:attrNameLst>
                                          <p:attrName>style.visibility</p:attrName>
                                        </p:attrNameLst>
                                      </p:cBhvr>
                                      <p:to>
                                        <p:strVal val="visible"/>
                                      </p:to>
                                    </p:set>
                                    <p:anim calcmode="lin" valueType="num">
                                      <p:cBhvr additive="base">
                                        <p:cTn id="103" dur="500" fill="hold"/>
                                        <p:tgtEl>
                                          <p:spTgt spid="24"/>
                                        </p:tgtEl>
                                        <p:attrNameLst>
                                          <p:attrName>ppt_x</p:attrName>
                                        </p:attrNameLst>
                                      </p:cBhvr>
                                      <p:tavLst>
                                        <p:tav tm="0">
                                          <p:val>
                                            <p:strVal val="0-#ppt_w/2"/>
                                          </p:val>
                                        </p:tav>
                                        <p:tav tm="100000">
                                          <p:val>
                                            <p:strVal val="#ppt_x"/>
                                          </p:val>
                                        </p:tav>
                                      </p:tavLst>
                                    </p:anim>
                                    <p:anim calcmode="lin" valueType="num">
                                      <p:cBhvr additive="base">
                                        <p:cTn id="10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nodeType="clickEffect">
                                  <p:stCondLst>
                                    <p:cond delay="0"/>
                                  </p:stCondLst>
                                  <p:childTnLst>
                                    <p:set>
                                      <p:cBhvr>
                                        <p:cTn id="108" dur="1" fill="hold">
                                          <p:stCondLst>
                                            <p:cond delay="0"/>
                                          </p:stCondLst>
                                        </p:cTn>
                                        <p:tgtEl>
                                          <p:spTgt spid="32"/>
                                        </p:tgtEl>
                                        <p:attrNameLst>
                                          <p:attrName>style.visibility</p:attrName>
                                        </p:attrNameLst>
                                      </p:cBhvr>
                                      <p:to>
                                        <p:strVal val="visible"/>
                                      </p:to>
                                    </p:set>
                                    <p:anim calcmode="lin" valueType="num">
                                      <p:cBhvr additive="base">
                                        <p:cTn id="109" dur="500" fill="hold"/>
                                        <p:tgtEl>
                                          <p:spTgt spid="32"/>
                                        </p:tgtEl>
                                        <p:attrNameLst>
                                          <p:attrName>ppt_x</p:attrName>
                                        </p:attrNameLst>
                                      </p:cBhvr>
                                      <p:tavLst>
                                        <p:tav tm="0">
                                          <p:val>
                                            <p:strVal val="0-#ppt_w/2"/>
                                          </p:val>
                                        </p:tav>
                                        <p:tav tm="100000">
                                          <p:val>
                                            <p:strVal val="#ppt_x"/>
                                          </p:val>
                                        </p:tav>
                                      </p:tavLst>
                                    </p:anim>
                                    <p:anim calcmode="lin" valueType="num">
                                      <p:cBhvr additive="base">
                                        <p:cTn id="110"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6"/>
                                        </p:tgtEl>
                                        <p:attrNameLst>
                                          <p:attrName>style.visibility</p:attrName>
                                        </p:attrNameLst>
                                      </p:cBhvr>
                                      <p:to>
                                        <p:strVal val="visible"/>
                                      </p:to>
                                    </p:set>
                                    <p:anim calcmode="lin" valueType="num">
                                      <p:cBhvr additive="base">
                                        <p:cTn id="115" dur="500" fill="hold"/>
                                        <p:tgtEl>
                                          <p:spTgt spid="6"/>
                                        </p:tgtEl>
                                        <p:attrNameLst>
                                          <p:attrName>ppt_x</p:attrName>
                                        </p:attrNameLst>
                                      </p:cBhvr>
                                      <p:tavLst>
                                        <p:tav tm="0">
                                          <p:val>
                                            <p:strVal val="0-#ppt_w/2"/>
                                          </p:val>
                                        </p:tav>
                                        <p:tav tm="100000">
                                          <p:val>
                                            <p:strVal val="#ppt_x"/>
                                          </p:val>
                                        </p:tav>
                                      </p:tavLst>
                                    </p:anim>
                                    <p:anim calcmode="lin" valueType="num">
                                      <p:cBhvr additive="base">
                                        <p:cTn id="11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et met oorwarmers van fleece voor de winter | Atlas For Men">
            <a:extLst>
              <a:ext uri="{FF2B5EF4-FFF2-40B4-BE49-F238E27FC236}">
                <a16:creationId xmlns:a16="http://schemas.microsoft.com/office/drawing/2014/main" id="{EEB9713C-17B9-EF3B-32C8-87B58E47AC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2025" y="1484784"/>
            <a:ext cx="1049506" cy="1206778"/>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a:extLst>
              <a:ext uri="{FF2B5EF4-FFF2-40B4-BE49-F238E27FC236}">
                <a16:creationId xmlns:a16="http://schemas.microsoft.com/office/drawing/2014/main" id="{1ABA71E7-B976-633E-3816-1C0643D323AE}"/>
              </a:ext>
            </a:extLst>
          </p:cNvPr>
          <p:cNvPicPr/>
          <p:nvPr/>
        </p:nvPicPr>
        <p:blipFill rotWithShape="1">
          <a:blip r:embed="rId3" cstate="email">
            <a:clrChange>
              <a:clrFrom>
                <a:srgbClr val="FCFCFC"/>
              </a:clrFrom>
              <a:clrTo>
                <a:srgbClr val="FCFCFC">
                  <a:alpha val="0"/>
                </a:srgbClr>
              </a:clrTo>
            </a:clrChange>
            <a:extLst>
              <a:ext uri="{28A0092B-C50C-407E-A947-70E740481C1C}">
                <a14:useLocalDpi xmlns:a14="http://schemas.microsoft.com/office/drawing/2010/main" val="0"/>
              </a:ext>
            </a:extLst>
          </a:blip>
          <a:srcRect/>
          <a:stretch/>
        </p:blipFill>
        <p:spPr>
          <a:xfrm>
            <a:off x="3347864" y="764704"/>
            <a:ext cx="2285507" cy="5903732"/>
          </a:xfrm>
          <a:prstGeom prst="rect">
            <a:avLst/>
          </a:prstGeom>
        </p:spPr>
      </p:pic>
      <p:grpSp>
        <p:nvGrpSpPr>
          <p:cNvPr id="5" name="Group 14">
            <a:extLst>
              <a:ext uri="{FF2B5EF4-FFF2-40B4-BE49-F238E27FC236}">
                <a16:creationId xmlns:a16="http://schemas.microsoft.com/office/drawing/2014/main" id="{14990384-88D0-082A-F969-DB675753B901}"/>
              </a:ext>
            </a:extLst>
          </p:cNvPr>
          <p:cNvGrpSpPr>
            <a:grpSpLocks/>
          </p:cNvGrpSpPr>
          <p:nvPr/>
        </p:nvGrpSpPr>
        <p:grpSpPr bwMode="auto">
          <a:xfrm>
            <a:off x="5347495" y="1115866"/>
            <a:ext cx="1492250" cy="4670920"/>
            <a:chOff x="785" y="1843"/>
            <a:chExt cx="2351" cy="7533"/>
          </a:xfrm>
        </p:grpSpPr>
        <p:pic>
          <p:nvPicPr>
            <p:cNvPr id="6" name="Afbeelding 1" descr="http://oefenmateriaalank.weebly.com/uploads/1/5/0/7/15075518/3751682_orig.jpg?1">
              <a:extLst>
                <a:ext uri="{FF2B5EF4-FFF2-40B4-BE49-F238E27FC236}">
                  <a16:creationId xmlns:a16="http://schemas.microsoft.com/office/drawing/2014/main" id="{B439DFA1-93E1-C07E-507C-521AB4A54D4B}"/>
                </a:ext>
              </a:extLst>
            </p:cNvPr>
            <p:cNvPicPr>
              <a:picLocks noChangeAspect="1" noChangeArrowheads="1"/>
            </p:cNvPicPr>
            <p:nvPr/>
          </p:nvPicPr>
          <p:blipFill>
            <a:blip r:embed="rId4" cstate="screen">
              <a:clrChange>
                <a:clrFrom>
                  <a:srgbClr val="FFFEFF"/>
                </a:clrFrom>
                <a:clrTo>
                  <a:srgbClr val="FFFEFF">
                    <a:alpha val="0"/>
                  </a:srgbClr>
                </a:clrTo>
              </a:clrChange>
              <a:lum bright="-10000" contrast="30000"/>
              <a:extLst>
                <a:ext uri="{28A0092B-C50C-407E-A947-70E740481C1C}">
                  <a14:useLocalDpi xmlns:a14="http://schemas.microsoft.com/office/drawing/2010/main" val="0"/>
                </a:ext>
              </a:extLst>
            </a:blip>
            <a:srcRect/>
            <a:stretch>
              <a:fillRect/>
            </a:stretch>
          </p:blipFill>
          <p:spPr bwMode="auto">
            <a:xfrm>
              <a:off x="1040" y="6245"/>
              <a:ext cx="1470" cy="1071"/>
            </a:xfrm>
            <a:prstGeom prst="rect">
              <a:avLst/>
            </a:prstGeom>
            <a:noFill/>
            <a:ln w="9525">
              <a:noFill/>
              <a:miter lim="800000"/>
              <a:headEnd/>
              <a:tailEnd/>
            </a:ln>
          </p:spPr>
        </p:pic>
        <p:pic>
          <p:nvPicPr>
            <p:cNvPr id="7" name="Afbeelding 2" descr="http://oefenmateriaalank.weebly.com/uploads/1/5/0/7/15075518/3751682_orig.jpg?1">
              <a:extLst>
                <a:ext uri="{FF2B5EF4-FFF2-40B4-BE49-F238E27FC236}">
                  <a16:creationId xmlns:a16="http://schemas.microsoft.com/office/drawing/2014/main" id="{D9EFD433-CA43-9426-1EA3-C8CC2A0CDB11}"/>
                </a:ext>
              </a:extLst>
            </p:cNvPr>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5" y="7216"/>
              <a:ext cx="1849" cy="2160"/>
            </a:xfrm>
            <a:prstGeom prst="rect">
              <a:avLst/>
            </a:prstGeom>
            <a:noFill/>
            <a:ln w="9525">
              <a:noFill/>
              <a:miter lim="800000"/>
              <a:headEnd/>
              <a:tailEnd/>
            </a:ln>
          </p:spPr>
        </p:pic>
        <p:pic>
          <p:nvPicPr>
            <p:cNvPr id="8" name="Afbeelding 3" descr="http://oefenmateriaalank.weebly.com/uploads/1/5/0/7/15075518/3751682_orig.jpg?1">
              <a:extLst>
                <a:ext uri="{FF2B5EF4-FFF2-40B4-BE49-F238E27FC236}">
                  <a16:creationId xmlns:a16="http://schemas.microsoft.com/office/drawing/2014/main" id="{7A48DCAE-5353-D41A-FAEF-3F0795E8BCC0}"/>
                </a:ext>
              </a:extLst>
            </p:cNvPr>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5" y="1843"/>
              <a:ext cx="2001" cy="1172"/>
            </a:xfrm>
            <a:prstGeom prst="rect">
              <a:avLst/>
            </a:prstGeom>
            <a:noFill/>
            <a:ln w="9525">
              <a:noFill/>
              <a:miter lim="800000"/>
              <a:headEnd/>
              <a:tailEnd/>
            </a:ln>
          </p:spPr>
        </p:pic>
        <p:pic>
          <p:nvPicPr>
            <p:cNvPr id="9" name="Afbeelding 4" descr="http://oefenmateriaalank.weebly.com/uploads/1/5/0/7/15075518/3751682_orig.jpg?1">
              <a:extLst>
                <a:ext uri="{FF2B5EF4-FFF2-40B4-BE49-F238E27FC236}">
                  <a16:creationId xmlns:a16="http://schemas.microsoft.com/office/drawing/2014/main" id="{9A110605-4806-77B3-60E9-41E6FC60883D}"/>
                </a:ext>
              </a:extLst>
            </p:cNvPr>
            <p:cNvPicPr>
              <a:picLocks noChangeAspect="1" noChangeArrowheads="1"/>
            </p:cNvPicPr>
            <p:nvPr/>
          </p:nvPicPr>
          <p:blipFill>
            <a:blip r:embed="rId7" cstate="screen">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1403" y="3015"/>
              <a:ext cx="1063" cy="1590"/>
            </a:xfrm>
            <a:prstGeom prst="rect">
              <a:avLst/>
            </a:prstGeom>
            <a:noFill/>
            <a:ln w="9525">
              <a:noFill/>
              <a:miter lim="800000"/>
              <a:headEnd/>
              <a:tailEnd/>
            </a:ln>
          </p:spPr>
        </p:pic>
        <p:pic>
          <p:nvPicPr>
            <p:cNvPr id="10" name="Afbeelding 5" descr="http://oefenmateriaalank.weebly.com/uploads/1/5/0/7/15075518/3751682_orig.jpg?1">
              <a:extLst>
                <a:ext uri="{FF2B5EF4-FFF2-40B4-BE49-F238E27FC236}">
                  <a16:creationId xmlns:a16="http://schemas.microsoft.com/office/drawing/2014/main" id="{9846C20C-67A2-AA94-E792-2BFF50E6818B}"/>
                </a:ext>
              </a:extLst>
            </p:cNvPr>
            <p:cNvPicPr>
              <a:picLocks noChangeAspect="1" noChangeArrowheads="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18" y="4639"/>
              <a:ext cx="1258" cy="1607"/>
            </a:xfrm>
            <a:prstGeom prst="rect">
              <a:avLst/>
            </a:prstGeom>
            <a:noFill/>
            <a:ln w="9525">
              <a:noFill/>
              <a:miter lim="800000"/>
              <a:headEnd/>
              <a:tailEnd/>
            </a:ln>
          </p:spPr>
        </p:pic>
      </p:grpSp>
      <p:grpSp>
        <p:nvGrpSpPr>
          <p:cNvPr id="11" name="Group 35">
            <a:extLst>
              <a:ext uri="{FF2B5EF4-FFF2-40B4-BE49-F238E27FC236}">
                <a16:creationId xmlns:a16="http://schemas.microsoft.com/office/drawing/2014/main" id="{8B21C433-4AC2-373E-ACF4-220A3CB34D1A}"/>
              </a:ext>
            </a:extLst>
          </p:cNvPr>
          <p:cNvGrpSpPr>
            <a:grpSpLocks/>
          </p:cNvGrpSpPr>
          <p:nvPr/>
        </p:nvGrpSpPr>
        <p:grpSpPr bwMode="auto">
          <a:xfrm rot="1740156">
            <a:off x="6307141" y="2424516"/>
            <a:ext cx="1892300" cy="1438275"/>
            <a:chOff x="4579" y="1224"/>
            <a:chExt cx="1169" cy="906"/>
          </a:xfrm>
        </p:grpSpPr>
        <p:sp>
          <p:nvSpPr>
            <p:cNvPr id="12" name="AutoShape 11">
              <a:extLst>
                <a:ext uri="{FF2B5EF4-FFF2-40B4-BE49-F238E27FC236}">
                  <a16:creationId xmlns:a16="http://schemas.microsoft.com/office/drawing/2014/main" id="{0D02157B-143E-F8C4-1CF4-430A083013DA}"/>
                </a:ext>
              </a:extLst>
            </p:cNvPr>
            <p:cNvSpPr>
              <a:spLocks noChangeArrowheads="1"/>
            </p:cNvSpPr>
            <p:nvPr/>
          </p:nvSpPr>
          <p:spPr bwMode="auto">
            <a:xfrm rot="-1742448">
              <a:off x="4579" y="1224"/>
              <a:ext cx="1169" cy="906"/>
            </a:xfrm>
            <a:prstGeom prst="leftArrow">
              <a:avLst>
                <a:gd name="adj1" fmla="val 50000"/>
                <a:gd name="adj2" fmla="val 32257"/>
              </a:avLst>
            </a:prstGeom>
            <a:solidFill>
              <a:srgbClr val="FFFF00"/>
            </a:solidFill>
            <a:ln w="9525">
              <a:solidFill>
                <a:srgbClr val="000000"/>
              </a:solidFill>
              <a:miter lim="800000"/>
              <a:headEnd/>
              <a:tailEnd/>
            </a:ln>
          </p:spPr>
          <p:txBody>
            <a:bodyPr/>
            <a:lstStyle/>
            <a:p>
              <a:endParaRPr lang="en-US"/>
            </a:p>
          </p:txBody>
        </p:sp>
        <p:sp>
          <p:nvSpPr>
            <p:cNvPr id="13" name="WordArt 12">
              <a:extLst>
                <a:ext uri="{FF2B5EF4-FFF2-40B4-BE49-F238E27FC236}">
                  <a16:creationId xmlns:a16="http://schemas.microsoft.com/office/drawing/2014/main" id="{A490EF6E-6155-B3D8-7703-657183DB1682}"/>
                </a:ext>
              </a:extLst>
            </p:cNvPr>
            <p:cNvSpPr>
              <a:spLocks noChangeArrowheads="1" noChangeShapeType="1"/>
            </p:cNvSpPr>
            <p:nvPr/>
          </p:nvSpPr>
          <p:spPr bwMode="auto">
            <a:xfrm rot="-1759665">
              <a:off x="4700" y="1483"/>
              <a:ext cx="900" cy="371"/>
            </a:xfrm>
            <a:prstGeom prst="rect">
              <a:avLst/>
            </a:prstGeom>
          </p:spPr>
          <p:txBody>
            <a:bodyPr wrap="none" fromWordArt="1">
              <a:prstTxWarp prst="textPlain">
                <a:avLst>
                  <a:gd name="adj" fmla="val 50000"/>
                </a:avLst>
              </a:prstTxWarp>
            </a:bodyPr>
            <a:lstStyle/>
            <a:p>
              <a:pPr algn="ctr"/>
              <a:r>
                <a:rPr lang="nl-NL" sz="3600" kern="10" dirty="0">
                  <a:ln w="9525">
                    <a:solidFill>
                      <a:srgbClr val="000000"/>
                    </a:solidFill>
                    <a:round/>
                    <a:headEnd/>
                    <a:tailEnd/>
                  </a:ln>
                  <a:solidFill>
                    <a:srgbClr val="FF0000"/>
                  </a:solidFill>
                  <a:latin typeface="Arial Black"/>
                </a:rPr>
                <a:t>Externe</a:t>
              </a:r>
            </a:p>
            <a:p>
              <a:pPr algn="ctr"/>
              <a:r>
                <a:rPr lang="nl-NL" sz="3600" kern="10" dirty="0">
                  <a:ln w="9525">
                    <a:solidFill>
                      <a:srgbClr val="000000"/>
                    </a:solidFill>
                    <a:round/>
                    <a:headEnd/>
                    <a:tailEnd/>
                  </a:ln>
                  <a:solidFill>
                    <a:srgbClr val="FF0000"/>
                  </a:solidFill>
                  <a:latin typeface="Arial Black"/>
                </a:rPr>
                <a:t>Prikkel</a:t>
              </a:r>
            </a:p>
          </p:txBody>
        </p:sp>
      </p:grpSp>
      <p:sp>
        <p:nvSpPr>
          <p:cNvPr id="14" name="AutoShape 27">
            <a:extLst>
              <a:ext uri="{FF2B5EF4-FFF2-40B4-BE49-F238E27FC236}">
                <a16:creationId xmlns:a16="http://schemas.microsoft.com/office/drawing/2014/main" id="{C67A4417-260E-F654-6787-ECE05AB473E7}"/>
              </a:ext>
            </a:extLst>
          </p:cNvPr>
          <p:cNvSpPr>
            <a:spLocks noChangeArrowheads="1"/>
          </p:cNvSpPr>
          <p:nvPr/>
        </p:nvSpPr>
        <p:spPr bwMode="auto">
          <a:xfrm>
            <a:off x="117425" y="2622594"/>
            <a:ext cx="2263420" cy="1049338"/>
          </a:xfrm>
          <a:prstGeom prst="roundRect">
            <a:avLst>
              <a:gd name="adj" fmla="val 16667"/>
            </a:avLst>
          </a:prstGeom>
          <a:solidFill>
            <a:srgbClr val="FFCC99"/>
          </a:solidFill>
          <a:ln w="9525">
            <a:solidFill>
              <a:schemeClr val="tx1"/>
            </a:solidFill>
            <a:round/>
            <a:headEnd/>
            <a:tailEnd/>
          </a:ln>
        </p:spPr>
        <p:txBody>
          <a:bodyPr wrap="none" anchor="ctr"/>
          <a:lstStyle/>
          <a:p>
            <a:pPr algn="ctr"/>
            <a:r>
              <a:rPr lang="nl-NL" sz="3600" b="1" dirty="0">
                <a:solidFill>
                  <a:srgbClr val="3333CC"/>
                </a:solidFill>
              </a:rPr>
              <a:t>Interne</a:t>
            </a:r>
          </a:p>
          <a:p>
            <a:pPr algn="ctr"/>
            <a:r>
              <a:rPr lang="nl-NL" sz="3600" b="1" dirty="0">
                <a:solidFill>
                  <a:srgbClr val="3333CC"/>
                </a:solidFill>
              </a:rPr>
              <a:t>Voorstelling</a:t>
            </a:r>
          </a:p>
        </p:txBody>
      </p:sp>
      <p:sp>
        <p:nvSpPr>
          <p:cNvPr id="16" name="WordArt 13">
            <a:extLst>
              <a:ext uri="{FF2B5EF4-FFF2-40B4-BE49-F238E27FC236}">
                <a16:creationId xmlns:a16="http://schemas.microsoft.com/office/drawing/2014/main" id="{3AA4C4D2-553D-9EF5-34E6-40AA578B9A1A}"/>
              </a:ext>
            </a:extLst>
          </p:cNvPr>
          <p:cNvSpPr>
            <a:spLocks noChangeArrowheads="1" noChangeShapeType="1"/>
          </p:cNvSpPr>
          <p:nvPr/>
        </p:nvSpPr>
        <p:spPr bwMode="auto">
          <a:xfrm rot="16200000">
            <a:off x="2447060" y="2992158"/>
            <a:ext cx="2543175" cy="457200"/>
          </a:xfrm>
          <a:prstGeom prst="rect">
            <a:avLst/>
          </a:prstGeom>
        </p:spPr>
        <p:txBody>
          <a:bodyPr wrap="none" fromWordArt="1">
            <a:prstTxWarp prst="textPlain">
              <a:avLst>
                <a:gd name="adj" fmla="val 50000"/>
              </a:avLst>
            </a:prstTxWarp>
          </a:bodyPr>
          <a:lstStyle/>
          <a:p>
            <a:pPr algn="ctr"/>
            <a:r>
              <a:rPr lang="nl-NL" sz="3600" kern="10" dirty="0">
                <a:ln w="9525">
                  <a:solidFill>
                    <a:srgbClr val="000000"/>
                  </a:solidFill>
                  <a:round/>
                  <a:headEnd/>
                  <a:tailEnd/>
                </a:ln>
                <a:solidFill>
                  <a:srgbClr val="0000FF"/>
                </a:solidFill>
                <a:latin typeface="Arial Black"/>
              </a:rPr>
              <a:t>FILTERS</a:t>
            </a:r>
          </a:p>
        </p:txBody>
      </p:sp>
      <p:sp>
        <p:nvSpPr>
          <p:cNvPr id="21" name="AutoShape 17">
            <a:extLst>
              <a:ext uri="{FF2B5EF4-FFF2-40B4-BE49-F238E27FC236}">
                <a16:creationId xmlns:a16="http://schemas.microsoft.com/office/drawing/2014/main" id="{8C21DDC0-A832-81C8-4D44-7455E2FFC495}"/>
              </a:ext>
            </a:extLst>
          </p:cNvPr>
          <p:cNvSpPr>
            <a:spLocks noChangeArrowheads="1"/>
          </p:cNvSpPr>
          <p:nvPr/>
        </p:nvSpPr>
        <p:spPr bwMode="auto">
          <a:xfrm>
            <a:off x="4692382" y="2503595"/>
            <a:ext cx="810616" cy="1317706"/>
          </a:xfrm>
          <a:prstGeom prst="leftArrow">
            <a:avLst>
              <a:gd name="adj1" fmla="val 50000"/>
              <a:gd name="adj2" fmla="val 37500"/>
            </a:avLst>
          </a:prstGeom>
          <a:solidFill>
            <a:srgbClr val="FFFF00"/>
          </a:solidFill>
          <a:ln w="9525">
            <a:solidFill>
              <a:srgbClr val="000000"/>
            </a:solidFill>
            <a:miter lim="800000"/>
            <a:headEnd/>
            <a:tailEnd/>
          </a:ln>
        </p:spPr>
        <p:txBody>
          <a:bodyPr/>
          <a:lstStyle/>
          <a:p>
            <a:endParaRPr lang="en-US"/>
          </a:p>
        </p:txBody>
      </p:sp>
      <p:sp>
        <p:nvSpPr>
          <p:cNvPr id="22" name="AutoShape 17">
            <a:extLst>
              <a:ext uri="{FF2B5EF4-FFF2-40B4-BE49-F238E27FC236}">
                <a16:creationId xmlns:a16="http://schemas.microsoft.com/office/drawing/2014/main" id="{4D0A691F-841B-CB28-5E0E-685CD7658175}"/>
              </a:ext>
            </a:extLst>
          </p:cNvPr>
          <p:cNvSpPr>
            <a:spLocks noChangeArrowheads="1"/>
          </p:cNvSpPr>
          <p:nvPr/>
        </p:nvSpPr>
        <p:spPr bwMode="auto">
          <a:xfrm>
            <a:off x="2503515" y="2503595"/>
            <a:ext cx="810616" cy="1317706"/>
          </a:xfrm>
          <a:prstGeom prst="leftArrow">
            <a:avLst>
              <a:gd name="adj1" fmla="val 50000"/>
              <a:gd name="adj2" fmla="val 37500"/>
            </a:avLst>
          </a:prstGeom>
          <a:solidFill>
            <a:srgbClr val="FFFF00"/>
          </a:solidFill>
          <a:ln w="9525">
            <a:solidFill>
              <a:srgbClr val="000000"/>
            </a:solidFill>
            <a:miter lim="800000"/>
            <a:headEnd/>
            <a:tailEnd/>
          </a:ln>
        </p:spPr>
        <p:txBody>
          <a:bodyPr/>
          <a:lstStyle/>
          <a:p>
            <a:endParaRPr lang="en-US"/>
          </a:p>
        </p:txBody>
      </p:sp>
      <p:sp>
        <p:nvSpPr>
          <p:cNvPr id="3" name="Tekstvak 2">
            <a:extLst>
              <a:ext uri="{FF2B5EF4-FFF2-40B4-BE49-F238E27FC236}">
                <a16:creationId xmlns:a16="http://schemas.microsoft.com/office/drawing/2014/main" id="{16C7D9B7-EC61-4B94-AD22-979766AF7060}"/>
              </a:ext>
            </a:extLst>
          </p:cNvPr>
          <p:cNvSpPr txBox="1"/>
          <p:nvPr/>
        </p:nvSpPr>
        <p:spPr>
          <a:xfrm>
            <a:off x="251520" y="189564"/>
            <a:ext cx="7145546" cy="523220"/>
          </a:xfrm>
          <a:prstGeom prst="rect">
            <a:avLst/>
          </a:prstGeom>
          <a:noFill/>
        </p:spPr>
        <p:txBody>
          <a:bodyPr wrap="none" rtlCol="0">
            <a:spAutoFit/>
          </a:bodyPr>
          <a:lstStyle/>
          <a:p>
            <a:r>
              <a:rPr lang="nl-NL" sz="2800" dirty="0">
                <a:solidFill>
                  <a:srgbClr val="0000FF"/>
                </a:solidFill>
              </a:rPr>
              <a:t>Hoe maken wij de ‘kaart’ = interne voorstelling?</a:t>
            </a:r>
          </a:p>
        </p:txBody>
      </p:sp>
      <p:sp>
        <p:nvSpPr>
          <p:cNvPr id="18" name="Tekstvak 17">
            <a:extLst>
              <a:ext uri="{FF2B5EF4-FFF2-40B4-BE49-F238E27FC236}">
                <a16:creationId xmlns:a16="http://schemas.microsoft.com/office/drawing/2014/main" id="{E7ABDFE6-6C74-F40E-CA8D-9DC5D1491A23}"/>
              </a:ext>
            </a:extLst>
          </p:cNvPr>
          <p:cNvSpPr txBox="1"/>
          <p:nvPr/>
        </p:nvSpPr>
        <p:spPr>
          <a:xfrm>
            <a:off x="5463955" y="5914826"/>
            <a:ext cx="1126864" cy="369332"/>
          </a:xfrm>
          <a:prstGeom prst="rect">
            <a:avLst/>
          </a:prstGeom>
          <a:noFill/>
        </p:spPr>
        <p:txBody>
          <a:bodyPr wrap="square" rtlCol="0">
            <a:spAutoFit/>
          </a:bodyPr>
          <a:lstStyle/>
          <a:p>
            <a:r>
              <a:rPr lang="nl-NL" b="1" dirty="0">
                <a:solidFill>
                  <a:srgbClr val="0000FF"/>
                </a:solidFill>
              </a:rPr>
              <a:t>zintuigen</a:t>
            </a:r>
          </a:p>
        </p:txBody>
      </p:sp>
      <p:pic>
        <p:nvPicPr>
          <p:cNvPr id="23" name="Afbeelding 22">
            <a:extLst>
              <a:ext uri="{FF2B5EF4-FFF2-40B4-BE49-F238E27FC236}">
                <a16:creationId xmlns:a16="http://schemas.microsoft.com/office/drawing/2014/main" id="{796616CC-5292-1B38-8967-F1A7E37F14D8}"/>
              </a:ext>
            </a:extLst>
          </p:cNvPr>
          <p:cNvPicPr>
            <a:picLocks noChangeAspect="1"/>
          </p:cNvPicPr>
          <p:nvPr/>
        </p:nvPicPr>
        <p:blipFill>
          <a:blip r:embed="rId9"/>
          <a:stretch>
            <a:fillRect/>
          </a:stretch>
        </p:blipFill>
        <p:spPr>
          <a:xfrm>
            <a:off x="314157" y="3863422"/>
            <a:ext cx="1952228" cy="2301882"/>
          </a:xfrm>
          <a:prstGeom prst="rect">
            <a:avLst/>
          </a:prstGeom>
        </p:spPr>
      </p:pic>
    </p:spTree>
    <p:extLst>
      <p:ext uri="{BB962C8B-B14F-4D97-AF65-F5344CB8AC3E}">
        <p14:creationId xmlns:p14="http://schemas.microsoft.com/office/powerpoint/2010/main" val="236346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0-#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0-#ppt_w/2"/>
                                          </p:val>
                                        </p:tav>
                                        <p:tav tm="100000">
                                          <p:val>
                                            <p:strVal val="#ppt_x"/>
                                          </p:val>
                                        </p:tav>
                                      </p:tavLst>
                                    </p:anim>
                                    <p:anim calcmode="lin" valueType="num">
                                      <p:cBhvr additive="base">
                                        <p:cTn id="3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1+#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0-#ppt_w/2"/>
                                          </p:val>
                                        </p:tav>
                                        <p:tav tm="100000">
                                          <p:val>
                                            <p:strVal val="#ppt_x"/>
                                          </p:val>
                                        </p:tav>
                                      </p:tavLst>
                                    </p:anim>
                                    <p:anim calcmode="lin" valueType="num">
                                      <p:cBhvr additive="base">
                                        <p:cTn id="4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0-#ppt_w/2"/>
                                          </p:val>
                                        </p:tav>
                                        <p:tav tm="100000">
                                          <p:val>
                                            <p:strVal val="#ppt_x"/>
                                          </p:val>
                                        </p:tav>
                                      </p:tavLst>
                                    </p:anim>
                                    <p:anim calcmode="lin" valueType="num">
                                      <p:cBhvr additive="base">
                                        <p:cTn id="54"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P spid="16" grpId="0" animBg="1"/>
      <p:bldP spid="21" grpId="0" animBg="1"/>
      <p:bldP spid="22" grpId="0" animBg="1"/>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8910F5A3-326C-46CF-8B92-8C7F063301D1}"/>
              </a:ext>
            </a:extLst>
          </p:cNvPr>
          <p:cNvPicPr/>
          <p:nvPr/>
        </p:nvPicPr>
        <p:blipFill rotWithShape="1">
          <a:blip r:embed="rId2" cstate="email">
            <a:clrChange>
              <a:clrFrom>
                <a:srgbClr val="FCFCFC"/>
              </a:clrFrom>
              <a:clrTo>
                <a:srgbClr val="FCFCFC">
                  <a:alpha val="0"/>
                </a:srgbClr>
              </a:clrTo>
            </a:clrChange>
            <a:extLst>
              <a:ext uri="{28A0092B-C50C-407E-A947-70E740481C1C}">
                <a14:useLocalDpi xmlns:a14="http://schemas.microsoft.com/office/drawing/2010/main"/>
              </a:ext>
            </a:extLst>
          </a:blip>
          <a:srcRect/>
          <a:stretch/>
        </p:blipFill>
        <p:spPr>
          <a:xfrm>
            <a:off x="5578286" y="828460"/>
            <a:ext cx="2285507" cy="5903732"/>
          </a:xfrm>
          <a:prstGeom prst="rect">
            <a:avLst/>
          </a:prstGeom>
        </p:spPr>
      </p:pic>
      <p:sp>
        <p:nvSpPr>
          <p:cNvPr id="27" name="Tekstvak 26"/>
          <p:cNvSpPr txBox="1"/>
          <p:nvPr/>
        </p:nvSpPr>
        <p:spPr>
          <a:xfrm>
            <a:off x="7524328" y="620688"/>
            <a:ext cx="1619672" cy="6278642"/>
          </a:xfrm>
          <a:prstGeom prst="rect">
            <a:avLst/>
          </a:prstGeom>
          <a:solidFill>
            <a:schemeClr val="accent1">
              <a:lumMod val="40000"/>
              <a:lumOff val="60000"/>
            </a:schemeClr>
          </a:solidFill>
        </p:spPr>
        <p:txBody>
          <a:bodyPr wrap="square" rtlCol="0">
            <a:spAutoFit/>
          </a:bodyPr>
          <a:lstStyle/>
          <a:p>
            <a:pPr algn="ctr"/>
            <a:r>
              <a:rPr lang="en-US" sz="2400" b="1" dirty="0">
                <a:solidFill>
                  <a:srgbClr val="0070C0"/>
                </a:solidFill>
              </a:rPr>
              <a:t>Het </a:t>
            </a:r>
            <a:r>
              <a:rPr lang="en-US" sz="2400" b="1" dirty="0" err="1">
                <a:solidFill>
                  <a:srgbClr val="0070C0"/>
                </a:solidFill>
              </a:rPr>
              <a:t>Gebied</a:t>
            </a:r>
            <a:endParaRPr lang="en-US" sz="2400" b="1" dirty="0">
              <a:solidFill>
                <a:srgbClr val="0070C0"/>
              </a:solidFill>
            </a:endParaRPr>
          </a:p>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nl-NL" b="1" dirty="0"/>
          </a:p>
        </p:txBody>
      </p:sp>
      <p:sp>
        <p:nvSpPr>
          <p:cNvPr id="26" name="Tekstvak 25"/>
          <p:cNvSpPr txBox="1"/>
          <p:nvPr/>
        </p:nvSpPr>
        <p:spPr>
          <a:xfrm>
            <a:off x="-1" y="620688"/>
            <a:ext cx="2641981" cy="6278642"/>
          </a:xfrm>
          <a:prstGeom prst="rect">
            <a:avLst/>
          </a:prstGeom>
          <a:solidFill>
            <a:srgbClr val="FCAE96"/>
          </a:solidFill>
        </p:spPr>
        <p:txBody>
          <a:bodyPr wrap="square" rtlCol="0">
            <a:spAutoFit/>
          </a:bodyPr>
          <a:lstStyle/>
          <a:p>
            <a:r>
              <a:rPr lang="en-US" sz="2400" b="1" dirty="0">
                <a:solidFill>
                  <a:srgbClr val="FF0000"/>
                </a:solidFill>
              </a:rPr>
              <a:t>De </a:t>
            </a:r>
            <a:r>
              <a:rPr lang="en-US" sz="2400" b="1" dirty="0" err="1">
                <a:solidFill>
                  <a:srgbClr val="FF0000"/>
                </a:solidFill>
              </a:rPr>
              <a:t>Kaart</a:t>
            </a:r>
            <a:r>
              <a:rPr lang="en-US" sz="2400" b="1" dirty="0">
                <a:solidFill>
                  <a:srgbClr val="FF0000"/>
                </a:solidFill>
              </a:rPr>
              <a:t> …………..</a:t>
            </a:r>
          </a:p>
          <a:p>
            <a:endParaRPr lang="en-US" sz="2400" b="1" u="sng" dirty="0">
              <a:solidFill>
                <a:srgbClr val="FF0000"/>
              </a:solidFill>
            </a:endParaRPr>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nl-NL" b="1" dirty="0"/>
          </a:p>
        </p:txBody>
      </p:sp>
      <p:sp>
        <p:nvSpPr>
          <p:cNvPr id="26626" name="Tijdelijke aanduiding voor dianummer 5"/>
          <p:cNvSpPr>
            <a:spLocks noGrp="1"/>
          </p:cNvSpPr>
          <p:nvPr>
            <p:ph type="sldNum" sz="quarter" idx="12"/>
          </p:nvPr>
        </p:nvSpPr>
        <p:spPr>
          <a:noFill/>
        </p:spPr>
        <p:txBody>
          <a:bodyPr/>
          <a:lstStyle/>
          <a:p>
            <a:fld id="{2EF5BAD4-7C8B-4193-A57F-214D6F602EAC}" type="slidenum">
              <a:rPr lang="nl-NL" smtClean="0"/>
              <a:pPr/>
              <a:t>32</a:t>
            </a:fld>
            <a:endParaRPr lang="nl-NL"/>
          </a:p>
        </p:txBody>
      </p:sp>
      <p:sp>
        <p:nvSpPr>
          <p:cNvPr id="23584" name="AutoShape 32"/>
          <p:cNvSpPr>
            <a:spLocks noChangeArrowheads="1"/>
          </p:cNvSpPr>
          <p:nvPr/>
        </p:nvSpPr>
        <p:spPr bwMode="auto">
          <a:xfrm>
            <a:off x="4430713" y="6165303"/>
            <a:ext cx="2445543" cy="621259"/>
          </a:xfrm>
          <a:prstGeom prst="roundRect">
            <a:avLst>
              <a:gd name="adj" fmla="val 16667"/>
            </a:avLst>
          </a:prstGeom>
          <a:solidFill>
            <a:srgbClr val="FFCC99"/>
          </a:solidFill>
          <a:ln w="9525">
            <a:solidFill>
              <a:schemeClr val="tx1"/>
            </a:solidFill>
            <a:round/>
            <a:headEnd/>
            <a:tailEnd/>
          </a:ln>
        </p:spPr>
        <p:txBody>
          <a:bodyPr wrap="none" anchor="ctr"/>
          <a:lstStyle/>
          <a:p>
            <a:pPr algn="ctr"/>
            <a:r>
              <a:rPr lang="nl-NL" sz="3600" b="1" dirty="0">
                <a:solidFill>
                  <a:srgbClr val="FF0000"/>
                </a:solidFill>
              </a:rPr>
              <a:t>Taal/Gedrag</a:t>
            </a:r>
          </a:p>
        </p:txBody>
      </p:sp>
      <p:sp>
        <p:nvSpPr>
          <p:cNvPr id="26648" name="AutoShape 11"/>
          <p:cNvSpPr>
            <a:spLocks noChangeArrowheads="1"/>
          </p:cNvSpPr>
          <p:nvPr/>
        </p:nvSpPr>
        <p:spPr bwMode="auto">
          <a:xfrm rot="19857552">
            <a:off x="7920608" y="2327574"/>
            <a:ext cx="1380648" cy="1438275"/>
          </a:xfrm>
          <a:prstGeom prst="leftArrow">
            <a:avLst>
              <a:gd name="adj1" fmla="val 50000"/>
              <a:gd name="adj2" fmla="val 32257"/>
            </a:avLst>
          </a:prstGeom>
          <a:solidFill>
            <a:srgbClr val="FFFF00"/>
          </a:solidFill>
          <a:ln w="9525">
            <a:solidFill>
              <a:srgbClr val="000000"/>
            </a:solidFill>
            <a:miter lim="800000"/>
            <a:headEnd/>
            <a:tailEnd/>
          </a:ln>
        </p:spPr>
        <p:txBody>
          <a:bodyPr/>
          <a:lstStyle/>
          <a:p>
            <a:endParaRPr lang="en-US"/>
          </a:p>
        </p:txBody>
      </p:sp>
      <p:sp>
        <p:nvSpPr>
          <p:cNvPr id="23579" name="AutoShape 27"/>
          <p:cNvSpPr>
            <a:spLocks noChangeArrowheads="1"/>
          </p:cNvSpPr>
          <p:nvPr/>
        </p:nvSpPr>
        <p:spPr bwMode="auto">
          <a:xfrm>
            <a:off x="163960" y="1174750"/>
            <a:ext cx="2355304" cy="1049338"/>
          </a:xfrm>
          <a:prstGeom prst="roundRect">
            <a:avLst>
              <a:gd name="adj" fmla="val 16667"/>
            </a:avLst>
          </a:prstGeom>
          <a:solidFill>
            <a:srgbClr val="FFCC99"/>
          </a:solidFill>
          <a:ln w="9525">
            <a:solidFill>
              <a:schemeClr val="tx1"/>
            </a:solidFill>
            <a:round/>
            <a:headEnd/>
            <a:tailEnd/>
          </a:ln>
        </p:spPr>
        <p:txBody>
          <a:bodyPr wrap="none" anchor="ctr"/>
          <a:lstStyle/>
          <a:p>
            <a:pPr algn="ctr"/>
            <a:r>
              <a:rPr lang="nl-NL" sz="3600" b="1">
                <a:solidFill>
                  <a:srgbClr val="3333CC"/>
                </a:solidFill>
              </a:rPr>
              <a:t>Interne</a:t>
            </a:r>
          </a:p>
          <a:p>
            <a:pPr algn="ctr"/>
            <a:r>
              <a:rPr lang="nl-NL" sz="3600" b="1">
                <a:solidFill>
                  <a:srgbClr val="3333CC"/>
                </a:solidFill>
              </a:rPr>
              <a:t>Voorstelling</a:t>
            </a:r>
          </a:p>
        </p:txBody>
      </p:sp>
      <p:sp>
        <p:nvSpPr>
          <p:cNvPr id="23580" name="AutoShape 28"/>
          <p:cNvSpPr>
            <a:spLocks noChangeArrowheads="1"/>
          </p:cNvSpPr>
          <p:nvPr/>
        </p:nvSpPr>
        <p:spPr bwMode="auto">
          <a:xfrm>
            <a:off x="1394340" y="2319525"/>
            <a:ext cx="839787" cy="1622099"/>
          </a:xfrm>
          <a:prstGeom prst="upDownArrow">
            <a:avLst>
              <a:gd name="adj1" fmla="val 50000"/>
              <a:gd name="adj2" fmla="val 20000"/>
            </a:avLst>
          </a:prstGeom>
          <a:solidFill>
            <a:srgbClr val="FFFF00"/>
          </a:solidFill>
          <a:ln w="38100">
            <a:solidFill>
              <a:srgbClr val="FF0000"/>
            </a:solidFill>
            <a:miter lim="800000"/>
            <a:headEnd/>
            <a:tailEnd/>
          </a:ln>
        </p:spPr>
        <p:txBody>
          <a:bodyPr wrap="none" anchor="ctr"/>
          <a:lstStyle/>
          <a:p>
            <a:endParaRPr lang="en-US"/>
          </a:p>
        </p:txBody>
      </p:sp>
      <p:sp>
        <p:nvSpPr>
          <p:cNvPr id="23581" name="AutoShape 29"/>
          <p:cNvSpPr>
            <a:spLocks noChangeArrowheads="1"/>
          </p:cNvSpPr>
          <p:nvPr/>
        </p:nvSpPr>
        <p:spPr bwMode="auto">
          <a:xfrm>
            <a:off x="185775" y="3997846"/>
            <a:ext cx="2331492" cy="930275"/>
          </a:xfrm>
          <a:prstGeom prst="roundRect">
            <a:avLst>
              <a:gd name="adj" fmla="val 16667"/>
            </a:avLst>
          </a:prstGeom>
          <a:solidFill>
            <a:srgbClr val="FFCC99"/>
          </a:solidFill>
          <a:ln w="9525">
            <a:solidFill>
              <a:schemeClr val="tx1"/>
            </a:solidFill>
            <a:round/>
            <a:headEnd/>
            <a:tailEnd/>
          </a:ln>
        </p:spPr>
        <p:txBody>
          <a:bodyPr wrap="none" anchor="ctr"/>
          <a:lstStyle/>
          <a:p>
            <a:pPr algn="ctr"/>
            <a:r>
              <a:rPr lang="nl-NL" sz="3600" b="1">
                <a:solidFill>
                  <a:srgbClr val="3333CC"/>
                </a:solidFill>
              </a:rPr>
              <a:t>Stemming</a:t>
            </a:r>
          </a:p>
        </p:txBody>
      </p:sp>
      <p:sp>
        <p:nvSpPr>
          <p:cNvPr id="23582" name="AutoShape 30"/>
          <p:cNvSpPr>
            <a:spLocks noChangeArrowheads="1"/>
          </p:cNvSpPr>
          <p:nvPr/>
        </p:nvSpPr>
        <p:spPr bwMode="auto">
          <a:xfrm>
            <a:off x="1057911" y="4982943"/>
            <a:ext cx="839788" cy="896937"/>
          </a:xfrm>
          <a:prstGeom prst="upDownArrow">
            <a:avLst>
              <a:gd name="adj1" fmla="val 50000"/>
              <a:gd name="adj2" fmla="val 21361"/>
            </a:avLst>
          </a:prstGeom>
          <a:solidFill>
            <a:srgbClr val="FFFF00"/>
          </a:solidFill>
          <a:ln w="38100">
            <a:solidFill>
              <a:srgbClr val="FF0000"/>
            </a:solidFill>
            <a:miter lim="800000"/>
            <a:headEnd/>
            <a:tailEnd/>
          </a:ln>
        </p:spPr>
        <p:txBody>
          <a:bodyPr wrap="none" anchor="ctr"/>
          <a:lstStyle/>
          <a:p>
            <a:endParaRPr lang="en-US"/>
          </a:p>
        </p:txBody>
      </p:sp>
      <p:sp>
        <p:nvSpPr>
          <p:cNvPr id="23583" name="AutoShape 31"/>
          <p:cNvSpPr>
            <a:spLocks noChangeArrowheads="1"/>
          </p:cNvSpPr>
          <p:nvPr/>
        </p:nvSpPr>
        <p:spPr bwMode="auto">
          <a:xfrm>
            <a:off x="137436" y="5919862"/>
            <a:ext cx="2393975" cy="854075"/>
          </a:xfrm>
          <a:prstGeom prst="roundRect">
            <a:avLst>
              <a:gd name="adj" fmla="val 16667"/>
            </a:avLst>
          </a:prstGeom>
          <a:solidFill>
            <a:srgbClr val="FFCC99"/>
          </a:solidFill>
          <a:ln w="9525">
            <a:solidFill>
              <a:schemeClr val="tx1"/>
            </a:solidFill>
            <a:round/>
            <a:headEnd/>
            <a:tailEnd/>
          </a:ln>
        </p:spPr>
        <p:txBody>
          <a:bodyPr wrap="none" anchor="ctr"/>
          <a:lstStyle/>
          <a:p>
            <a:pPr algn="ctr"/>
            <a:r>
              <a:rPr lang="nl-NL" sz="3600" b="1">
                <a:solidFill>
                  <a:srgbClr val="3333CC"/>
                </a:solidFill>
              </a:rPr>
              <a:t>Fysiologie</a:t>
            </a:r>
          </a:p>
        </p:txBody>
      </p:sp>
      <p:sp>
        <p:nvSpPr>
          <p:cNvPr id="26635" name="Text Box 10"/>
          <p:cNvSpPr txBox="1">
            <a:spLocks noChangeArrowheads="1"/>
          </p:cNvSpPr>
          <p:nvPr/>
        </p:nvSpPr>
        <p:spPr bwMode="auto">
          <a:xfrm>
            <a:off x="2987824" y="1268760"/>
            <a:ext cx="3456384" cy="4824536"/>
          </a:xfrm>
          <a:prstGeom prst="rect">
            <a:avLst/>
          </a:prstGeom>
          <a:solidFill>
            <a:srgbClr val="FFCC99"/>
          </a:solidFill>
          <a:ln w="28575">
            <a:solidFill>
              <a:srgbClr val="000000"/>
            </a:solidFill>
            <a:miter lim="800000"/>
            <a:headEnd/>
            <a:tailEnd/>
          </a:ln>
        </p:spPr>
        <p:txBody>
          <a:bodyPr/>
          <a:lstStyle/>
          <a:p>
            <a:pPr eaLnBrk="0" hangingPunct="0"/>
            <a:endParaRPr lang="nl-NL" sz="1200"/>
          </a:p>
          <a:p>
            <a:pPr eaLnBrk="0" hangingPunct="0"/>
            <a:endParaRPr lang="nl-NL" sz="1200"/>
          </a:p>
          <a:p>
            <a:pPr eaLnBrk="0" hangingPunct="0"/>
            <a:endParaRPr lang="nl-NL" sz="1200"/>
          </a:p>
          <a:p>
            <a:pPr eaLnBrk="0" hangingPunct="0"/>
            <a:endParaRPr lang="nl-NL" sz="1200"/>
          </a:p>
          <a:p>
            <a:pPr eaLnBrk="0" hangingPunct="0"/>
            <a:endParaRPr lang="nl-NL" sz="1200"/>
          </a:p>
          <a:p>
            <a:pPr eaLnBrk="0" hangingPunct="0"/>
            <a:endParaRPr lang="nl-NL" sz="1200"/>
          </a:p>
          <a:p>
            <a:pPr eaLnBrk="0" hangingPunct="0"/>
            <a:endParaRPr lang="nl-NL" sz="1200"/>
          </a:p>
          <a:p>
            <a:pPr eaLnBrk="0" hangingPunct="0"/>
            <a:endParaRPr lang="nl-NL" sz="1200"/>
          </a:p>
          <a:p>
            <a:pPr eaLnBrk="0" hangingPunct="0"/>
            <a:endParaRPr lang="nl-NL" sz="1200"/>
          </a:p>
          <a:p>
            <a:pPr eaLnBrk="0" hangingPunct="0"/>
            <a:endParaRPr lang="nl-NL" sz="1200"/>
          </a:p>
          <a:p>
            <a:pPr eaLnBrk="0" hangingPunct="0"/>
            <a:endParaRPr lang="nl-NL" sz="1200"/>
          </a:p>
          <a:p>
            <a:pPr eaLnBrk="0" hangingPunct="0"/>
            <a:endParaRPr lang="nl-NL" sz="1200"/>
          </a:p>
          <a:p>
            <a:pPr eaLnBrk="0" hangingPunct="0"/>
            <a:endParaRPr lang="nl-NL" sz="1200"/>
          </a:p>
        </p:txBody>
      </p:sp>
      <p:sp>
        <p:nvSpPr>
          <p:cNvPr id="23565" name="WordArt 13"/>
          <p:cNvSpPr>
            <a:spLocks noChangeArrowheads="1" noChangeShapeType="1"/>
          </p:cNvSpPr>
          <p:nvPr/>
        </p:nvSpPr>
        <p:spPr bwMode="auto">
          <a:xfrm>
            <a:off x="3184674" y="1387624"/>
            <a:ext cx="2543175" cy="457200"/>
          </a:xfrm>
          <a:prstGeom prst="rect">
            <a:avLst/>
          </a:prstGeom>
        </p:spPr>
        <p:txBody>
          <a:bodyPr wrap="none" fromWordArt="1">
            <a:prstTxWarp prst="textPlain">
              <a:avLst>
                <a:gd name="adj" fmla="val 50000"/>
              </a:avLst>
            </a:prstTxWarp>
          </a:bodyPr>
          <a:lstStyle/>
          <a:p>
            <a:pPr algn="ctr"/>
            <a:r>
              <a:rPr lang="nl-NL" sz="3600" kern="10" dirty="0">
                <a:ln w="9525">
                  <a:solidFill>
                    <a:srgbClr val="000000"/>
                  </a:solidFill>
                  <a:round/>
                  <a:headEnd/>
                  <a:tailEnd/>
                </a:ln>
                <a:solidFill>
                  <a:srgbClr val="0000FF"/>
                </a:solidFill>
                <a:latin typeface="Arial Black"/>
              </a:rPr>
              <a:t>FILTERS</a:t>
            </a:r>
          </a:p>
        </p:txBody>
      </p:sp>
      <p:sp>
        <p:nvSpPr>
          <p:cNvPr id="23566" name="WordArt 14"/>
          <p:cNvSpPr>
            <a:spLocks noChangeArrowheads="1" noChangeShapeType="1"/>
          </p:cNvSpPr>
          <p:nvPr/>
        </p:nvSpPr>
        <p:spPr bwMode="auto">
          <a:xfrm>
            <a:off x="3172396" y="1988840"/>
            <a:ext cx="2636837" cy="304800"/>
          </a:xfrm>
          <a:prstGeom prst="rect">
            <a:avLst/>
          </a:prstGeom>
        </p:spPr>
        <p:txBody>
          <a:bodyPr wrap="none" fromWordArt="1">
            <a:prstTxWarp prst="textPlain">
              <a:avLst>
                <a:gd name="adj" fmla="val 50000"/>
              </a:avLst>
            </a:prstTxWarp>
          </a:bodyPr>
          <a:lstStyle/>
          <a:p>
            <a:pPr algn="ctr"/>
            <a:r>
              <a:rPr lang="nl-NL" sz="3600" kern="10" spc="720" dirty="0">
                <a:ln w="9525">
                  <a:noFill/>
                  <a:round/>
                  <a:headEnd/>
                  <a:tailEnd/>
                </a:ln>
                <a:gradFill rotWithShape="1">
                  <a:gsLst>
                    <a:gs pos="0">
                      <a:srgbClr val="000076"/>
                    </a:gs>
                    <a:gs pos="100000">
                      <a:srgbClr val="99CCFF"/>
                    </a:gs>
                  </a:gsLst>
                  <a:lin ang="0" scaled="1"/>
                </a:gradFill>
                <a:effectLst>
                  <a:outerShdw dist="45791" dir="3378596" algn="ctr" rotWithShape="0">
                    <a:srgbClr val="4D4D4D"/>
                  </a:outerShdw>
                </a:effectLst>
                <a:latin typeface="Arial Black"/>
              </a:rPr>
              <a:t>Weglaten</a:t>
            </a:r>
          </a:p>
        </p:txBody>
      </p:sp>
      <p:sp>
        <p:nvSpPr>
          <p:cNvPr id="23567" name="WordArt 15"/>
          <p:cNvSpPr>
            <a:spLocks noChangeArrowheads="1" noChangeShapeType="1"/>
          </p:cNvSpPr>
          <p:nvPr/>
        </p:nvSpPr>
        <p:spPr bwMode="auto">
          <a:xfrm>
            <a:off x="3215258" y="2331740"/>
            <a:ext cx="2641600" cy="419100"/>
          </a:xfrm>
          <a:prstGeom prst="rect">
            <a:avLst/>
          </a:prstGeom>
        </p:spPr>
        <p:txBody>
          <a:bodyPr wrap="none" fromWordArt="1">
            <a:prstTxWarp prst="textWave1">
              <a:avLst>
                <a:gd name="adj1" fmla="val 20644"/>
                <a:gd name="adj2" fmla="val 3181"/>
              </a:avLst>
            </a:prstTxWarp>
          </a:bodyPr>
          <a:lstStyle/>
          <a:p>
            <a:pPr algn="ctr"/>
            <a:r>
              <a:rPr lang="nl-NL" sz="3600" b="1" kern="10" dirty="0">
                <a:ln w="9525">
                  <a:noFill/>
                  <a:round/>
                  <a:headEnd/>
                  <a:tailEnd/>
                </a:ln>
                <a:solidFill>
                  <a:srgbClr val="0000FF"/>
                </a:solidFill>
                <a:effectLst>
                  <a:outerShdw dist="53882" dir="2700000" algn="ctr" rotWithShape="0">
                    <a:srgbClr val="C0C0C0"/>
                  </a:outerShdw>
                </a:effectLst>
                <a:latin typeface="Times New Roman"/>
                <a:cs typeface="Times New Roman"/>
              </a:rPr>
              <a:t>Vervormen</a:t>
            </a:r>
          </a:p>
        </p:txBody>
      </p:sp>
      <p:sp>
        <p:nvSpPr>
          <p:cNvPr id="23568" name="WordArt 16"/>
          <p:cNvSpPr>
            <a:spLocks noChangeArrowheads="1" noChangeShapeType="1"/>
          </p:cNvSpPr>
          <p:nvPr/>
        </p:nvSpPr>
        <p:spPr bwMode="auto">
          <a:xfrm>
            <a:off x="3366071" y="2731790"/>
            <a:ext cx="2441575" cy="342900"/>
          </a:xfrm>
          <a:prstGeom prst="rect">
            <a:avLst/>
          </a:prstGeom>
        </p:spPr>
        <p:txBody>
          <a:bodyPr wrap="none" fromWordArt="1">
            <a:prstTxWarp prst="textPlain">
              <a:avLst>
                <a:gd name="adj" fmla="val 50000"/>
              </a:avLst>
            </a:prstTxWarp>
          </a:bodyPr>
          <a:lstStyle/>
          <a:p>
            <a:pPr algn="ctr"/>
            <a:r>
              <a:rPr lang="nl-NL" sz="3600" kern="10" dirty="0">
                <a:ln w="9525">
                  <a:solidFill>
                    <a:srgbClr val="000000"/>
                  </a:solidFill>
                  <a:round/>
                  <a:headEnd/>
                  <a:tailEnd/>
                </a:ln>
                <a:solidFill>
                  <a:srgbClr val="0000FF"/>
                </a:solidFill>
                <a:latin typeface="Arial Black"/>
              </a:rPr>
              <a:t>Generaliseren</a:t>
            </a:r>
          </a:p>
        </p:txBody>
      </p:sp>
      <p:grpSp>
        <p:nvGrpSpPr>
          <p:cNvPr id="3" name="Group 36"/>
          <p:cNvGrpSpPr>
            <a:grpSpLocks/>
          </p:cNvGrpSpPr>
          <p:nvPr/>
        </p:nvGrpSpPr>
        <p:grpSpPr bwMode="auto">
          <a:xfrm>
            <a:off x="7236296" y="2492896"/>
            <a:ext cx="936104" cy="1733550"/>
            <a:chOff x="3836" y="1814"/>
            <a:chExt cx="693" cy="1092"/>
          </a:xfrm>
        </p:grpSpPr>
        <p:sp>
          <p:nvSpPr>
            <p:cNvPr id="26645" name="AutoShape 17"/>
            <p:cNvSpPr>
              <a:spLocks noChangeArrowheads="1"/>
            </p:cNvSpPr>
            <p:nvPr/>
          </p:nvSpPr>
          <p:spPr bwMode="auto">
            <a:xfrm rot="-1395084">
              <a:off x="3836" y="1814"/>
              <a:ext cx="432" cy="288"/>
            </a:xfrm>
            <a:prstGeom prst="leftArrow">
              <a:avLst>
                <a:gd name="adj1" fmla="val 50000"/>
                <a:gd name="adj2" fmla="val 37500"/>
              </a:avLst>
            </a:prstGeom>
            <a:solidFill>
              <a:srgbClr val="FFFF00"/>
            </a:solidFill>
            <a:ln w="9525">
              <a:solidFill>
                <a:srgbClr val="000000"/>
              </a:solidFill>
              <a:miter lim="800000"/>
              <a:headEnd/>
              <a:tailEnd/>
            </a:ln>
          </p:spPr>
          <p:txBody>
            <a:bodyPr/>
            <a:lstStyle/>
            <a:p>
              <a:endParaRPr lang="en-US"/>
            </a:p>
          </p:txBody>
        </p:sp>
        <p:sp>
          <p:nvSpPr>
            <p:cNvPr id="26646" name="AutoShape 18"/>
            <p:cNvSpPr>
              <a:spLocks noChangeArrowheads="1"/>
            </p:cNvSpPr>
            <p:nvPr/>
          </p:nvSpPr>
          <p:spPr bwMode="auto">
            <a:xfrm rot="-1568690">
              <a:off x="3979" y="2166"/>
              <a:ext cx="504" cy="288"/>
            </a:xfrm>
            <a:prstGeom prst="leftArrow">
              <a:avLst>
                <a:gd name="adj1" fmla="val 50000"/>
                <a:gd name="adj2" fmla="val 43750"/>
              </a:avLst>
            </a:prstGeom>
            <a:solidFill>
              <a:srgbClr val="FFFF00"/>
            </a:solidFill>
            <a:ln w="9525">
              <a:solidFill>
                <a:srgbClr val="000000"/>
              </a:solidFill>
              <a:miter lim="800000"/>
              <a:headEnd/>
              <a:tailEnd/>
            </a:ln>
          </p:spPr>
          <p:txBody>
            <a:bodyPr/>
            <a:lstStyle/>
            <a:p>
              <a:endParaRPr lang="en-US"/>
            </a:p>
          </p:txBody>
        </p:sp>
        <p:sp>
          <p:nvSpPr>
            <p:cNvPr id="26647" name="AutoShape 19"/>
            <p:cNvSpPr>
              <a:spLocks noChangeArrowheads="1"/>
            </p:cNvSpPr>
            <p:nvPr/>
          </p:nvSpPr>
          <p:spPr bwMode="auto">
            <a:xfrm rot="-2625491">
              <a:off x="3953" y="2618"/>
              <a:ext cx="576" cy="288"/>
            </a:xfrm>
            <a:prstGeom prst="leftArrow">
              <a:avLst>
                <a:gd name="adj1" fmla="val 50000"/>
                <a:gd name="adj2" fmla="val 50000"/>
              </a:avLst>
            </a:prstGeom>
            <a:solidFill>
              <a:srgbClr val="FFFF00"/>
            </a:solidFill>
            <a:ln w="9525">
              <a:solidFill>
                <a:srgbClr val="000000"/>
              </a:solidFill>
              <a:miter lim="800000"/>
              <a:headEnd/>
              <a:tailEnd/>
            </a:ln>
          </p:spPr>
          <p:txBody>
            <a:bodyPr/>
            <a:lstStyle/>
            <a:p>
              <a:endParaRPr lang="en-US"/>
            </a:p>
          </p:txBody>
        </p:sp>
      </p:grpSp>
      <p:sp>
        <p:nvSpPr>
          <p:cNvPr id="26644" name="Rectangle 6"/>
          <p:cNvSpPr>
            <a:spLocks noChangeArrowheads="1"/>
          </p:cNvSpPr>
          <p:nvPr/>
        </p:nvSpPr>
        <p:spPr bwMode="auto">
          <a:xfrm>
            <a:off x="1331640" y="0"/>
            <a:ext cx="6324600" cy="620688"/>
          </a:xfrm>
          <a:prstGeom prst="rect">
            <a:avLst/>
          </a:prstGeom>
          <a:solidFill>
            <a:srgbClr val="CCFF66"/>
          </a:solidFill>
          <a:ln w="9525">
            <a:noFill/>
            <a:miter lim="800000"/>
            <a:headEnd/>
            <a:tailEnd/>
          </a:ln>
        </p:spPr>
        <p:txBody>
          <a:bodyPr anchor="ctr"/>
          <a:lstStyle/>
          <a:p>
            <a:pPr algn="ctr"/>
            <a:r>
              <a:rPr lang="nl-NL" sz="3600" b="1" dirty="0">
                <a:solidFill>
                  <a:schemeClr val="tx2"/>
                </a:solidFill>
                <a:latin typeface="Arial" charset="0"/>
                <a:cs typeface="Arial" charset="0"/>
              </a:rPr>
              <a:t>Hoe Communiceer je?</a:t>
            </a:r>
          </a:p>
        </p:txBody>
      </p:sp>
      <p:sp>
        <p:nvSpPr>
          <p:cNvPr id="29" name="Tekstvak 28"/>
          <p:cNvSpPr txBox="1"/>
          <p:nvPr/>
        </p:nvSpPr>
        <p:spPr>
          <a:xfrm>
            <a:off x="2915816" y="620688"/>
            <a:ext cx="4392488" cy="461665"/>
          </a:xfrm>
          <a:prstGeom prst="rect">
            <a:avLst/>
          </a:prstGeom>
          <a:noFill/>
        </p:spPr>
        <p:txBody>
          <a:bodyPr wrap="square" rtlCol="0">
            <a:spAutoFit/>
          </a:bodyPr>
          <a:lstStyle/>
          <a:p>
            <a:r>
              <a:rPr lang="en-US" sz="2400" b="1" dirty="0">
                <a:solidFill>
                  <a:srgbClr val="FF0000"/>
                </a:solidFill>
              </a:rPr>
              <a:t>&gt;  ………….. is </a:t>
            </a:r>
            <a:r>
              <a:rPr lang="en-US" sz="2400" b="1" u="sng" dirty="0" err="1">
                <a:solidFill>
                  <a:srgbClr val="FF0000"/>
                </a:solidFill>
              </a:rPr>
              <a:t>niet</a:t>
            </a:r>
            <a:r>
              <a:rPr lang="en-US" sz="2400" b="1" u="sng" dirty="0">
                <a:solidFill>
                  <a:srgbClr val="FF0000"/>
                </a:solidFill>
              </a:rPr>
              <a:t> …………….…..   &gt;</a:t>
            </a:r>
            <a:endParaRPr lang="nl-NL" sz="2400" dirty="0"/>
          </a:p>
        </p:txBody>
      </p:sp>
      <p:grpSp>
        <p:nvGrpSpPr>
          <p:cNvPr id="4" name="Group 14"/>
          <p:cNvGrpSpPr>
            <a:grpSpLocks/>
          </p:cNvGrpSpPr>
          <p:nvPr/>
        </p:nvGrpSpPr>
        <p:grpSpPr bwMode="auto">
          <a:xfrm>
            <a:off x="6104086" y="1268760"/>
            <a:ext cx="1492250" cy="5087590"/>
            <a:chOff x="785" y="1843"/>
            <a:chExt cx="2351" cy="7533"/>
          </a:xfrm>
        </p:grpSpPr>
        <p:pic>
          <p:nvPicPr>
            <p:cNvPr id="67599" name="Afbeelding 1" descr="http://oefenmateriaalank.weebly.com/uploads/1/5/0/7/15075518/3751682_orig.jpg?1"/>
            <p:cNvPicPr>
              <a:picLocks noChangeAspect="1" noChangeArrowheads="1"/>
            </p:cNvPicPr>
            <p:nvPr/>
          </p:nvPicPr>
          <p:blipFill>
            <a:blip r:embed="rId3" cstate="screen">
              <a:clrChange>
                <a:clrFrom>
                  <a:srgbClr val="FFFEFF"/>
                </a:clrFrom>
                <a:clrTo>
                  <a:srgbClr val="FFFEFF">
                    <a:alpha val="0"/>
                  </a:srgbClr>
                </a:clrTo>
              </a:clrChange>
              <a:lum bright="-10000" contrast="30000"/>
            </a:blip>
            <a:srcRect/>
            <a:stretch>
              <a:fillRect/>
            </a:stretch>
          </p:blipFill>
          <p:spPr bwMode="auto">
            <a:xfrm>
              <a:off x="1040" y="6245"/>
              <a:ext cx="1470" cy="1071"/>
            </a:xfrm>
            <a:prstGeom prst="rect">
              <a:avLst/>
            </a:prstGeom>
            <a:noFill/>
            <a:ln w="9525">
              <a:noFill/>
              <a:miter lim="800000"/>
              <a:headEnd/>
              <a:tailEnd/>
            </a:ln>
          </p:spPr>
        </p:pic>
        <p:pic>
          <p:nvPicPr>
            <p:cNvPr id="67600" name="Afbeelding 2" descr="http://oefenmateriaalank.weebly.com/uploads/1/5/0/7/15075518/3751682_orig.jpg?1"/>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785" y="7216"/>
              <a:ext cx="1849" cy="2160"/>
            </a:xfrm>
            <a:prstGeom prst="rect">
              <a:avLst/>
            </a:prstGeom>
            <a:noFill/>
            <a:ln w="9525">
              <a:noFill/>
              <a:miter lim="800000"/>
              <a:headEnd/>
              <a:tailEnd/>
            </a:ln>
          </p:spPr>
        </p:pic>
        <p:pic>
          <p:nvPicPr>
            <p:cNvPr id="67601" name="Afbeelding 3" descr="http://oefenmateriaalank.weebly.com/uploads/1/5/0/7/15075518/3751682_orig.jpg?1"/>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1135" y="1843"/>
              <a:ext cx="2001" cy="1172"/>
            </a:xfrm>
            <a:prstGeom prst="rect">
              <a:avLst/>
            </a:prstGeom>
            <a:noFill/>
            <a:ln w="9525">
              <a:noFill/>
              <a:miter lim="800000"/>
              <a:headEnd/>
              <a:tailEnd/>
            </a:ln>
          </p:spPr>
        </p:pic>
        <p:pic>
          <p:nvPicPr>
            <p:cNvPr id="67602" name="Afbeelding 4" descr="http://oefenmateriaalank.weebly.com/uploads/1/5/0/7/15075518/3751682_orig.jpg?1"/>
            <p:cNvPicPr>
              <a:picLocks noChangeAspect="1" noChangeArrowheads="1"/>
            </p:cNvPicPr>
            <p:nvPr/>
          </p:nvPicPr>
          <p:blipFill>
            <a:blip r:embed="rId6" cstate="screen">
              <a:clrChange>
                <a:clrFrom>
                  <a:srgbClr val="FFFFFD"/>
                </a:clrFrom>
                <a:clrTo>
                  <a:srgbClr val="FFFFFD">
                    <a:alpha val="0"/>
                  </a:srgbClr>
                </a:clrTo>
              </a:clrChange>
            </a:blip>
            <a:srcRect/>
            <a:stretch>
              <a:fillRect/>
            </a:stretch>
          </p:blipFill>
          <p:spPr bwMode="auto">
            <a:xfrm>
              <a:off x="1403" y="3015"/>
              <a:ext cx="1063" cy="1590"/>
            </a:xfrm>
            <a:prstGeom prst="rect">
              <a:avLst/>
            </a:prstGeom>
            <a:noFill/>
            <a:ln w="9525">
              <a:noFill/>
              <a:miter lim="800000"/>
              <a:headEnd/>
              <a:tailEnd/>
            </a:ln>
          </p:spPr>
        </p:pic>
        <p:pic>
          <p:nvPicPr>
            <p:cNvPr id="67603" name="Afbeelding 5" descr="http://oefenmateriaalank.weebly.com/uploads/1/5/0/7/15075518/3751682_orig.jpg?1"/>
            <p:cNvPicPr>
              <a:picLocks noChangeAspect="1" noChangeArrowheads="1"/>
            </p:cNvPicPr>
            <p:nvPr/>
          </p:nvPicPr>
          <p:blipFill>
            <a:blip r:embed="rId7" cstate="screen">
              <a:clrChange>
                <a:clrFrom>
                  <a:srgbClr val="FFFFFF"/>
                </a:clrFrom>
                <a:clrTo>
                  <a:srgbClr val="FFFFFF">
                    <a:alpha val="0"/>
                  </a:srgbClr>
                </a:clrTo>
              </a:clrChange>
            </a:blip>
            <a:srcRect/>
            <a:stretch>
              <a:fillRect/>
            </a:stretch>
          </p:blipFill>
          <p:spPr bwMode="auto">
            <a:xfrm>
              <a:off x="1218" y="4639"/>
              <a:ext cx="1258" cy="1607"/>
            </a:xfrm>
            <a:prstGeom prst="rect">
              <a:avLst/>
            </a:prstGeom>
            <a:noFill/>
            <a:ln w="9525">
              <a:noFill/>
              <a:miter lim="800000"/>
              <a:headEnd/>
              <a:tailEnd/>
            </a:ln>
          </p:spPr>
        </p:pic>
      </p:grpSp>
      <p:sp>
        <p:nvSpPr>
          <p:cNvPr id="64" name="Rechthoek 63"/>
          <p:cNvSpPr/>
          <p:nvPr/>
        </p:nvSpPr>
        <p:spPr>
          <a:xfrm rot="5400000">
            <a:off x="4686399" y="3111351"/>
            <a:ext cx="504056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nl-NL"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Z I N T U I G E N</a:t>
            </a:r>
          </a:p>
        </p:txBody>
      </p:sp>
      <p:sp>
        <p:nvSpPr>
          <p:cNvPr id="2" name="Tekstvak 1">
            <a:extLst>
              <a:ext uri="{FF2B5EF4-FFF2-40B4-BE49-F238E27FC236}">
                <a16:creationId xmlns:a16="http://schemas.microsoft.com/office/drawing/2014/main" id="{48F9A68D-AEC9-429B-829A-595557309A90}"/>
              </a:ext>
            </a:extLst>
          </p:cNvPr>
          <p:cNvSpPr txBox="1"/>
          <p:nvPr/>
        </p:nvSpPr>
        <p:spPr>
          <a:xfrm rot="19940176">
            <a:off x="8165016" y="2629196"/>
            <a:ext cx="1150278" cy="707886"/>
          </a:xfrm>
          <a:prstGeom prst="rect">
            <a:avLst/>
          </a:prstGeom>
          <a:noFill/>
        </p:spPr>
        <p:txBody>
          <a:bodyPr wrap="square" rtlCol="0">
            <a:spAutoFit/>
          </a:bodyPr>
          <a:lstStyle/>
          <a:p>
            <a:r>
              <a:rPr lang="nl-NL" sz="2000" b="1" dirty="0">
                <a:solidFill>
                  <a:srgbClr val="FF0000"/>
                </a:solidFill>
              </a:rPr>
              <a:t>Externe</a:t>
            </a:r>
          </a:p>
          <a:p>
            <a:r>
              <a:rPr lang="nl-NL" sz="2000" b="1" dirty="0">
                <a:solidFill>
                  <a:srgbClr val="FF0000"/>
                </a:solidFill>
              </a:rPr>
              <a:t>Prikkel</a:t>
            </a:r>
          </a:p>
        </p:txBody>
      </p:sp>
      <p:pic>
        <p:nvPicPr>
          <p:cNvPr id="5" name="Afbeelding 4">
            <a:extLst>
              <a:ext uri="{FF2B5EF4-FFF2-40B4-BE49-F238E27FC236}">
                <a16:creationId xmlns:a16="http://schemas.microsoft.com/office/drawing/2014/main" id="{510C1F96-69F2-481D-98DF-8A3B2F3AD9F1}"/>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3099861" y="3134147"/>
            <a:ext cx="3112194" cy="2879974"/>
          </a:xfrm>
          <a:prstGeom prst="rect">
            <a:avLst/>
          </a:prstGeom>
        </p:spPr>
      </p:pic>
      <p:sp>
        <p:nvSpPr>
          <p:cNvPr id="37" name="AutoShape 11"/>
          <p:cNvSpPr>
            <a:spLocks noChangeArrowheads="1"/>
          </p:cNvSpPr>
          <p:nvPr/>
        </p:nvSpPr>
        <p:spPr bwMode="auto">
          <a:xfrm>
            <a:off x="5727849" y="2276322"/>
            <a:ext cx="635019" cy="2288039"/>
          </a:xfrm>
          <a:prstGeom prst="leftArrow">
            <a:avLst>
              <a:gd name="adj1" fmla="val 50000"/>
              <a:gd name="adj2" fmla="val 32257"/>
            </a:avLst>
          </a:prstGeom>
          <a:solidFill>
            <a:srgbClr val="FFFF00"/>
          </a:solidFill>
          <a:ln w="9525">
            <a:solidFill>
              <a:srgbClr val="000000"/>
            </a:solidFill>
            <a:miter lim="800000"/>
            <a:headEnd/>
            <a:tailEnd/>
          </a:ln>
        </p:spPr>
        <p:txBody>
          <a:bodyPr/>
          <a:lstStyle/>
          <a:p>
            <a:endParaRPr lang="en-US"/>
          </a:p>
        </p:txBody>
      </p:sp>
      <p:sp>
        <p:nvSpPr>
          <p:cNvPr id="23585" name="AutoShape 33"/>
          <p:cNvSpPr>
            <a:spLocks noChangeArrowheads="1"/>
          </p:cNvSpPr>
          <p:nvPr/>
        </p:nvSpPr>
        <p:spPr bwMode="auto">
          <a:xfrm rot="-8209209">
            <a:off x="2108064" y="5318769"/>
            <a:ext cx="2749694" cy="692150"/>
          </a:xfrm>
          <a:prstGeom prst="leftArrow">
            <a:avLst>
              <a:gd name="adj1" fmla="val 50000"/>
              <a:gd name="adj2" fmla="val 112385"/>
            </a:avLst>
          </a:prstGeom>
          <a:solidFill>
            <a:srgbClr val="FFFF00"/>
          </a:solidFill>
          <a:ln w="38100">
            <a:solidFill>
              <a:srgbClr val="FF0000"/>
            </a:solidFill>
            <a:miter lim="800000"/>
            <a:headEnd/>
            <a:tailEnd/>
          </a:ln>
        </p:spPr>
        <p:txBody>
          <a:bodyPr/>
          <a:lstStyle/>
          <a:p>
            <a:endParaRPr lang="en-US"/>
          </a:p>
        </p:txBody>
      </p:sp>
      <p:sp>
        <p:nvSpPr>
          <p:cNvPr id="23578" name="AutoShape 26"/>
          <p:cNvSpPr>
            <a:spLocks noChangeArrowheads="1"/>
          </p:cNvSpPr>
          <p:nvPr/>
        </p:nvSpPr>
        <p:spPr bwMode="auto">
          <a:xfrm rot="2898783">
            <a:off x="2223544" y="2372613"/>
            <a:ext cx="1436687" cy="911682"/>
          </a:xfrm>
          <a:prstGeom prst="leftArrow">
            <a:avLst>
              <a:gd name="adj1" fmla="val 50000"/>
              <a:gd name="adj2" fmla="val 33769"/>
            </a:avLst>
          </a:prstGeom>
          <a:solidFill>
            <a:srgbClr val="FFFF00"/>
          </a:solidFill>
          <a:ln w="9525">
            <a:solidFill>
              <a:srgbClr val="000000"/>
            </a:solidFill>
            <a:miter lim="800000"/>
            <a:headEnd/>
            <a:tailEnd/>
          </a:ln>
        </p:spPr>
        <p:txBody>
          <a:bodyPr/>
          <a:lstStyle/>
          <a:p>
            <a:endParaRPr lang="en-US"/>
          </a:p>
        </p:txBody>
      </p:sp>
      <p:sp>
        <p:nvSpPr>
          <p:cNvPr id="36" name="Rechthoek 35">
            <a:extLst>
              <a:ext uri="{FF2B5EF4-FFF2-40B4-BE49-F238E27FC236}">
                <a16:creationId xmlns:a16="http://schemas.microsoft.com/office/drawing/2014/main" id="{1B626597-88E5-47BC-9515-51ADFFDEF821}"/>
              </a:ext>
            </a:extLst>
          </p:cNvPr>
          <p:cNvSpPr/>
          <p:nvPr/>
        </p:nvSpPr>
        <p:spPr>
          <a:xfrm>
            <a:off x="8670171" y="6536377"/>
            <a:ext cx="290464" cy="276999"/>
          </a:xfrm>
          <a:prstGeom prst="rect">
            <a:avLst/>
          </a:prstGeom>
          <a:noFill/>
        </p:spPr>
        <p:txBody>
          <a:bodyPr wrap="none" lIns="91440" tIns="45720" rIns="91440" bIns="45720">
            <a:spAutoFit/>
          </a:bodyPr>
          <a:lstStyle/>
          <a:p>
            <a:pPr algn="ctr"/>
            <a:r>
              <a:rPr lang="nl-NL" sz="1200" b="0" cap="none" spc="0" dirty="0">
                <a:ln w="0"/>
                <a:solidFill>
                  <a:schemeClr val="tx1"/>
                </a:solidFill>
                <a:effectLst>
                  <a:outerShdw blurRad="38100" dist="19050" dir="2700000" algn="tl" rotWithShape="0">
                    <a:schemeClr val="dk1">
                      <a:alpha val="40000"/>
                    </a:schemeClr>
                  </a:outerShdw>
                </a:effectLst>
              </a:rPr>
              <a:t>S </a:t>
            </a:r>
          </a:p>
        </p:txBody>
      </p:sp>
      <p:pic>
        <p:nvPicPr>
          <p:cNvPr id="7" name="Picture 2" descr="Pet met oorwarmers van fleece voor de winter | Atlas For Men">
            <a:extLst>
              <a:ext uri="{FF2B5EF4-FFF2-40B4-BE49-F238E27FC236}">
                <a16:creationId xmlns:a16="http://schemas.microsoft.com/office/drawing/2014/main" id="{E4EBDF7A-E994-BAB3-91B7-FC39CD76BA8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21461" y="1169149"/>
            <a:ext cx="1049506" cy="1206778"/>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a:extLst>
              <a:ext uri="{FF2B5EF4-FFF2-40B4-BE49-F238E27FC236}">
                <a16:creationId xmlns:a16="http://schemas.microsoft.com/office/drawing/2014/main" id="{DAF2569C-B93D-8B5B-2360-BD14EAA0FAA1}"/>
              </a:ext>
            </a:extLst>
          </p:cNvPr>
          <p:cNvPicPr>
            <a:picLocks noChangeAspect="1"/>
          </p:cNvPicPr>
          <p:nvPr/>
        </p:nvPicPr>
        <p:blipFill>
          <a:blip r:embed="rId10"/>
          <a:stretch>
            <a:fillRect/>
          </a:stretch>
        </p:blipFill>
        <p:spPr>
          <a:xfrm>
            <a:off x="22497" y="2253168"/>
            <a:ext cx="1375703" cy="16220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6648"/>
                                        </p:tgtEl>
                                        <p:attrNameLst>
                                          <p:attrName>style.visibility</p:attrName>
                                        </p:attrNameLst>
                                      </p:cBhvr>
                                      <p:to>
                                        <p:strVal val="visible"/>
                                      </p:to>
                                    </p:set>
                                    <p:anim calcmode="lin" valueType="num">
                                      <p:cBhvr additive="base">
                                        <p:cTn id="13" dur="500" fill="hold"/>
                                        <p:tgtEl>
                                          <p:spTgt spid="26648"/>
                                        </p:tgtEl>
                                        <p:attrNameLst>
                                          <p:attrName>ppt_x</p:attrName>
                                        </p:attrNameLst>
                                      </p:cBhvr>
                                      <p:tavLst>
                                        <p:tav tm="0">
                                          <p:val>
                                            <p:strVal val="1+#ppt_w/2"/>
                                          </p:val>
                                        </p:tav>
                                        <p:tav tm="100000">
                                          <p:val>
                                            <p:strVal val="#ppt_x"/>
                                          </p:val>
                                        </p:tav>
                                      </p:tavLst>
                                    </p:anim>
                                    <p:anim calcmode="lin" valueType="num">
                                      <p:cBhvr additive="base">
                                        <p:cTn id="14" dur="500" fill="hold"/>
                                        <p:tgtEl>
                                          <p:spTgt spid="26648"/>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1+#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1+#ppt_w/2"/>
                                          </p:val>
                                        </p:tav>
                                        <p:tav tm="100000">
                                          <p:val>
                                            <p:strVal val="#ppt_x"/>
                                          </p:val>
                                        </p:tav>
                                      </p:tavLst>
                                    </p:anim>
                                    <p:anim calcmode="lin" valueType="num">
                                      <p:cBhvr additive="base">
                                        <p:cTn id="3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1+#ppt_w/2"/>
                                          </p:val>
                                        </p:tav>
                                        <p:tav tm="100000">
                                          <p:val>
                                            <p:strVal val="#ppt_x"/>
                                          </p:val>
                                        </p:tav>
                                      </p:tavLst>
                                    </p:anim>
                                    <p:anim calcmode="lin" valueType="num">
                                      <p:cBhvr additive="base">
                                        <p:cTn id="3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64"/>
                                        </p:tgtEl>
                                        <p:attrNameLst>
                                          <p:attrName>style.visibility</p:attrName>
                                        </p:attrNameLst>
                                      </p:cBhvr>
                                      <p:to>
                                        <p:strVal val="visible"/>
                                      </p:to>
                                    </p:set>
                                    <p:anim calcmode="lin" valueType="num">
                                      <p:cBhvr additive="base">
                                        <p:cTn id="41" dur="500" fill="hold"/>
                                        <p:tgtEl>
                                          <p:spTgt spid="64"/>
                                        </p:tgtEl>
                                        <p:attrNameLst>
                                          <p:attrName>ppt_x</p:attrName>
                                        </p:attrNameLst>
                                      </p:cBhvr>
                                      <p:tavLst>
                                        <p:tav tm="0">
                                          <p:val>
                                            <p:strVal val="1+#ppt_w/2"/>
                                          </p:val>
                                        </p:tav>
                                        <p:tav tm="100000">
                                          <p:val>
                                            <p:strVal val="#ppt_x"/>
                                          </p:val>
                                        </p:tav>
                                      </p:tavLst>
                                    </p:anim>
                                    <p:anim calcmode="lin" valueType="num">
                                      <p:cBhvr additive="base">
                                        <p:cTn id="42" dur="5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500" fill="hold"/>
                                        <p:tgtEl>
                                          <p:spTgt spid="37"/>
                                        </p:tgtEl>
                                        <p:attrNameLst>
                                          <p:attrName>ppt_x</p:attrName>
                                        </p:attrNameLst>
                                      </p:cBhvr>
                                      <p:tavLst>
                                        <p:tav tm="0">
                                          <p:val>
                                            <p:strVal val="1+#ppt_w/2"/>
                                          </p:val>
                                        </p:tav>
                                        <p:tav tm="100000">
                                          <p:val>
                                            <p:strVal val="#ppt_x"/>
                                          </p:val>
                                        </p:tav>
                                      </p:tavLst>
                                    </p:anim>
                                    <p:anim calcmode="lin" valueType="num">
                                      <p:cBhvr additive="base">
                                        <p:cTn id="48"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23565"/>
                                        </p:tgtEl>
                                        <p:attrNameLst>
                                          <p:attrName>style.visibility</p:attrName>
                                        </p:attrNameLst>
                                      </p:cBhvr>
                                      <p:to>
                                        <p:strVal val="visible"/>
                                      </p:to>
                                    </p:set>
                                    <p:anim calcmode="lin" valueType="num">
                                      <p:cBhvr additive="base">
                                        <p:cTn id="53" dur="500" fill="hold"/>
                                        <p:tgtEl>
                                          <p:spTgt spid="23565"/>
                                        </p:tgtEl>
                                        <p:attrNameLst>
                                          <p:attrName>ppt_x</p:attrName>
                                        </p:attrNameLst>
                                      </p:cBhvr>
                                      <p:tavLst>
                                        <p:tav tm="0">
                                          <p:val>
                                            <p:strVal val="0-#ppt_w/2"/>
                                          </p:val>
                                        </p:tav>
                                        <p:tav tm="100000">
                                          <p:val>
                                            <p:strVal val="#ppt_x"/>
                                          </p:val>
                                        </p:tav>
                                      </p:tavLst>
                                    </p:anim>
                                    <p:anim calcmode="lin" valueType="num">
                                      <p:cBhvr additive="base">
                                        <p:cTn id="54" dur="500" fill="hold"/>
                                        <p:tgtEl>
                                          <p:spTgt spid="23565"/>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23566"/>
                                        </p:tgtEl>
                                        <p:attrNameLst>
                                          <p:attrName>style.visibility</p:attrName>
                                        </p:attrNameLst>
                                      </p:cBhvr>
                                      <p:to>
                                        <p:strVal val="visible"/>
                                      </p:to>
                                    </p:set>
                                    <p:anim calcmode="lin" valueType="num">
                                      <p:cBhvr additive="base">
                                        <p:cTn id="57" dur="500" fill="hold"/>
                                        <p:tgtEl>
                                          <p:spTgt spid="23566"/>
                                        </p:tgtEl>
                                        <p:attrNameLst>
                                          <p:attrName>ppt_x</p:attrName>
                                        </p:attrNameLst>
                                      </p:cBhvr>
                                      <p:tavLst>
                                        <p:tav tm="0">
                                          <p:val>
                                            <p:strVal val="0-#ppt_w/2"/>
                                          </p:val>
                                        </p:tav>
                                        <p:tav tm="100000">
                                          <p:val>
                                            <p:strVal val="#ppt_x"/>
                                          </p:val>
                                        </p:tav>
                                      </p:tavLst>
                                    </p:anim>
                                    <p:anim calcmode="lin" valueType="num">
                                      <p:cBhvr additive="base">
                                        <p:cTn id="58" dur="500" fill="hold"/>
                                        <p:tgtEl>
                                          <p:spTgt spid="23566"/>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23567"/>
                                        </p:tgtEl>
                                        <p:attrNameLst>
                                          <p:attrName>style.visibility</p:attrName>
                                        </p:attrNameLst>
                                      </p:cBhvr>
                                      <p:to>
                                        <p:strVal val="visible"/>
                                      </p:to>
                                    </p:set>
                                    <p:anim calcmode="lin" valueType="num">
                                      <p:cBhvr additive="base">
                                        <p:cTn id="61" dur="500" fill="hold"/>
                                        <p:tgtEl>
                                          <p:spTgt spid="23567"/>
                                        </p:tgtEl>
                                        <p:attrNameLst>
                                          <p:attrName>ppt_x</p:attrName>
                                        </p:attrNameLst>
                                      </p:cBhvr>
                                      <p:tavLst>
                                        <p:tav tm="0">
                                          <p:val>
                                            <p:strVal val="0-#ppt_w/2"/>
                                          </p:val>
                                        </p:tav>
                                        <p:tav tm="100000">
                                          <p:val>
                                            <p:strVal val="#ppt_x"/>
                                          </p:val>
                                        </p:tav>
                                      </p:tavLst>
                                    </p:anim>
                                    <p:anim calcmode="lin" valueType="num">
                                      <p:cBhvr additive="base">
                                        <p:cTn id="62" dur="500" fill="hold"/>
                                        <p:tgtEl>
                                          <p:spTgt spid="23567"/>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3568"/>
                                        </p:tgtEl>
                                        <p:attrNameLst>
                                          <p:attrName>style.visibility</p:attrName>
                                        </p:attrNameLst>
                                      </p:cBhvr>
                                      <p:to>
                                        <p:strVal val="visible"/>
                                      </p:to>
                                    </p:set>
                                    <p:anim calcmode="lin" valueType="num">
                                      <p:cBhvr additive="base">
                                        <p:cTn id="67" dur="500" fill="hold"/>
                                        <p:tgtEl>
                                          <p:spTgt spid="23568"/>
                                        </p:tgtEl>
                                        <p:attrNameLst>
                                          <p:attrName>ppt_x</p:attrName>
                                        </p:attrNameLst>
                                      </p:cBhvr>
                                      <p:tavLst>
                                        <p:tav tm="0">
                                          <p:val>
                                            <p:strVal val="0-#ppt_w/2"/>
                                          </p:val>
                                        </p:tav>
                                        <p:tav tm="100000">
                                          <p:val>
                                            <p:strVal val="#ppt_x"/>
                                          </p:val>
                                        </p:tav>
                                      </p:tavLst>
                                    </p:anim>
                                    <p:anim calcmode="lin" valueType="num">
                                      <p:cBhvr additive="base">
                                        <p:cTn id="68" dur="500" fill="hold"/>
                                        <p:tgtEl>
                                          <p:spTgt spid="23568"/>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5"/>
                                        </p:tgtEl>
                                        <p:attrNameLst>
                                          <p:attrName>style.visibility</p:attrName>
                                        </p:attrNameLst>
                                      </p:cBhvr>
                                      <p:to>
                                        <p:strVal val="visible"/>
                                      </p:to>
                                    </p:set>
                                    <p:anim calcmode="lin" valueType="num">
                                      <p:cBhvr additive="base">
                                        <p:cTn id="73" dur="500" fill="hold"/>
                                        <p:tgtEl>
                                          <p:spTgt spid="5"/>
                                        </p:tgtEl>
                                        <p:attrNameLst>
                                          <p:attrName>ppt_x</p:attrName>
                                        </p:attrNameLst>
                                      </p:cBhvr>
                                      <p:tavLst>
                                        <p:tav tm="0">
                                          <p:val>
                                            <p:strVal val="0-#ppt_w/2"/>
                                          </p:val>
                                        </p:tav>
                                        <p:tav tm="100000">
                                          <p:val>
                                            <p:strVal val="#ppt_x"/>
                                          </p:val>
                                        </p:tav>
                                      </p:tavLst>
                                    </p:anim>
                                    <p:anim calcmode="lin" valueType="num">
                                      <p:cBhvr additive="base">
                                        <p:cTn id="7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23578"/>
                                        </p:tgtEl>
                                        <p:attrNameLst>
                                          <p:attrName>style.visibility</p:attrName>
                                        </p:attrNameLst>
                                      </p:cBhvr>
                                      <p:to>
                                        <p:strVal val="visible"/>
                                      </p:to>
                                    </p:set>
                                    <p:anim calcmode="lin" valueType="num">
                                      <p:cBhvr additive="base">
                                        <p:cTn id="79" dur="500" fill="hold"/>
                                        <p:tgtEl>
                                          <p:spTgt spid="23578"/>
                                        </p:tgtEl>
                                        <p:attrNameLst>
                                          <p:attrName>ppt_x</p:attrName>
                                        </p:attrNameLst>
                                      </p:cBhvr>
                                      <p:tavLst>
                                        <p:tav tm="0">
                                          <p:val>
                                            <p:strVal val="0-#ppt_w/2"/>
                                          </p:val>
                                        </p:tav>
                                        <p:tav tm="100000">
                                          <p:val>
                                            <p:strVal val="#ppt_x"/>
                                          </p:val>
                                        </p:tav>
                                      </p:tavLst>
                                    </p:anim>
                                    <p:anim calcmode="lin" valueType="num">
                                      <p:cBhvr additive="base">
                                        <p:cTn id="80" dur="500" fill="hold"/>
                                        <p:tgtEl>
                                          <p:spTgt spid="23578"/>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23579"/>
                                        </p:tgtEl>
                                        <p:attrNameLst>
                                          <p:attrName>style.visibility</p:attrName>
                                        </p:attrNameLst>
                                      </p:cBhvr>
                                      <p:to>
                                        <p:strVal val="visible"/>
                                      </p:to>
                                    </p:set>
                                    <p:anim calcmode="lin" valueType="num">
                                      <p:cBhvr additive="base">
                                        <p:cTn id="85" dur="500" fill="hold"/>
                                        <p:tgtEl>
                                          <p:spTgt spid="23579"/>
                                        </p:tgtEl>
                                        <p:attrNameLst>
                                          <p:attrName>ppt_x</p:attrName>
                                        </p:attrNameLst>
                                      </p:cBhvr>
                                      <p:tavLst>
                                        <p:tav tm="0">
                                          <p:val>
                                            <p:strVal val="0-#ppt_w/2"/>
                                          </p:val>
                                        </p:tav>
                                        <p:tav tm="100000">
                                          <p:val>
                                            <p:strVal val="#ppt_x"/>
                                          </p:val>
                                        </p:tav>
                                      </p:tavLst>
                                    </p:anim>
                                    <p:anim calcmode="lin" valueType="num">
                                      <p:cBhvr additive="base">
                                        <p:cTn id="86" dur="500" fill="hold"/>
                                        <p:tgtEl>
                                          <p:spTgt spid="23579"/>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nodeType="click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additive="base">
                                        <p:cTn id="91" dur="500" fill="hold"/>
                                        <p:tgtEl>
                                          <p:spTgt spid="8"/>
                                        </p:tgtEl>
                                        <p:attrNameLst>
                                          <p:attrName>ppt_x</p:attrName>
                                        </p:attrNameLst>
                                      </p:cBhvr>
                                      <p:tavLst>
                                        <p:tav tm="0">
                                          <p:val>
                                            <p:strVal val="0-#ppt_w/2"/>
                                          </p:val>
                                        </p:tav>
                                        <p:tav tm="100000">
                                          <p:val>
                                            <p:strVal val="#ppt_x"/>
                                          </p:val>
                                        </p:tav>
                                      </p:tavLst>
                                    </p:anim>
                                    <p:anim calcmode="lin" valueType="num">
                                      <p:cBhvr additive="base">
                                        <p:cTn id="9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23580"/>
                                        </p:tgtEl>
                                        <p:attrNameLst>
                                          <p:attrName>style.visibility</p:attrName>
                                        </p:attrNameLst>
                                      </p:cBhvr>
                                      <p:to>
                                        <p:strVal val="visible"/>
                                      </p:to>
                                    </p:set>
                                    <p:anim calcmode="lin" valueType="num">
                                      <p:cBhvr additive="base">
                                        <p:cTn id="97" dur="500" fill="hold"/>
                                        <p:tgtEl>
                                          <p:spTgt spid="23580"/>
                                        </p:tgtEl>
                                        <p:attrNameLst>
                                          <p:attrName>ppt_x</p:attrName>
                                        </p:attrNameLst>
                                      </p:cBhvr>
                                      <p:tavLst>
                                        <p:tav tm="0">
                                          <p:val>
                                            <p:strVal val="0-#ppt_w/2"/>
                                          </p:val>
                                        </p:tav>
                                        <p:tav tm="100000">
                                          <p:val>
                                            <p:strVal val="#ppt_x"/>
                                          </p:val>
                                        </p:tav>
                                      </p:tavLst>
                                    </p:anim>
                                    <p:anim calcmode="lin" valueType="num">
                                      <p:cBhvr additive="base">
                                        <p:cTn id="98" dur="500" fill="hold"/>
                                        <p:tgtEl>
                                          <p:spTgt spid="23580"/>
                                        </p:tgtEl>
                                        <p:attrNameLst>
                                          <p:attrName>ppt_y</p:attrName>
                                        </p:attrNameLst>
                                      </p:cBhvr>
                                      <p:tavLst>
                                        <p:tav tm="0">
                                          <p:val>
                                            <p:strVal val="#ppt_y"/>
                                          </p:val>
                                        </p:tav>
                                        <p:tav tm="100000">
                                          <p:val>
                                            <p:strVal val="#ppt_y"/>
                                          </p:val>
                                        </p:tav>
                                      </p:tavLst>
                                    </p:anim>
                                  </p:childTnLst>
                                </p:cTn>
                              </p:par>
                              <p:par>
                                <p:cTn id="99" presetID="2" presetClass="entr" presetSubtype="8" fill="hold" grpId="0" nodeType="withEffect">
                                  <p:stCondLst>
                                    <p:cond delay="0"/>
                                  </p:stCondLst>
                                  <p:childTnLst>
                                    <p:set>
                                      <p:cBhvr>
                                        <p:cTn id="100" dur="1" fill="hold">
                                          <p:stCondLst>
                                            <p:cond delay="0"/>
                                          </p:stCondLst>
                                        </p:cTn>
                                        <p:tgtEl>
                                          <p:spTgt spid="23581"/>
                                        </p:tgtEl>
                                        <p:attrNameLst>
                                          <p:attrName>style.visibility</p:attrName>
                                        </p:attrNameLst>
                                      </p:cBhvr>
                                      <p:to>
                                        <p:strVal val="visible"/>
                                      </p:to>
                                    </p:set>
                                    <p:anim calcmode="lin" valueType="num">
                                      <p:cBhvr additive="base">
                                        <p:cTn id="101" dur="500" fill="hold"/>
                                        <p:tgtEl>
                                          <p:spTgt spid="23581"/>
                                        </p:tgtEl>
                                        <p:attrNameLst>
                                          <p:attrName>ppt_x</p:attrName>
                                        </p:attrNameLst>
                                      </p:cBhvr>
                                      <p:tavLst>
                                        <p:tav tm="0">
                                          <p:val>
                                            <p:strVal val="0-#ppt_w/2"/>
                                          </p:val>
                                        </p:tav>
                                        <p:tav tm="100000">
                                          <p:val>
                                            <p:strVal val="#ppt_x"/>
                                          </p:val>
                                        </p:tav>
                                      </p:tavLst>
                                    </p:anim>
                                    <p:anim calcmode="lin" valueType="num">
                                      <p:cBhvr additive="base">
                                        <p:cTn id="102" dur="500" fill="hold"/>
                                        <p:tgtEl>
                                          <p:spTgt spid="23581"/>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8" fill="hold" grpId="0" nodeType="clickEffect">
                                  <p:stCondLst>
                                    <p:cond delay="0"/>
                                  </p:stCondLst>
                                  <p:childTnLst>
                                    <p:set>
                                      <p:cBhvr>
                                        <p:cTn id="106" dur="1" fill="hold">
                                          <p:stCondLst>
                                            <p:cond delay="0"/>
                                          </p:stCondLst>
                                        </p:cTn>
                                        <p:tgtEl>
                                          <p:spTgt spid="23582"/>
                                        </p:tgtEl>
                                        <p:attrNameLst>
                                          <p:attrName>style.visibility</p:attrName>
                                        </p:attrNameLst>
                                      </p:cBhvr>
                                      <p:to>
                                        <p:strVal val="visible"/>
                                      </p:to>
                                    </p:set>
                                    <p:anim calcmode="lin" valueType="num">
                                      <p:cBhvr additive="base">
                                        <p:cTn id="107" dur="500" fill="hold"/>
                                        <p:tgtEl>
                                          <p:spTgt spid="23582"/>
                                        </p:tgtEl>
                                        <p:attrNameLst>
                                          <p:attrName>ppt_x</p:attrName>
                                        </p:attrNameLst>
                                      </p:cBhvr>
                                      <p:tavLst>
                                        <p:tav tm="0">
                                          <p:val>
                                            <p:strVal val="0-#ppt_w/2"/>
                                          </p:val>
                                        </p:tav>
                                        <p:tav tm="100000">
                                          <p:val>
                                            <p:strVal val="#ppt_x"/>
                                          </p:val>
                                        </p:tav>
                                      </p:tavLst>
                                    </p:anim>
                                    <p:anim calcmode="lin" valueType="num">
                                      <p:cBhvr additive="base">
                                        <p:cTn id="108" dur="500" fill="hold"/>
                                        <p:tgtEl>
                                          <p:spTgt spid="23582"/>
                                        </p:tgtEl>
                                        <p:attrNameLst>
                                          <p:attrName>ppt_y</p:attrName>
                                        </p:attrNameLst>
                                      </p:cBhvr>
                                      <p:tavLst>
                                        <p:tav tm="0">
                                          <p:val>
                                            <p:strVal val="#ppt_y"/>
                                          </p:val>
                                        </p:tav>
                                        <p:tav tm="100000">
                                          <p:val>
                                            <p:strVal val="#ppt_y"/>
                                          </p:val>
                                        </p:tav>
                                      </p:tavLst>
                                    </p:anim>
                                  </p:childTnLst>
                                </p:cTn>
                              </p:par>
                              <p:par>
                                <p:cTn id="109" presetID="2" presetClass="entr" presetSubtype="8" fill="hold" grpId="0" nodeType="withEffect">
                                  <p:stCondLst>
                                    <p:cond delay="0"/>
                                  </p:stCondLst>
                                  <p:childTnLst>
                                    <p:set>
                                      <p:cBhvr>
                                        <p:cTn id="110" dur="1" fill="hold">
                                          <p:stCondLst>
                                            <p:cond delay="0"/>
                                          </p:stCondLst>
                                        </p:cTn>
                                        <p:tgtEl>
                                          <p:spTgt spid="23583"/>
                                        </p:tgtEl>
                                        <p:attrNameLst>
                                          <p:attrName>style.visibility</p:attrName>
                                        </p:attrNameLst>
                                      </p:cBhvr>
                                      <p:to>
                                        <p:strVal val="visible"/>
                                      </p:to>
                                    </p:set>
                                    <p:anim calcmode="lin" valueType="num">
                                      <p:cBhvr additive="base">
                                        <p:cTn id="111" dur="500" fill="hold"/>
                                        <p:tgtEl>
                                          <p:spTgt spid="23583"/>
                                        </p:tgtEl>
                                        <p:attrNameLst>
                                          <p:attrName>ppt_x</p:attrName>
                                        </p:attrNameLst>
                                      </p:cBhvr>
                                      <p:tavLst>
                                        <p:tav tm="0">
                                          <p:val>
                                            <p:strVal val="0-#ppt_w/2"/>
                                          </p:val>
                                        </p:tav>
                                        <p:tav tm="100000">
                                          <p:val>
                                            <p:strVal val="#ppt_x"/>
                                          </p:val>
                                        </p:tav>
                                      </p:tavLst>
                                    </p:anim>
                                    <p:anim calcmode="lin" valueType="num">
                                      <p:cBhvr additive="base">
                                        <p:cTn id="112" dur="500" fill="hold"/>
                                        <p:tgtEl>
                                          <p:spTgt spid="23583"/>
                                        </p:tgtEl>
                                        <p:attrNameLst>
                                          <p:attrName>ppt_y</p:attrName>
                                        </p:attrNameLst>
                                      </p:cBhvr>
                                      <p:tavLst>
                                        <p:tav tm="0">
                                          <p:val>
                                            <p:strVal val="#ppt_y"/>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8" fill="hold" grpId="0" nodeType="clickEffect">
                                  <p:stCondLst>
                                    <p:cond delay="0"/>
                                  </p:stCondLst>
                                  <p:childTnLst>
                                    <p:set>
                                      <p:cBhvr>
                                        <p:cTn id="116" dur="1" fill="hold">
                                          <p:stCondLst>
                                            <p:cond delay="0"/>
                                          </p:stCondLst>
                                        </p:cTn>
                                        <p:tgtEl>
                                          <p:spTgt spid="23585"/>
                                        </p:tgtEl>
                                        <p:attrNameLst>
                                          <p:attrName>style.visibility</p:attrName>
                                        </p:attrNameLst>
                                      </p:cBhvr>
                                      <p:to>
                                        <p:strVal val="visible"/>
                                      </p:to>
                                    </p:set>
                                    <p:anim calcmode="lin" valueType="num">
                                      <p:cBhvr additive="base">
                                        <p:cTn id="117" dur="500" fill="hold"/>
                                        <p:tgtEl>
                                          <p:spTgt spid="23585"/>
                                        </p:tgtEl>
                                        <p:attrNameLst>
                                          <p:attrName>ppt_x</p:attrName>
                                        </p:attrNameLst>
                                      </p:cBhvr>
                                      <p:tavLst>
                                        <p:tav tm="0">
                                          <p:val>
                                            <p:strVal val="0-#ppt_w/2"/>
                                          </p:val>
                                        </p:tav>
                                        <p:tav tm="100000">
                                          <p:val>
                                            <p:strVal val="#ppt_x"/>
                                          </p:val>
                                        </p:tav>
                                      </p:tavLst>
                                    </p:anim>
                                    <p:anim calcmode="lin" valueType="num">
                                      <p:cBhvr additive="base">
                                        <p:cTn id="118" dur="500" fill="hold"/>
                                        <p:tgtEl>
                                          <p:spTgt spid="23585"/>
                                        </p:tgtEl>
                                        <p:attrNameLst>
                                          <p:attrName>ppt_y</p:attrName>
                                        </p:attrNameLst>
                                      </p:cBhvr>
                                      <p:tavLst>
                                        <p:tav tm="0">
                                          <p:val>
                                            <p:strVal val="#ppt_y"/>
                                          </p:val>
                                        </p:tav>
                                        <p:tav tm="100000">
                                          <p:val>
                                            <p:strVal val="#ppt_y"/>
                                          </p:val>
                                        </p:tav>
                                      </p:tavLst>
                                    </p:anim>
                                  </p:childTnLst>
                                </p:cTn>
                              </p:par>
                              <p:par>
                                <p:cTn id="119" presetID="2" presetClass="entr" presetSubtype="8" fill="hold" grpId="0" nodeType="withEffect">
                                  <p:stCondLst>
                                    <p:cond delay="0"/>
                                  </p:stCondLst>
                                  <p:childTnLst>
                                    <p:set>
                                      <p:cBhvr>
                                        <p:cTn id="120" dur="1" fill="hold">
                                          <p:stCondLst>
                                            <p:cond delay="0"/>
                                          </p:stCondLst>
                                        </p:cTn>
                                        <p:tgtEl>
                                          <p:spTgt spid="23584"/>
                                        </p:tgtEl>
                                        <p:attrNameLst>
                                          <p:attrName>style.visibility</p:attrName>
                                        </p:attrNameLst>
                                      </p:cBhvr>
                                      <p:to>
                                        <p:strVal val="visible"/>
                                      </p:to>
                                    </p:set>
                                    <p:anim calcmode="lin" valueType="num">
                                      <p:cBhvr additive="base">
                                        <p:cTn id="121" dur="500" fill="hold"/>
                                        <p:tgtEl>
                                          <p:spTgt spid="23584"/>
                                        </p:tgtEl>
                                        <p:attrNameLst>
                                          <p:attrName>ppt_x</p:attrName>
                                        </p:attrNameLst>
                                      </p:cBhvr>
                                      <p:tavLst>
                                        <p:tav tm="0">
                                          <p:val>
                                            <p:strVal val="0-#ppt_w/2"/>
                                          </p:val>
                                        </p:tav>
                                        <p:tav tm="100000">
                                          <p:val>
                                            <p:strVal val="#ppt_x"/>
                                          </p:val>
                                        </p:tav>
                                      </p:tavLst>
                                    </p:anim>
                                    <p:anim calcmode="lin" valueType="num">
                                      <p:cBhvr additive="base">
                                        <p:cTn id="122" dur="500" fill="hold"/>
                                        <p:tgtEl>
                                          <p:spTgt spid="23584"/>
                                        </p:tgtEl>
                                        <p:attrNameLst>
                                          <p:attrName>ppt_y</p:attrName>
                                        </p:attrNameLst>
                                      </p:cBhvr>
                                      <p:tavLst>
                                        <p:tav tm="0">
                                          <p:val>
                                            <p:strVal val="#ppt_y"/>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8" fill="hold" grpId="0" nodeType="click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additive="base">
                                        <p:cTn id="127" dur="500" fill="hold"/>
                                        <p:tgtEl>
                                          <p:spTgt spid="26"/>
                                        </p:tgtEl>
                                        <p:attrNameLst>
                                          <p:attrName>ppt_x</p:attrName>
                                        </p:attrNameLst>
                                      </p:cBhvr>
                                      <p:tavLst>
                                        <p:tav tm="0">
                                          <p:val>
                                            <p:strVal val="0-#ppt_w/2"/>
                                          </p:val>
                                        </p:tav>
                                        <p:tav tm="100000">
                                          <p:val>
                                            <p:strVal val="#ppt_x"/>
                                          </p:val>
                                        </p:tav>
                                      </p:tavLst>
                                    </p:anim>
                                    <p:anim calcmode="lin" valueType="num">
                                      <p:cBhvr additive="base">
                                        <p:cTn id="128" dur="500" fill="hold"/>
                                        <p:tgtEl>
                                          <p:spTgt spid="26"/>
                                        </p:tgtEl>
                                        <p:attrNameLst>
                                          <p:attrName>ppt_y</p:attrName>
                                        </p:attrNameLst>
                                      </p:cBhvr>
                                      <p:tavLst>
                                        <p:tav tm="0">
                                          <p:val>
                                            <p:strVal val="#ppt_y"/>
                                          </p:val>
                                        </p:tav>
                                        <p:tav tm="100000">
                                          <p:val>
                                            <p:strVal val="#ppt_y"/>
                                          </p:val>
                                        </p:tav>
                                      </p:tavLst>
                                    </p:anim>
                                  </p:childTnLst>
                                </p:cTn>
                              </p:par>
                              <p:par>
                                <p:cTn id="129" presetID="2" presetClass="entr" presetSubtype="8" fill="hold" grpId="0" nodeType="with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0-#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par>
                                <p:cTn id="133" presetID="2" presetClass="entr" presetSubtype="8" fill="hold" grpId="0" nodeType="with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additive="base">
                                        <p:cTn id="135" dur="500" fill="hold"/>
                                        <p:tgtEl>
                                          <p:spTgt spid="27"/>
                                        </p:tgtEl>
                                        <p:attrNameLst>
                                          <p:attrName>ppt_x</p:attrName>
                                        </p:attrNameLst>
                                      </p:cBhvr>
                                      <p:tavLst>
                                        <p:tav tm="0">
                                          <p:val>
                                            <p:strVal val="0-#ppt_w/2"/>
                                          </p:val>
                                        </p:tav>
                                        <p:tav tm="100000">
                                          <p:val>
                                            <p:strVal val="#ppt_x"/>
                                          </p:val>
                                        </p:tav>
                                      </p:tavLst>
                                    </p:anim>
                                    <p:anim calcmode="lin" valueType="num">
                                      <p:cBhvr additive="base">
                                        <p:cTn id="136"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6" grpId="0" animBg="1"/>
      <p:bldP spid="23584" grpId="0" animBg="1" autoUpdateAnimBg="0"/>
      <p:bldP spid="26648" grpId="0" animBg="1"/>
      <p:bldP spid="23579" grpId="0" animBg="1" autoUpdateAnimBg="0"/>
      <p:bldP spid="23580" grpId="0" animBg="1"/>
      <p:bldP spid="23581" grpId="0" animBg="1" autoUpdateAnimBg="0"/>
      <p:bldP spid="23582" grpId="0" animBg="1"/>
      <p:bldP spid="23583" grpId="0" animBg="1" autoUpdateAnimBg="0"/>
      <p:bldP spid="23565" grpId="0" animBg="1"/>
      <p:bldP spid="23566" grpId="0" animBg="1"/>
      <p:bldP spid="23567" grpId="0" animBg="1"/>
      <p:bldP spid="23568" grpId="0" animBg="1"/>
      <p:bldP spid="29" grpId="0"/>
      <p:bldP spid="64" grpId="0"/>
      <p:bldP spid="2" grpId="0"/>
      <p:bldP spid="37" grpId="0" animBg="1"/>
      <p:bldP spid="23585" grpId="0" animBg="1"/>
      <p:bldP spid="235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0" y="1556792"/>
            <a:ext cx="9144000" cy="584775"/>
          </a:xfrm>
          <a:prstGeom prst="rect">
            <a:avLst/>
          </a:prstGeom>
          <a:noFill/>
        </p:spPr>
        <p:txBody>
          <a:bodyPr wrap="square" rtlCol="0">
            <a:spAutoFit/>
          </a:bodyPr>
          <a:lstStyle/>
          <a:p>
            <a:pPr algn="ctr"/>
            <a:r>
              <a:rPr lang="nl-NL" sz="3200" b="1" dirty="0">
                <a:solidFill>
                  <a:srgbClr val="FF0000"/>
                </a:solidFill>
              </a:rPr>
              <a:t>Wat zijn de verschillen in interne voorstellingen?</a:t>
            </a:r>
          </a:p>
        </p:txBody>
      </p:sp>
      <p:sp>
        <p:nvSpPr>
          <p:cNvPr id="3" name="Tekstvak 2"/>
          <p:cNvSpPr txBox="1"/>
          <p:nvPr/>
        </p:nvSpPr>
        <p:spPr>
          <a:xfrm>
            <a:off x="251520" y="2708920"/>
            <a:ext cx="8892480" cy="2800767"/>
          </a:xfrm>
          <a:prstGeom prst="rect">
            <a:avLst/>
          </a:prstGeom>
          <a:noFill/>
        </p:spPr>
        <p:txBody>
          <a:bodyPr wrap="square" rtlCol="0">
            <a:spAutoFit/>
          </a:bodyPr>
          <a:lstStyle/>
          <a:p>
            <a:r>
              <a:rPr lang="nl-NL" dirty="0">
                <a:solidFill>
                  <a:srgbClr val="0000FF"/>
                </a:solidFill>
              </a:rPr>
              <a:t>Oefening blz 29</a:t>
            </a:r>
          </a:p>
          <a:p>
            <a:endParaRPr lang="nl-NL" dirty="0">
              <a:solidFill>
                <a:srgbClr val="0000FF"/>
              </a:solidFill>
            </a:endParaRPr>
          </a:p>
          <a:p>
            <a:r>
              <a:rPr lang="nl-NL" sz="2800" b="1" dirty="0">
                <a:solidFill>
                  <a:srgbClr val="0000FF"/>
                </a:solidFill>
              </a:rPr>
              <a:t>Schrijf ten minste 5 woorden op </a:t>
            </a:r>
          </a:p>
          <a:p>
            <a:r>
              <a:rPr lang="nl-NL" sz="2800" b="1" dirty="0">
                <a:solidFill>
                  <a:srgbClr val="0000FF"/>
                </a:solidFill>
              </a:rPr>
              <a:t>die bij je op komen als je het woord “Vakantie” hoort.</a:t>
            </a:r>
          </a:p>
          <a:p>
            <a:endParaRPr lang="nl-NL" sz="2800" b="1" dirty="0">
              <a:solidFill>
                <a:srgbClr val="0000FF"/>
              </a:solidFill>
            </a:endParaRPr>
          </a:p>
          <a:p>
            <a:r>
              <a:rPr lang="nl-NL" sz="2800" b="1" dirty="0">
                <a:solidFill>
                  <a:srgbClr val="0000FF"/>
                </a:solidFill>
              </a:rPr>
              <a:t>Hoeveel van deze woorden, die jij opgeschreven hebt, </a:t>
            </a:r>
          </a:p>
          <a:p>
            <a:r>
              <a:rPr lang="nl-NL" sz="2800" b="1" dirty="0">
                <a:solidFill>
                  <a:srgbClr val="0000FF"/>
                </a:solidFill>
              </a:rPr>
              <a:t>denk je dat door iedereen zijn opgeschreven?</a:t>
            </a:r>
          </a:p>
        </p:txBody>
      </p:sp>
      <p:sp>
        <p:nvSpPr>
          <p:cNvPr id="4" name="AutoShape 27"/>
          <p:cNvSpPr>
            <a:spLocks noChangeArrowheads="1"/>
          </p:cNvSpPr>
          <p:nvPr/>
        </p:nvSpPr>
        <p:spPr bwMode="auto">
          <a:xfrm>
            <a:off x="344488" y="188640"/>
            <a:ext cx="2519362" cy="1049338"/>
          </a:xfrm>
          <a:prstGeom prst="roundRect">
            <a:avLst>
              <a:gd name="adj" fmla="val 16667"/>
            </a:avLst>
          </a:prstGeom>
          <a:solidFill>
            <a:srgbClr val="FFCC99"/>
          </a:solidFill>
          <a:ln w="9525">
            <a:solidFill>
              <a:schemeClr val="tx1"/>
            </a:solidFill>
            <a:round/>
            <a:headEnd/>
            <a:tailEnd/>
          </a:ln>
        </p:spPr>
        <p:txBody>
          <a:bodyPr wrap="none" anchor="ctr"/>
          <a:lstStyle/>
          <a:p>
            <a:pPr algn="ctr"/>
            <a:r>
              <a:rPr lang="nl-NL" sz="3600" b="1" dirty="0">
                <a:solidFill>
                  <a:srgbClr val="3333CC"/>
                </a:solidFill>
              </a:rPr>
              <a:t>Interne</a:t>
            </a:r>
          </a:p>
          <a:p>
            <a:pPr algn="ctr"/>
            <a:r>
              <a:rPr lang="nl-NL" sz="2800" b="1" dirty="0">
                <a:solidFill>
                  <a:srgbClr val="3333CC"/>
                </a:solidFill>
              </a:rPr>
              <a:t>Voorstelling</a:t>
            </a:r>
            <a:endParaRPr lang="nl-NL" sz="3600" b="1" dirty="0">
              <a:solidFill>
                <a:srgbClr val="3333CC"/>
              </a:solidFill>
            </a:endParaRPr>
          </a:p>
        </p:txBody>
      </p:sp>
      <p:sp>
        <p:nvSpPr>
          <p:cNvPr id="5" name="AutoShape 26"/>
          <p:cNvSpPr>
            <a:spLocks noChangeArrowheads="1"/>
          </p:cNvSpPr>
          <p:nvPr/>
        </p:nvSpPr>
        <p:spPr bwMode="auto">
          <a:xfrm>
            <a:off x="3194786" y="188640"/>
            <a:ext cx="4041510" cy="1063625"/>
          </a:xfrm>
          <a:prstGeom prst="leftArrow">
            <a:avLst>
              <a:gd name="adj1" fmla="val 50000"/>
              <a:gd name="adj2" fmla="val 33769"/>
            </a:avLst>
          </a:prstGeom>
          <a:solidFill>
            <a:srgbClr val="FFFF00"/>
          </a:solidFill>
          <a:ln w="9525">
            <a:solidFill>
              <a:srgbClr val="000000"/>
            </a:solidFill>
            <a:miter lim="800000"/>
            <a:headEnd/>
            <a:tailEnd/>
          </a:ln>
        </p:spPr>
        <p:txBody>
          <a:bodyPr/>
          <a:lstStyle/>
          <a:p>
            <a:endParaRPr lang="en-US"/>
          </a:p>
        </p:txBody>
      </p:sp>
      <p:sp>
        <p:nvSpPr>
          <p:cNvPr id="6" name="Rechthoek 5">
            <a:extLst>
              <a:ext uri="{FF2B5EF4-FFF2-40B4-BE49-F238E27FC236}">
                <a16:creationId xmlns:a16="http://schemas.microsoft.com/office/drawing/2014/main" id="{393C75D3-8211-437A-B3B1-C4A650BEEE93}"/>
              </a:ext>
            </a:extLst>
          </p:cNvPr>
          <p:cNvSpPr/>
          <p:nvPr/>
        </p:nvSpPr>
        <p:spPr>
          <a:xfrm>
            <a:off x="8657347" y="6536377"/>
            <a:ext cx="316112" cy="276999"/>
          </a:xfrm>
          <a:prstGeom prst="rect">
            <a:avLst/>
          </a:prstGeom>
          <a:noFill/>
        </p:spPr>
        <p:txBody>
          <a:bodyPr wrap="none" lIns="91440" tIns="45720" rIns="91440" bIns="45720">
            <a:spAutoFit/>
          </a:bodyPr>
          <a:lstStyle/>
          <a:p>
            <a:pPr algn="ctr"/>
            <a:r>
              <a:rPr lang="nl-NL" sz="1200" b="0" cap="none" spc="0" dirty="0">
                <a:ln w="0"/>
                <a:solidFill>
                  <a:schemeClr val="tx1"/>
                </a:solidFill>
                <a:effectLst>
                  <a:outerShdw blurRad="38100" dist="19050" dir="2700000" algn="tl" rotWithShape="0">
                    <a:schemeClr val="dk1">
                      <a:alpha val="40000"/>
                    </a:schemeClr>
                  </a:outerShdw>
                </a:effectLst>
              </a:rPr>
              <a:t>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8B95DBE-4322-6B76-386E-AA9452A22FD2}"/>
              </a:ext>
            </a:extLst>
          </p:cNvPr>
          <p:cNvSpPr txBox="1"/>
          <p:nvPr/>
        </p:nvSpPr>
        <p:spPr>
          <a:xfrm>
            <a:off x="683568" y="260648"/>
            <a:ext cx="7128792" cy="1077218"/>
          </a:xfrm>
          <a:prstGeom prst="rect">
            <a:avLst/>
          </a:prstGeom>
          <a:noFill/>
        </p:spPr>
        <p:txBody>
          <a:bodyPr wrap="square" rtlCol="0">
            <a:spAutoFit/>
          </a:bodyPr>
          <a:lstStyle/>
          <a:p>
            <a:r>
              <a:rPr lang="nl-NL" sz="3200" dirty="0">
                <a:solidFill>
                  <a:srgbClr val="0000FF"/>
                </a:solidFill>
              </a:rPr>
              <a:t>Visualisatie: verbinden met de generaties voor je en na je</a:t>
            </a:r>
          </a:p>
        </p:txBody>
      </p:sp>
      <p:pic>
        <p:nvPicPr>
          <p:cNvPr id="4" name="Afbeelding 3">
            <a:extLst>
              <a:ext uri="{FF2B5EF4-FFF2-40B4-BE49-F238E27FC236}">
                <a16:creationId xmlns:a16="http://schemas.microsoft.com/office/drawing/2014/main" id="{DBEF5770-BD6D-B661-EC64-CFD4ABC99C6E}"/>
              </a:ext>
            </a:extLst>
          </p:cNvPr>
          <p:cNvPicPr>
            <a:picLocks noChangeAspect="1"/>
          </p:cNvPicPr>
          <p:nvPr/>
        </p:nvPicPr>
        <p:blipFill>
          <a:blip r:embed="rId2"/>
          <a:stretch>
            <a:fillRect/>
          </a:stretch>
        </p:blipFill>
        <p:spPr>
          <a:xfrm>
            <a:off x="-82264" y="1574908"/>
            <a:ext cx="9308528" cy="5236046"/>
          </a:xfrm>
          <a:prstGeom prst="rect">
            <a:avLst/>
          </a:prstGeom>
        </p:spPr>
      </p:pic>
    </p:spTree>
    <p:extLst>
      <p:ext uri="{BB962C8B-B14F-4D97-AF65-F5344CB8AC3E}">
        <p14:creationId xmlns:p14="http://schemas.microsoft.com/office/powerpoint/2010/main" val="4206071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gras, person, vasthouden&#10;&#10;Automatisch gegenereerde beschrijving">
            <a:extLst>
              <a:ext uri="{FF2B5EF4-FFF2-40B4-BE49-F238E27FC236}">
                <a16:creationId xmlns:a16="http://schemas.microsoft.com/office/drawing/2014/main" id="{535A2171-4AF6-4FF8-8EAE-438B0B451E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79" y="2411730"/>
            <a:ext cx="9144000" cy="4446270"/>
          </a:xfrm>
          <a:prstGeom prst="rect">
            <a:avLst/>
          </a:prstGeom>
        </p:spPr>
      </p:pic>
      <p:sp>
        <p:nvSpPr>
          <p:cNvPr id="2" name="Titel 1"/>
          <p:cNvSpPr>
            <a:spLocks noGrp="1"/>
          </p:cNvSpPr>
          <p:nvPr>
            <p:ph type="title"/>
          </p:nvPr>
        </p:nvSpPr>
        <p:spPr>
          <a:xfrm>
            <a:off x="457200" y="116632"/>
            <a:ext cx="8229600" cy="1143000"/>
          </a:xfrm>
        </p:spPr>
        <p:txBody>
          <a:bodyPr/>
          <a:lstStyle/>
          <a:p>
            <a:r>
              <a:rPr lang="nl-NL" dirty="0">
                <a:solidFill>
                  <a:srgbClr val="0000FF"/>
                </a:solidFill>
              </a:rPr>
              <a:t>Tot slot</a:t>
            </a:r>
          </a:p>
        </p:txBody>
      </p:sp>
      <p:sp>
        <p:nvSpPr>
          <p:cNvPr id="3" name="Tijdelijke aanduiding voor inhoud 2"/>
          <p:cNvSpPr>
            <a:spLocks noGrp="1"/>
          </p:cNvSpPr>
          <p:nvPr>
            <p:ph idx="1"/>
          </p:nvPr>
        </p:nvSpPr>
        <p:spPr>
          <a:xfrm>
            <a:off x="457200" y="1268760"/>
            <a:ext cx="8229600" cy="1296144"/>
          </a:xfrm>
        </p:spPr>
        <p:txBody>
          <a:bodyPr/>
          <a:lstStyle/>
          <a:p>
            <a:pPr>
              <a:buNone/>
            </a:pPr>
            <a:r>
              <a:rPr lang="nl-NL" dirty="0">
                <a:solidFill>
                  <a:srgbClr val="0000FF"/>
                </a:solidFill>
              </a:rPr>
              <a:t>Kies één woord over wat je meeneemt van deze cursusavond..</a:t>
            </a:r>
          </a:p>
        </p:txBody>
      </p:sp>
      <p:sp>
        <p:nvSpPr>
          <p:cNvPr id="5" name="Rechthoek 4">
            <a:extLst>
              <a:ext uri="{FF2B5EF4-FFF2-40B4-BE49-F238E27FC236}">
                <a16:creationId xmlns:a16="http://schemas.microsoft.com/office/drawing/2014/main" id="{4A810D08-1B77-4F5B-8121-C6465D5CBE25}"/>
              </a:ext>
            </a:extLst>
          </p:cNvPr>
          <p:cNvSpPr/>
          <p:nvPr/>
        </p:nvSpPr>
        <p:spPr>
          <a:xfrm>
            <a:off x="8657347" y="6536377"/>
            <a:ext cx="316112" cy="276999"/>
          </a:xfrm>
          <a:prstGeom prst="rect">
            <a:avLst/>
          </a:prstGeom>
          <a:noFill/>
        </p:spPr>
        <p:txBody>
          <a:bodyPr wrap="none" lIns="91440" tIns="45720" rIns="91440" bIns="45720">
            <a:spAutoFit/>
          </a:bodyPr>
          <a:lstStyle/>
          <a:p>
            <a:pPr algn="ctr"/>
            <a:r>
              <a:rPr lang="nl-NL" sz="1200" b="0" cap="none" spc="0" dirty="0">
                <a:ln w="0"/>
                <a:solidFill>
                  <a:schemeClr val="tx1"/>
                </a:solidFill>
                <a:effectLst>
                  <a:outerShdw blurRad="38100" dist="19050" dir="2700000" algn="tl" rotWithShape="0">
                    <a:schemeClr val="dk1">
                      <a:alpha val="40000"/>
                    </a:schemeClr>
                  </a:outerShdw>
                </a:effectLst>
              </a:rPr>
              <a:t>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p:txBody>
          <a:bodyPr>
            <a:normAutofit/>
          </a:bodyPr>
          <a:lstStyle/>
          <a:p>
            <a:pPr eaLnBrk="1" hangingPunct="1"/>
            <a:r>
              <a:rPr lang="en-US" sz="4800" b="1" dirty="0" err="1">
                <a:solidFill>
                  <a:srgbClr val="0000FF"/>
                </a:solidFill>
              </a:rPr>
              <a:t>Zin-tuig-lijke</a:t>
            </a:r>
            <a:r>
              <a:rPr lang="en-US" sz="4800" b="1" dirty="0">
                <a:solidFill>
                  <a:srgbClr val="0000FF"/>
                </a:solidFill>
              </a:rPr>
              <a:t> </a:t>
            </a:r>
            <a:r>
              <a:rPr lang="en-US" sz="4800" b="1" dirty="0" err="1">
                <a:solidFill>
                  <a:srgbClr val="0000FF"/>
                </a:solidFill>
              </a:rPr>
              <a:t>scherp-zinnig-heid</a:t>
            </a:r>
            <a:endParaRPr lang="nl-NL" sz="4800" b="1" dirty="0">
              <a:solidFill>
                <a:srgbClr val="0000FF"/>
              </a:solidFill>
            </a:endParaRPr>
          </a:p>
        </p:txBody>
      </p:sp>
      <p:pic>
        <p:nvPicPr>
          <p:cNvPr id="4099" name="Tijdelijke aanduiding voor inhoud 3" descr="visualsystem2.bmp"/>
          <p:cNvPicPr>
            <a:picLocks noGrp="1"/>
          </p:cNvPicPr>
          <p:nvPr>
            <p:ph idx="1"/>
          </p:nvPr>
        </p:nvPicPr>
        <p:blipFill>
          <a:blip r:embed="rId3" cstate="screen">
            <a:extLst>
              <a:ext uri="{28A0092B-C50C-407E-A947-70E740481C1C}">
                <a14:useLocalDpi xmlns:a14="http://schemas.microsoft.com/office/drawing/2010/main" val="0"/>
              </a:ext>
            </a:extLst>
          </a:blip>
          <a:srcRect/>
          <a:stretch>
            <a:fillRect/>
          </a:stretch>
        </p:blipFill>
        <p:spPr>
          <a:xfrm>
            <a:off x="2915816" y="3068960"/>
            <a:ext cx="3009900" cy="1773237"/>
          </a:xfrm>
        </p:spPr>
      </p:pic>
      <p:sp>
        <p:nvSpPr>
          <p:cNvPr id="4100" name="Tekstvak 4"/>
          <p:cNvSpPr txBox="1">
            <a:spLocks noChangeArrowheads="1"/>
          </p:cNvSpPr>
          <p:nvPr/>
        </p:nvSpPr>
        <p:spPr bwMode="auto">
          <a:xfrm>
            <a:off x="827088" y="1628775"/>
            <a:ext cx="7058025" cy="1569660"/>
          </a:xfrm>
          <a:prstGeom prst="rect">
            <a:avLst/>
          </a:prstGeom>
          <a:noFill/>
          <a:ln w="9525">
            <a:noFill/>
            <a:miter lim="800000"/>
            <a:headEnd/>
            <a:tailEnd/>
          </a:ln>
        </p:spPr>
        <p:txBody>
          <a:bodyPr>
            <a:spAutoFit/>
          </a:bodyPr>
          <a:lstStyle/>
          <a:p>
            <a:r>
              <a:rPr lang="nl-NL" sz="2800" b="1" i="1" dirty="0">
                <a:solidFill>
                  <a:srgbClr val="0000FF"/>
                </a:solidFill>
                <a:latin typeface="Calibri" pitchFamily="34" charset="0"/>
              </a:rPr>
              <a:t>Oefening: Wat laten onze zintuigen weg?</a:t>
            </a:r>
          </a:p>
          <a:p>
            <a:endParaRPr lang="nl-NL" b="1" i="1" dirty="0">
              <a:latin typeface="Calibri" pitchFamily="34" charset="0"/>
            </a:endParaRPr>
          </a:p>
          <a:p>
            <a:r>
              <a:rPr lang="nl-NL" dirty="0">
                <a:latin typeface="Calibri" pitchFamily="34" charset="0"/>
              </a:rPr>
              <a:t> </a:t>
            </a:r>
            <a:r>
              <a:rPr lang="nl-NL" b="1" i="1" dirty="0">
                <a:solidFill>
                  <a:srgbClr val="0000FF"/>
                </a:solidFill>
                <a:latin typeface="Calibri" pitchFamily="34" charset="0"/>
              </a:rPr>
              <a:t>Kijk het lokaal rond en let op alles wat </a:t>
            </a:r>
            <a:r>
              <a:rPr lang="nl-NL" sz="3200" b="1" i="1" dirty="0">
                <a:solidFill>
                  <a:srgbClr val="FF0000"/>
                </a:solidFill>
                <a:latin typeface="Calibri" pitchFamily="34" charset="0"/>
              </a:rPr>
              <a:t>rood</a:t>
            </a:r>
            <a:r>
              <a:rPr lang="nl-NL" b="1" i="1" dirty="0">
                <a:latin typeface="Calibri" pitchFamily="34" charset="0"/>
              </a:rPr>
              <a:t> </a:t>
            </a:r>
            <a:r>
              <a:rPr lang="nl-NL" b="1" i="1" dirty="0">
                <a:solidFill>
                  <a:srgbClr val="0000FF"/>
                </a:solidFill>
                <a:latin typeface="Calibri" pitchFamily="34" charset="0"/>
              </a:rPr>
              <a:t>is</a:t>
            </a:r>
            <a:r>
              <a:rPr lang="nl-NL" dirty="0">
                <a:solidFill>
                  <a:srgbClr val="0000FF"/>
                </a:solidFill>
                <a:latin typeface="Calibri" pitchFamily="34" charset="0"/>
              </a:rPr>
              <a:t>.</a:t>
            </a:r>
          </a:p>
          <a:p>
            <a:endParaRPr lang="nl-NL" dirty="0">
              <a:latin typeface="Calibri" pitchFamily="34" charset="0"/>
            </a:endParaRPr>
          </a:p>
        </p:txBody>
      </p:sp>
      <p:sp>
        <p:nvSpPr>
          <p:cNvPr id="5" name="Tekstvak 4"/>
          <p:cNvSpPr txBox="1">
            <a:spLocks noChangeArrowheads="1"/>
          </p:cNvSpPr>
          <p:nvPr/>
        </p:nvSpPr>
        <p:spPr bwMode="auto">
          <a:xfrm>
            <a:off x="793730" y="5013176"/>
            <a:ext cx="7058025" cy="1354217"/>
          </a:xfrm>
          <a:prstGeom prst="rect">
            <a:avLst/>
          </a:prstGeom>
          <a:noFill/>
          <a:ln w="9525">
            <a:noFill/>
            <a:miter lim="800000"/>
            <a:headEnd/>
            <a:tailEnd/>
          </a:ln>
        </p:spPr>
        <p:txBody>
          <a:bodyPr>
            <a:spAutoFit/>
          </a:bodyPr>
          <a:lstStyle/>
          <a:p>
            <a:r>
              <a:rPr lang="nl-NL" b="1" i="1" dirty="0">
                <a:solidFill>
                  <a:srgbClr val="0000FF"/>
                </a:solidFill>
                <a:latin typeface="Calibri" pitchFamily="34" charset="0"/>
              </a:rPr>
              <a:t>Doe je ogen nu dicht.</a:t>
            </a:r>
          </a:p>
          <a:p>
            <a:endParaRPr lang="nl-NL" b="1" i="1" dirty="0">
              <a:solidFill>
                <a:srgbClr val="0000FF"/>
              </a:solidFill>
              <a:latin typeface="Calibri" pitchFamily="34" charset="0"/>
            </a:endParaRPr>
          </a:p>
          <a:p>
            <a:r>
              <a:rPr lang="nl-NL" b="1" i="1" dirty="0">
                <a:solidFill>
                  <a:srgbClr val="0000FF"/>
                </a:solidFill>
                <a:latin typeface="Calibri" pitchFamily="34" charset="0"/>
              </a:rPr>
              <a:t>Maak een innerlijk beeld van het lokaal en ga na wat je in dit beeld voor </a:t>
            </a:r>
            <a:r>
              <a:rPr lang="nl-NL" sz="2800" b="1" i="1" dirty="0">
                <a:solidFill>
                  <a:srgbClr val="0000FF"/>
                </a:solidFill>
                <a:latin typeface="Calibri" pitchFamily="34" charset="0"/>
              </a:rPr>
              <a:t>blauwe</a:t>
            </a:r>
            <a:r>
              <a:rPr lang="nl-NL" b="1" i="1" dirty="0">
                <a:latin typeface="Calibri" pitchFamily="34" charset="0"/>
              </a:rPr>
              <a:t> </a:t>
            </a:r>
            <a:r>
              <a:rPr lang="nl-NL" b="1" i="1" dirty="0">
                <a:solidFill>
                  <a:srgbClr val="0000FF"/>
                </a:solidFill>
                <a:latin typeface="Calibri" pitchFamily="34" charset="0"/>
              </a:rPr>
              <a:t>dingen kunt ontdekken.</a:t>
            </a:r>
          </a:p>
        </p:txBody>
      </p:sp>
      <p:pic>
        <p:nvPicPr>
          <p:cNvPr id="6" name="Afbeelding 25" descr="oefening.jpg">
            <a:extLst>
              <a:ext uri="{FF2B5EF4-FFF2-40B4-BE49-F238E27FC236}">
                <a16:creationId xmlns:a16="http://schemas.microsoft.com/office/drawing/2014/main" id="{18D911AA-89E2-47E6-8751-A9F174ED2B74}"/>
              </a:ext>
            </a:extLst>
          </p:cNvPr>
          <p:cNvPicPr>
            <a:picLocks noChangeAspect="1" noChangeArrowheads="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6161" y="1626148"/>
            <a:ext cx="402078" cy="52009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 calcmode="lin" valueType="num">
                                      <p:cBhvr additive="base">
                                        <p:cTn id="7" dur="500" fill="hold"/>
                                        <p:tgtEl>
                                          <p:spTgt spid="410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0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00">
                                            <p:txEl>
                                              <p:pRg st="2" end="2"/>
                                            </p:txEl>
                                          </p:spTgt>
                                        </p:tgtEl>
                                        <p:attrNameLst>
                                          <p:attrName>style.visibility</p:attrName>
                                        </p:attrNameLst>
                                      </p:cBhvr>
                                      <p:to>
                                        <p:strVal val="visible"/>
                                      </p:to>
                                    </p:set>
                                    <p:anim calcmode="lin" valueType="num">
                                      <p:cBhvr additive="base">
                                        <p:cTn id="13" dur="500" fill="hold"/>
                                        <p:tgtEl>
                                          <p:spTgt spid="4100">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00">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4099"/>
                                        </p:tgtEl>
                                        <p:attrNameLst>
                                          <p:attrName>style.visibility</p:attrName>
                                        </p:attrNameLst>
                                      </p:cBhvr>
                                      <p:to>
                                        <p:strVal val="visible"/>
                                      </p:to>
                                    </p:set>
                                    <p:anim calcmode="lin" valueType="num">
                                      <p:cBhvr additive="base">
                                        <p:cTn id="23" dur="500" fill="hold"/>
                                        <p:tgtEl>
                                          <p:spTgt spid="4099"/>
                                        </p:tgtEl>
                                        <p:attrNameLst>
                                          <p:attrName>ppt_x</p:attrName>
                                        </p:attrNameLst>
                                      </p:cBhvr>
                                      <p:tavLst>
                                        <p:tav tm="0">
                                          <p:val>
                                            <p:strVal val="0-#ppt_w/2"/>
                                          </p:val>
                                        </p:tav>
                                        <p:tav tm="100000">
                                          <p:val>
                                            <p:strVal val="#ppt_x"/>
                                          </p:val>
                                        </p:tav>
                                      </p:tavLst>
                                    </p:anim>
                                    <p:anim calcmode="lin" valueType="num">
                                      <p:cBhvr additive="base">
                                        <p:cTn id="24" dur="500" fill="hold"/>
                                        <p:tgtEl>
                                          <p:spTgt spid="409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additive="base">
                                        <p:cTn id="29"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 calcmode="lin" valueType="num">
                                      <p:cBhvr additive="base">
                                        <p:cTn id="35"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6000" b="1" dirty="0">
                <a:solidFill>
                  <a:srgbClr val="0000FF"/>
                </a:solidFill>
              </a:rPr>
              <a:t>Wat laten we weg?</a:t>
            </a:r>
          </a:p>
        </p:txBody>
      </p:sp>
      <p:pic>
        <p:nvPicPr>
          <p:cNvPr id="4" name="Afbeelding 3" descr="Wie deed het.jpg">
            <a:hlinkClick r:id="rId2" action="ppaction://hlinkfile"/>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1764941"/>
            <a:ext cx="9144000" cy="512255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910586-860B-497D-B83F-026DA3946209}"/>
              </a:ext>
            </a:extLst>
          </p:cNvPr>
          <p:cNvSpPr>
            <a:spLocks noGrp="1"/>
          </p:cNvSpPr>
          <p:nvPr>
            <p:ph type="title"/>
          </p:nvPr>
        </p:nvSpPr>
        <p:spPr>
          <a:xfrm>
            <a:off x="2586573" y="895804"/>
            <a:ext cx="3240360" cy="830757"/>
          </a:xfrm>
        </p:spPr>
        <p:txBody>
          <a:bodyPr>
            <a:normAutofit/>
          </a:bodyPr>
          <a:lstStyle/>
          <a:p>
            <a:r>
              <a:rPr lang="nl-NL" dirty="0">
                <a:solidFill>
                  <a:srgbClr val="0000FF"/>
                </a:solidFill>
              </a:rPr>
              <a:t>Weglaten</a:t>
            </a:r>
          </a:p>
        </p:txBody>
      </p:sp>
      <p:pic>
        <p:nvPicPr>
          <p:cNvPr id="5" name="Afbeelding 4">
            <a:extLst>
              <a:ext uri="{FF2B5EF4-FFF2-40B4-BE49-F238E27FC236}">
                <a16:creationId xmlns:a16="http://schemas.microsoft.com/office/drawing/2014/main" id="{F10B76AF-A07C-457F-B5DC-23DBD3B625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06996"/>
            <a:ext cx="2689378" cy="3495258"/>
          </a:xfrm>
          <a:prstGeom prst="rect">
            <a:avLst/>
          </a:prstGeom>
        </p:spPr>
      </p:pic>
      <p:sp>
        <p:nvSpPr>
          <p:cNvPr id="6" name="Titel 1">
            <a:extLst>
              <a:ext uri="{FF2B5EF4-FFF2-40B4-BE49-F238E27FC236}">
                <a16:creationId xmlns:a16="http://schemas.microsoft.com/office/drawing/2014/main" id="{E740A844-4B54-4506-9975-22FE9B5080F8}"/>
              </a:ext>
            </a:extLst>
          </p:cNvPr>
          <p:cNvSpPr txBox="1">
            <a:spLocks/>
          </p:cNvSpPr>
          <p:nvPr/>
        </p:nvSpPr>
        <p:spPr>
          <a:xfrm>
            <a:off x="2624608" y="2701787"/>
            <a:ext cx="3390728"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solidFill>
                  <a:srgbClr val="0000FF"/>
                </a:solidFill>
              </a:rPr>
              <a:t>Vervormen</a:t>
            </a:r>
          </a:p>
        </p:txBody>
      </p:sp>
      <p:sp>
        <p:nvSpPr>
          <p:cNvPr id="7" name="Titel 1">
            <a:extLst>
              <a:ext uri="{FF2B5EF4-FFF2-40B4-BE49-F238E27FC236}">
                <a16:creationId xmlns:a16="http://schemas.microsoft.com/office/drawing/2014/main" id="{E7249BD0-98D6-4A6B-B179-C0AB319929C8}"/>
              </a:ext>
            </a:extLst>
          </p:cNvPr>
          <p:cNvSpPr txBox="1">
            <a:spLocks/>
          </p:cNvSpPr>
          <p:nvPr/>
        </p:nvSpPr>
        <p:spPr>
          <a:xfrm>
            <a:off x="-123353" y="4203547"/>
            <a:ext cx="3543226" cy="736238"/>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dirty="0">
                <a:solidFill>
                  <a:srgbClr val="0000FF"/>
                </a:solidFill>
              </a:rPr>
              <a:t>Generaliseren:</a:t>
            </a:r>
            <a:endParaRPr lang="nl-NL" sz="2900" dirty="0">
              <a:solidFill>
                <a:srgbClr val="0000FF"/>
              </a:solidFill>
            </a:endParaRPr>
          </a:p>
        </p:txBody>
      </p:sp>
      <p:pic>
        <p:nvPicPr>
          <p:cNvPr id="8" name="Afbeelding 7">
            <a:extLst>
              <a:ext uri="{FF2B5EF4-FFF2-40B4-BE49-F238E27FC236}">
                <a16:creationId xmlns:a16="http://schemas.microsoft.com/office/drawing/2014/main" id="{9F1CED77-7FAA-49F3-A854-D6E3D4488C5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724128" y="647953"/>
            <a:ext cx="3370298" cy="1363290"/>
          </a:xfrm>
          <a:prstGeom prst="rect">
            <a:avLst/>
          </a:prstGeom>
        </p:spPr>
      </p:pic>
      <p:pic>
        <p:nvPicPr>
          <p:cNvPr id="9" name="Afbeelding 8">
            <a:extLst>
              <a:ext uri="{FF2B5EF4-FFF2-40B4-BE49-F238E27FC236}">
                <a16:creationId xmlns:a16="http://schemas.microsoft.com/office/drawing/2014/main" id="{389E9657-B4CD-4FA1-A241-D1A40821BFF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724128" y="2085321"/>
            <a:ext cx="3240360" cy="2325586"/>
          </a:xfrm>
          <a:prstGeom prst="rect">
            <a:avLst/>
          </a:prstGeom>
        </p:spPr>
      </p:pic>
      <p:pic>
        <p:nvPicPr>
          <p:cNvPr id="1026" name="Picture 2">
            <a:extLst>
              <a:ext uri="{FF2B5EF4-FFF2-40B4-BE49-F238E27FC236}">
                <a16:creationId xmlns:a16="http://schemas.microsoft.com/office/drawing/2014/main" id="{B54F7B94-5756-47C3-9104-2683C4FAA6F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32856" y="5016912"/>
            <a:ext cx="1488188" cy="1815142"/>
          </a:xfrm>
          <a:prstGeom prst="rect">
            <a:avLst/>
          </a:prstGeom>
          <a:noFill/>
          <a:extLst>
            <a:ext uri="{909E8E84-426E-40DD-AFC4-6F175D3DCCD1}">
              <a14:hiddenFill xmlns:a14="http://schemas.microsoft.com/office/drawing/2010/main">
                <a:solidFill>
                  <a:srgbClr val="FFFFFF"/>
                </a:solidFill>
              </a14:hiddenFill>
            </a:ext>
          </a:extLst>
        </p:spPr>
      </p:pic>
      <p:pic>
        <p:nvPicPr>
          <p:cNvPr id="11" name="Afbeelding 10">
            <a:extLst>
              <a:ext uri="{FF2B5EF4-FFF2-40B4-BE49-F238E27FC236}">
                <a16:creationId xmlns:a16="http://schemas.microsoft.com/office/drawing/2014/main" id="{4068A7C7-7088-47C7-877A-F77B785C93C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71800" y="4999162"/>
            <a:ext cx="1302532" cy="1815142"/>
          </a:xfrm>
          <a:prstGeom prst="rect">
            <a:avLst/>
          </a:prstGeom>
        </p:spPr>
      </p:pic>
      <p:pic>
        <p:nvPicPr>
          <p:cNvPr id="1028" name="Picture 4">
            <a:extLst>
              <a:ext uri="{FF2B5EF4-FFF2-40B4-BE49-F238E27FC236}">
                <a16:creationId xmlns:a16="http://schemas.microsoft.com/office/drawing/2014/main" id="{4C0E6CC4-40B3-4FF8-9692-943848E88C50}"/>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4064794" y="5016961"/>
            <a:ext cx="1874897" cy="18005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32E011A5-00B3-4A08-8149-E2E38ADD17FD}"/>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5963775" y="5016961"/>
            <a:ext cx="1289636" cy="1797343"/>
          </a:xfrm>
          <a:prstGeom prst="rect">
            <a:avLst/>
          </a:prstGeom>
          <a:noFill/>
          <a:extLst>
            <a:ext uri="{909E8E84-426E-40DD-AFC4-6F175D3DCCD1}">
              <a14:hiddenFill xmlns:a14="http://schemas.microsoft.com/office/drawing/2010/main">
                <a:solidFill>
                  <a:srgbClr val="FFFFFF"/>
                </a:solidFill>
              </a14:hiddenFill>
            </a:ext>
          </a:extLst>
        </p:spPr>
      </p:pic>
      <p:sp>
        <p:nvSpPr>
          <p:cNvPr id="14" name="Titel 1">
            <a:extLst>
              <a:ext uri="{FF2B5EF4-FFF2-40B4-BE49-F238E27FC236}">
                <a16:creationId xmlns:a16="http://schemas.microsoft.com/office/drawing/2014/main" id="{EEC79652-3DB7-466B-B0BA-926E17DEFA66}"/>
              </a:ext>
            </a:extLst>
          </p:cNvPr>
          <p:cNvSpPr txBox="1">
            <a:spLocks/>
          </p:cNvSpPr>
          <p:nvPr/>
        </p:nvSpPr>
        <p:spPr>
          <a:xfrm>
            <a:off x="3531060" y="4360378"/>
            <a:ext cx="4968552" cy="53657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2900" dirty="0">
                <a:solidFill>
                  <a:srgbClr val="0000FF"/>
                </a:solidFill>
              </a:rPr>
              <a:t>alle lachende vrouwen zijn mooi</a:t>
            </a:r>
          </a:p>
        </p:txBody>
      </p:sp>
      <p:pic>
        <p:nvPicPr>
          <p:cNvPr id="1032" name="Picture 8">
            <a:extLst>
              <a:ext uri="{FF2B5EF4-FFF2-40B4-BE49-F238E27FC236}">
                <a16:creationId xmlns:a16="http://schemas.microsoft.com/office/drawing/2014/main" id="{9540A01C-29E6-412D-8EBA-C3FDC7D3E643}"/>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7236296" y="4999163"/>
            <a:ext cx="1934628" cy="181514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5AC2C493-14BA-41A2-AE41-7DFD18B6D3ED}"/>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a:off x="1482175" y="4989667"/>
            <a:ext cx="1433642" cy="1824637"/>
          </a:xfrm>
          <a:prstGeom prst="rect">
            <a:avLst/>
          </a:prstGeom>
          <a:noFill/>
          <a:extLst>
            <a:ext uri="{909E8E84-426E-40DD-AFC4-6F175D3DCCD1}">
              <a14:hiddenFill xmlns:a14="http://schemas.microsoft.com/office/drawing/2010/main">
                <a:solidFill>
                  <a:srgbClr val="FFFFFF"/>
                </a:solidFill>
              </a14:hiddenFill>
            </a:ext>
          </a:extLst>
        </p:spPr>
      </p:pic>
      <p:sp>
        <p:nvSpPr>
          <p:cNvPr id="10" name="Rechthoek 9">
            <a:extLst>
              <a:ext uri="{FF2B5EF4-FFF2-40B4-BE49-F238E27FC236}">
                <a16:creationId xmlns:a16="http://schemas.microsoft.com/office/drawing/2014/main" id="{41BDAF74-6F84-48FD-8F28-ADAA0D1F8F8D}"/>
              </a:ext>
            </a:extLst>
          </p:cNvPr>
          <p:cNvSpPr/>
          <p:nvPr/>
        </p:nvSpPr>
        <p:spPr>
          <a:xfrm>
            <a:off x="335550" y="-169484"/>
            <a:ext cx="2198038" cy="923330"/>
          </a:xfrm>
          <a:prstGeom prst="rect">
            <a:avLst/>
          </a:prstGeom>
          <a:noFill/>
        </p:spPr>
        <p:txBody>
          <a:bodyPr wrap="none" lIns="91440" tIns="45720" rIns="91440" bIns="45720">
            <a:spAutoFit/>
          </a:bodyPr>
          <a:lstStyle/>
          <a:p>
            <a:pPr algn="ctr"/>
            <a:r>
              <a:rPr lang="nl-NL" sz="5400" b="0" cap="none" spc="0" dirty="0">
                <a:ln w="0"/>
                <a:solidFill>
                  <a:srgbClr val="0000FF"/>
                </a:solidFill>
                <a:effectLst>
                  <a:outerShdw blurRad="38100" dist="19050" dir="2700000" algn="tl" rotWithShape="0">
                    <a:schemeClr val="dk1">
                      <a:alpha val="40000"/>
                    </a:schemeClr>
                  </a:outerShdw>
                </a:effectLst>
              </a:rPr>
              <a:t>Gebied</a:t>
            </a:r>
          </a:p>
        </p:txBody>
      </p:sp>
      <p:sp>
        <p:nvSpPr>
          <p:cNvPr id="18" name="Rechthoek 17">
            <a:extLst>
              <a:ext uri="{FF2B5EF4-FFF2-40B4-BE49-F238E27FC236}">
                <a16:creationId xmlns:a16="http://schemas.microsoft.com/office/drawing/2014/main" id="{9DF7789B-2B3B-4001-BDBA-E4CA1B283553}"/>
              </a:ext>
            </a:extLst>
          </p:cNvPr>
          <p:cNvSpPr/>
          <p:nvPr/>
        </p:nvSpPr>
        <p:spPr>
          <a:xfrm>
            <a:off x="6732240" y="-177638"/>
            <a:ext cx="1670394" cy="923330"/>
          </a:xfrm>
          <a:prstGeom prst="rect">
            <a:avLst/>
          </a:prstGeom>
          <a:noFill/>
        </p:spPr>
        <p:txBody>
          <a:bodyPr wrap="none" lIns="91440" tIns="45720" rIns="91440" bIns="45720">
            <a:spAutoFit/>
          </a:bodyPr>
          <a:lstStyle/>
          <a:p>
            <a:pPr algn="ctr"/>
            <a:r>
              <a:rPr lang="nl-NL" sz="5400" dirty="0">
                <a:ln w="0"/>
                <a:solidFill>
                  <a:srgbClr val="0000FF"/>
                </a:solidFill>
                <a:effectLst>
                  <a:outerShdw blurRad="38100" dist="19050" dir="2700000" algn="tl" rotWithShape="0">
                    <a:schemeClr val="dk1">
                      <a:alpha val="40000"/>
                    </a:schemeClr>
                  </a:outerShdw>
                </a:effectLst>
              </a:rPr>
              <a:t>Kaart</a:t>
            </a:r>
            <a:endParaRPr lang="nl-NL" sz="5400" b="0" cap="none" spc="0" dirty="0">
              <a:ln w="0"/>
              <a:solidFill>
                <a:srgbClr val="0000FF"/>
              </a:solidFill>
              <a:effectLst>
                <a:outerShdw blurRad="38100" dist="19050" dir="2700000" algn="tl" rotWithShape="0">
                  <a:schemeClr val="dk1">
                    <a:alpha val="40000"/>
                  </a:schemeClr>
                </a:outerShdw>
              </a:effectLst>
            </a:endParaRPr>
          </a:p>
        </p:txBody>
      </p:sp>
      <p:grpSp>
        <p:nvGrpSpPr>
          <p:cNvPr id="13" name="Groep 12">
            <a:extLst>
              <a:ext uri="{FF2B5EF4-FFF2-40B4-BE49-F238E27FC236}">
                <a16:creationId xmlns:a16="http://schemas.microsoft.com/office/drawing/2014/main" id="{A621C908-254D-4AE3-93AE-8B053BB0CE9D}"/>
              </a:ext>
            </a:extLst>
          </p:cNvPr>
          <p:cNvGrpSpPr/>
          <p:nvPr/>
        </p:nvGrpSpPr>
        <p:grpSpPr>
          <a:xfrm>
            <a:off x="2689378" y="-4508"/>
            <a:ext cx="3656899" cy="769441"/>
            <a:chOff x="2689378" y="-4508"/>
            <a:chExt cx="3656899" cy="769441"/>
          </a:xfrm>
        </p:grpSpPr>
        <p:sp>
          <p:nvSpPr>
            <p:cNvPr id="19" name="Rechthoek 18">
              <a:extLst>
                <a:ext uri="{FF2B5EF4-FFF2-40B4-BE49-F238E27FC236}">
                  <a16:creationId xmlns:a16="http://schemas.microsoft.com/office/drawing/2014/main" id="{D6B1147B-B89A-4E8A-8468-697161509926}"/>
                </a:ext>
              </a:extLst>
            </p:cNvPr>
            <p:cNvSpPr/>
            <p:nvPr/>
          </p:nvSpPr>
          <p:spPr>
            <a:xfrm>
              <a:off x="2689378" y="-4508"/>
              <a:ext cx="3656899" cy="769441"/>
            </a:xfrm>
            <a:prstGeom prst="rect">
              <a:avLst/>
            </a:prstGeom>
            <a:noFill/>
            <a:ln w="28575">
              <a:solidFill>
                <a:srgbClr val="0000FF"/>
              </a:solidFill>
            </a:ln>
          </p:spPr>
          <p:txBody>
            <a:bodyPr wrap="none" lIns="91440" tIns="45720" rIns="91440" bIns="45720">
              <a:spAutoFit/>
            </a:bodyPr>
            <a:lstStyle/>
            <a:p>
              <a:pPr algn="ctr"/>
              <a:r>
                <a:rPr lang="nl-NL" sz="4400" i="1" cap="none" spc="0" dirty="0">
                  <a:ln w="0"/>
                  <a:solidFill>
                    <a:srgbClr val="0000FF"/>
                  </a:solidFill>
                  <a:effectLst>
                    <a:outerShdw blurRad="38100" dist="19050" dir="2700000" algn="tl" rotWithShape="0">
                      <a:schemeClr val="dk1">
                        <a:alpha val="40000"/>
                      </a:schemeClr>
                    </a:outerShdw>
                  </a:effectLst>
                </a:rPr>
                <a:t>Kaart = Gebied</a:t>
              </a:r>
            </a:p>
          </p:txBody>
        </p:sp>
        <p:sp>
          <p:nvSpPr>
            <p:cNvPr id="12" name="Rechthoek 11">
              <a:extLst>
                <a:ext uri="{FF2B5EF4-FFF2-40B4-BE49-F238E27FC236}">
                  <a16:creationId xmlns:a16="http://schemas.microsoft.com/office/drawing/2014/main" id="{114D2638-1CBE-49A1-A038-0A643EE59C5C}"/>
                </a:ext>
              </a:extLst>
            </p:cNvPr>
            <p:cNvSpPr/>
            <p:nvPr/>
          </p:nvSpPr>
          <p:spPr>
            <a:xfrm>
              <a:off x="4146340" y="60665"/>
              <a:ext cx="425660" cy="646331"/>
            </a:xfrm>
            <a:prstGeom prst="rect">
              <a:avLst/>
            </a:prstGeom>
            <a:noFill/>
          </p:spPr>
          <p:txBody>
            <a:bodyPr wrap="square" lIns="91440" tIns="45720" rIns="91440" bIns="45720">
              <a:spAutoFit/>
            </a:bodyPr>
            <a:lstStyle/>
            <a:p>
              <a:pPr algn="ctr"/>
              <a:r>
                <a:rPr lang="nl-NL" sz="3600" b="0" cap="none" spc="0" dirty="0">
                  <a:ln w="0">
                    <a:solidFill>
                      <a:srgbClr val="0000FF"/>
                    </a:solidFill>
                  </a:ln>
                  <a:solidFill>
                    <a:schemeClr val="tx1"/>
                  </a:solidFill>
                  <a:effectLst>
                    <a:outerShdw blurRad="38100" dist="19050" dir="2700000" algn="tl" rotWithShape="0">
                      <a:schemeClr val="dk1">
                        <a:alpha val="40000"/>
                      </a:schemeClr>
                    </a:outerShdw>
                  </a:effectLst>
                </a:rPr>
                <a:t>/</a:t>
              </a:r>
            </a:p>
          </p:txBody>
        </p:sp>
      </p:grpSp>
    </p:spTree>
    <p:extLst>
      <p:ext uri="{BB962C8B-B14F-4D97-AF65-F5344CB8AC3E}">
        <p14:creationId xmlns:p14="http://schemas.microsoft.com/office/powerpoint/2010/main" val="415025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anim calcmode="lin" valueType="num">
                                      <p:cBhvr additive="base">
                                        <p:cTn id="43" dur="500" fill="hold"/>
                                        <p:tgtEl>
                                          <p:spTgt spid="1026"/>
                                        </p:tgtEl>
                                        <p:attrNameLst>
                                          <p:attrName>ppt_x</p:attrName>
                                        </p:attrNameLst>
                                      </p:cBhvr>
                                      <p:tavLst>
                                        <p:tav tm="0">
                                          <p:val>
                                            <p:strVal val="0-#ppt_w/2"/>
                                          </p:val>
                                        </p:tav>
                                        <p:tav tm="100000">
                                          <p:val>
                                            <p:strVal val="#ppt_x"/>
                                          </p:val>
                                        </p:tav>
                                      </p:tavLst>
                                    </p:anim>
                                    <p:anim calcmode="lin" valueType="num">
                                      <p:cBhvr additive="base">
                                        <p:cTn id="44"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034"/>
                                        </p:tgtEl>
                                        <p:attrNameLst>
                                          <p:attrName>style.visibility</p:attrName>
                                        </p:attrNameLst>
                                      </p:cBhvr>
                                      <p:to>
                                        <p:strVal val="visible"/>
                                      </p:to>
                                    </p:set>
                                    <p:anim calcmode="lin" valueType="num">
                                      <p:cBhvr additive="base">
                                        <p:cTn id="49" dur="500" fill="hold"/>
                                        <p:tgtEl>
                                          <p:spTgt spid="1034"/>
                                        </p:tgtEl>
                                        <p:attrNameLst>
                                          <p:attrName>ppt_x</p:attrName>
                                        </p:attrNameLst>
                                      </p:cBhvr>
                                      <p:tavLst>
                                        <p:tav tm="0">
                                          <p:val>
                                            <p:strVal val="0-#ppt_w/2"/>
                                          </p:val>
                                        </p:tav>
                                        <p:tav tm="100000">
                                          <p:val>
                                            <p:strVal val="#ppt_x"/>
                                          </p:val>
                                        </p:tav>
                                      </p:tavLst>
                                    </p:anim>
                                    <p:anim calcmode="lin" valueType="num">
                                      <p:cBhvr additive="base">
                                        <p:cTn id="50" dur="500" fill="hold"/>
                                        <p:tgtEl>
                                          <p:spTgt spid="1034"/>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0-#ppt_w/2"/>
                                          </p:val>
                                        </p:tav>
                                        <p:tav tm="100000">
                                          <p:val>
                                            <p:strVal val="#ppt_x"/>
                                          </p:val>
                                        </p:tav>
                                      </p:tavLst>
                                    </p:anim>
                                    <p:anim calcmode="lin" valueType="num">
                                      <p:cBhvr additive="base">
                                        <p:cTn id="5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1028"/>
                                        </p:tgtEl>
                                        <p:attrNameLst>
                                          <p:attrName>style.visibility</p:attrName>
                                        </p:attrNameLst>
                                      </p:cBhvr>
                                      <p:to>
                                        <p:strVal val="visible"/>
                                      </p:to>
                                    </p:set>
                                    <p:anim calcmode="lin" valueType="num">
                                      <p:cBhvr additive="base">
                                        <p:cTn id="61" dur="500" fill="hold"/>
                                        <p:tgtEl>
                                          <p:spTgt spid="1028"/>
                                        </p:tgtEl>
                                        <p:attrNameLst>
                                          <p:attrName>ppt_x</p:attrName>
                                        </p:attrNameLst>
                                      </p:cBhvr>
                                      <p:tavLst>
                                        <p:tav tm="0">
                                          <p:val>
                                            <p:strVal val="0-#ppt_w/2"/>
                                          </p:val>
                                        </p:tav>
                                        <p:tav tm="100000">
                                          <p:val>
                                            <p:strVal val="#ppt_x"/>
                                          </p:val>
                                        </p:tav>
                                      </p:tavLst>
                                    </p:anim>
                                    <p:anim calcmode="lin" valueType="num">
                                      <p:cBhvr additive="base">
                                        <p:cTn id="62"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1030"/>
                                        </p:tgtEl>
                                        <p:attrNameLst>
                                          <p:attrName>style.visibility</p:attrName>
                                        </p:attrNameLst>
                                      </p:cBhvr>
                                      <p:to>
                                        <p:strVal val="visible"/>
                                      </p:to>
                                    </p:set>
                                    <p:anim calcmode="lin" valueType="num">
                                      <p:cBhvr additive="base">
                                        <p:cTn id="67" dur="500" fill="hold"/>
                                        <p:tgtEl>
                                          <p:spTgt spid="1030"/>
                                        </p:tgtEl>
                                        <p:attrNameLst>
                                          <p:attrName>ppt_x</p:attrName>
                                        </p:attrNameLst>
                                      </p:cBhvr>
                                      <p:tavLst>
                                        <p:tav tm="0">
                                          <p:val>
                                            <p:strVal val="0-#ppt_w/2"/>
                                          </p:val>
                                        </p:tav>
                                        <p:tav tm="100000">
                                          <p:val>
                                            <p:strVal val="#ppt_x"/>
                                          </p:val>
                                        </p:tav>
                                      </p:tavLst>
                                    </p:anim>
                                    <p:anim calcmode="lin" valueType="num">
                                      <p:cBhvr additive="base">
                                        <p:cTn id="68" dur="500" fill="hold"/>
                                        <p:tgtEl>
                                          <p:spTgt spid="1030"/>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1032"/>
                                        </p:tgtEl>
                                        <p:attrNameLst>
                                          <p:attrName>style.visibility</p:attrName>
                                        </p:attrNameLst>
                                      </p:cBhvr>
                                      <p:to>
                                        <p:strVal val="visible"/>
                                      </p:to>
                                    </p:set>
                                    <p:anim calcmode="lin" valueType="num">
                                      <p:cBhvr additive="base">
                                        <p:cTn id="73" dur="500" fill="hold"/>
                                        <p:tgtEl>
                                          <p:spTgt spid="1032"/>
                                        </p:tgtEl>
                                        <p:attrNameLst>
                                          <p:attrName>ppt_x</p:attrName>
                                        </p:attrNameLst>
                                      </p:cBhvr>
                                      <p:tavLst>
                                        <p:tav tm="0">
                                          <p:val>
                                            <p:strVal val="0-#ppt_w/2"/>
                                          </p:val>
                                        </p:tav>
                                        <p:tav tm="100000">
                                          <p:val>
                                            <p:strVal val="#ppt_x"/>
                                          </p:val>
                                        </p:tav>
                                      </p:tavLst>
                                    </p:anim>
                                    <p:anim calcmode="lin" valueType="num">
                                      <p:cBhvr additive="base">
                                        <p:cTn id="74" dur="500" fill="hold"/>
                                        <p:tgtEl>
                                          <p:spTgt spid="1032"/>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0-#ppt_w/2"/>
                                          </p:val>
                                        </p:tav>
                                        <p:tav tm="100000">
                                          <p:val>
                                            <p:strVal val="#ppt_x"/>
                                          </p:val>
                                        </p:tav>
                                      </p:tavLst>
                                    </p:anim>
                                    <p:anim calcmode="lin" valueType="num">
                                      <p:cBhvr additive="base">
                                        <p:cTn id="8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visuele cortex.jpg">
            <a:extLst>
              <a:ext uri="{FF2B5EF4-FFF2-40B4-BE49-F238E27FC236}">
                <a16:creationId xmlns:a16="http://schemas.microsoft.com/office/drawing/2014/main" id="{1CE1C3B8-9969-B67B-A6E3-26503D3C5A7D}"/>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771800" y="2493943"/>
            <a:ext cx="6125190" cy="4364057"/>
          </a:xfrm>
          <a:prstGeom prst="rect">
            <a:avLst/>
          </a:prstGeom>
        </p:spPr>
      </p:pic>
      <p:cxnSp>
        <p:nvCxnSpPr>
          <p:cNvPr id="5" name="Rechte verbindingslijn met pijl 4">
            <a:extLst>
              <a:ext uri="{FF2B5EF4-FFF2-40B4-BE49-F238E27FC236}">
                <a16:creationId xmlns:a16="http://schemas.microsoft.com/office/drawing/2014/main" id="{F726DFFE-ED1B-1952-4865-7CA446F4ED7A}"/>
              </a:ext>
            </a:extLst>
          </p:cNvPr>
          <p:cNvCxnSpPr>
            <a:cxnSpLocks/>
          </p:cNvCxnSpPr>
          <p:nvPr/>
        </p:nvCxnSpPr>
        <p:spPr>
          <a:xfrm>
            <a:off x="4788024" y="1412776"/>
            <a:ext cx="3357093" cy="411934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ijdelijke aanduiding voor inhoud 2">
            <a:extLst>
              <a:ext uri="{FF2B5EF4-FFF2-40B4-BE49-F238E27FC236}">
                <a16:creationId xmlns:a16="http://schemas.microsoft.com/office/drawing/2014/main" id="{93CDC371-FE36-C2CC-B876-20BA0F31CEEA}"/>
              </a:ext>
            </a:extLst>
          </p:cNvPr>
          <p:cNvSpPr txBox="1">
            <a:spLocks/>
          </p:cNvSpPr>
          <p:nvPr/>
        </p:nvSpPr>
        <p:spPr>
          <a:xfrm>
            <a:off x="683568" y="670186"/>
            <a:ext cx="6701254" cy="951152"/>
          </a:xfrm>
          <a:prstGeom prst="rect">
            <a:avLst/>
          </a:prstGeom>
        </p:spPr>
        <p:txBody>
          <a:bodyPr vert="horz" lIns="91440" tIns="45720" rIns="91440" bIns="45720" rtlCol="0">
            <a:noAutofit/>
          </a:bodyPr>
          <a:lstStyle/>
          <a:p>
            <a:pPr marR="0" lvl="0" fontAlgn="auto">
              <a:lnSpc>
                <a:spcPct val="100000"/>
              </a:lnSpc>
              <a:spcBef>
                <a:spcPct val="20000"/>
              </a:spcBef>
              <a:spcAft>
                <a:spcPts val="0"/>
              </a:spcAft>
              <a:buClrTx/>
              <a:buSzTx/>
              <a:buFont typeface="Arial" pitchFamily="34" charset="0"/>
              <a:buNone/>
              <a:tabLst/>
              <a:defRPr/>
            </a:pPr>
            <a:r>
              <a:rPr lang="nl-NL" sz="3600" b="1" dirty="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rPr>
              <a:t>Plaats van de interne voorstelling</a:t>
            </a:r>
          </a:p>
        </p:txBody>
      </p:sp>
      <p:sp>
        <p:nvSpPr>
          <p:cNvPr id="8" name="Ovaal 7">
            <a:extLst>
              <a:ext uri="{FF2B5EF4-FFF2-40B4-BE49-F238E27FC236}">
                <a16:creationId xmlns:a16="http://schemas.microsoft.com/office/drawing/2014/main" id="{2DE62D00-F0E9-2ABA-1BAF-32E578B62961}"/>
              </a:ext>
            </a:extLst>
          </p:cNvPr>
          <p:cNvSpPr/>
          <p:nvPr/>
        </p:nvSpPr>
        <p:spPr>
          <a:xfrm>
            <a:off x="7931224" y="3920443"/>
            <a:ext cx="755576" cy="7979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DB9F73AE-DD1A-CECF-0609-3F8B7E118AEA}"/>
              </a:ext>
            </a:extLst>
          </p:cNvPr>
          <p:cNvSpPr/>
          <p:nvPr/>
        </p:nvSpPr>
        <p:spPr>
          <a:xfrm>
            <a:off x="7882196" y="5236662"/>
            <a:ext cx="755576" cy="7979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12128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ep 51"/>
          <p:cNvGrpSpPr/>
          <p:nvPr/>
        </p:nvGrpSpPr>
        <p:grpSpPr>
          <a:xfrm>
            <a:off x="852999" y="1916832"/>
            <a:ext cx="4439081" cy="4328542"/>
            <a:chOff x="852999" y="1916832"/>
            <a:chExt cx="4439081" cy="4328542"/>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5106" r="3163"/>
            <a:stretch>
              <a:fillRect/>
            </a:stretch>
          </p:blipFill>
          <p:spPr bwMode="auto">
            <a:xfrm>
              <a:off x="3203848" y="1916832"/>
              <a:ext cx="2088232" cy="4328542"/>
            </a:xfrm>
            <a:prstGeom prst="rect">
              <a:avLst/>
            </a:prstGeom>
            <a:noFill/>
            <a:ln w="9525">
              <a:noFill/>
              <a:miter lim="800000"/>
              <a:headEnd/>
              <a:tailEnd/>
            </a:ln>
          </p:spPr>
        </p:pic>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r="4291"/>
            <a:stretch>
              <a:fillRect/>
            </a:stretch>
          </p:blipFill>
          <p:spPr bwMode="auto">
            <a:xfrm>
              <a:off x="1597696" y="2061778"/>
              <a:ext cx="1606152" cy="4155862"/>
            </a:xfrm>
            <a:prstGeom prst="rect">
              <a:avLst/>
            </a:prstGeom>
            <a:noFill/>
            <a:ln w="9525">
              <a:noFill/>
              <a:miter lim="800000"/>
              <a:headEnd/>
              <a:tailEnd/>
            </a:ln>
          </p:spPr>
        </p:pic>
        <p:pic>
          <p:nvPicPr>
            <p:cNvPr id="17" name="Picture 2" descr="http://image3.slideserve.com/6335196/slide4-n.jpg"/>
            <p:cNvPicPr>
              <a:picLocks noChangeAspect="1" noChangeArrowheads="1"/>
            </p:cNvPicPr>
            <p:nvPr/>
          </p:nvPicPr>
          <p:blipFill>
            <a:blip r:embed="rId4" cstate="screen">
              <a:lum bright="-30000" contrast="40000"/>
              <a:extLst>
                <a:ext uri="{28A0092B-C50C-407E-A947-70E740481C1C}">
                  <a14:useLocalDpi xmlns:a14="http://schemas.microsoft.com/office/drawing/2010/main" val="0"/>
                </a:ext>
              </a:extLst>
            </a:blip>
            <a:srcRect/>
            <a:stretch>
              <a:fillRect/>
            </a:stretch>
          </p:blipFill>
          <p:spPr bwMode="auto">
            <a:xfrm>
              <a:off x="852999" y="2132856"/>
              <a:ext cx="766673" cy="3986705"/>
            </a:xfrm>
            <a:prstGeom prst="rect">
              <a:avLst/>
            </a:prstGeom>
            <a:noFill/>
          </p:spPr>
        </p:pic>
      </p:grpSp>
      <p:pic>
        <p:nvPicPr>
          <p:cNvPr id="22" name="Picture 2"/>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5220072" y="4653136"/>
            <a:ext cx="2524058" cy="792088"/>
          </a:xfrm>
          <a:prstGeom prst="rect">
            <a:avLst/>
          </a:prstGeom>
          <a:noFill/>
          <a:ln w="9525">
            <a:noFill/>
            <a:miter lim="800000"/>
            <a:headEnd/>
            <a:tailEnd/>
          </a:ln>
        </p:spPr>
      </p:pic>
      <p:sp>
        <p:nvSpPr>
          <p:cNvPr id="2" name="Titel 1"/>
          <p:cNvSpPr>
            <a:spLocks noGrp="1"/>
          </p:cNvSpPr>
          <p:nvPr>
            <p:ph type="title"/>
          </p:nvPr>
        </p:nvSpPr>
        <p:spPr>
          <a:xfrm>
            <a:off x="457200" y="274638"/>
            <a:ext cx="8229600" cy="1066130"/>
          </a:xfrm>
        </p:spPr>
        <p:txBody>
          <a:bodyPr>
            <a:noAutofit/>
          </a:bodyPr>
          <a:lstStyle/>
          <a:p>
            <a:r>
              <a:rPr lang="nl-NL" sz="3600" b="1" dirty="0">
                <a:solidFill>
                  <a:srgbClr val="FF0000"/>
                </a:solidFill>
              </a:rPr>
              <a:t>8 x vertalen van prikkels van het ‘gebied’, voor je de ‘kaart’ krijgt</a:t>
            </a:r>
          </a:p>
        </p:txBody>
      </p:sp>
      <p:sp>
        <p:nvSpPr>
          <p:cNvPr id="3" name="Tijdelijke aanduiding voor inhoud 2"/>
          <p:cNvSpPr>
            <a:spLocks noGrp="1"/>
          </p:cNvSpPr>
          <p:nvPr>
            <p:ph idx="1"/>
          </p:nvPr>
        </p:nvSpPr>
        <p:spPr>
          <a:xfrm>
            <a:off x="-20216" y="1835826"/>
            <a:ext cx="2170584" cy="792088"/>
          </a:xfrm>
        </p:spPr>
        <p:txBody>
          <a:bodyPr>
            <a:normAutofit/>
          </a:bodyPr>
          <a:lstStyle/>
          <a:p>
            <a:pPr>
              <a:buNone/>
            </a:pPr>
            <a:r>
              <a:rPr lang="nl-NL" sz="2200" b="1" dirty="0">
                <a:solidFill>
                  <a:srgbClr val="0000FF"/>
                </a:solidFill>
              </a:rPr>
              <a:t>1) Licht/kleur uit het ‘gebied’</a:t>
            </a:r>
          </a:p>
        </p:txBody>
      </p:sp>
      <p:cxnSp>
        <p:nvCxnSpPr>
          <p:cNvPr id="5" name="Rechte verbindingslijn met pijl 4"/>
          <p:cNvCxnSpPr/>
          <p:nvPr/>
        </p:nvCxnSpPr>
        <p:spPr>
          <a:xfrm>
            <a:off x="539552" y="3717032"/>
            <a:ext cx="4248472" cy="151216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107504" y="3645024"/>
            <a:ext cx="590644" cy="1250237"/>
          </a:xfrm>
          <a:prstGeom prst="rect">
            <a:avLst/>
          </a:prstGeom>
          <a:noFill/>
          <a:ln w="9525">
            <a:noFill/>
            <a:miter lim="800000"/>
            <a:headEnd/>
            <a:tailEnd/>
          </a:ln>
        </p:spPr>
      </p:pic>
      <p:pic>
        <p:nvPicPr>
          <p:cNvPr id="9" name="Picture 2"/>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27984" y="3025175"/>
            <a:ext cx="734660" cy="2060009"/>
          </a:xfrm>
          <a:prstGeom prst="rect">
            <a:avLst/>
          </a:prstGeom>
          <a:noFill/>
          <a:ln w="9525">
            <a:noFill/>
            <a:miter lim="800000"/>
            <a:headEnd/>
            <a:tailEnd/>
          </a:ln>
        </p:spPr>
      </p:pic>
      <p:sp>
        <p:nvSpPr>
          <p:cNvPr id="10" name="Tijdelijke aanduiding voor inhoud 2"/>
          <p:cNvSpPr txBox="1">
            <a:spLocks/>
          </p:cNvSpPr>
          <p:nvPr/>
        </p:nvSpPr>
        <p:spPr>
          <a:xfrm>
            <a:off x="2195736" y="1340768"/>
            <a:ext cx="3240360" cy="936104"/>
          </a:xfrm>
          <a:prstGeom prst="rect">
            <a:avLst/>
          </a:prstGeom>
        </p:spPr>
        <p:txBody>
          <a:bodyPr vert="horz" lIns="91440" tIns="45720" rIns="91440" bIns="45720" rtlCol="0">
            <a:normAutofit fontScale="62500" lnSpcReduction="20000"/>
          </a:bodyPr>
          <a:lstStyle/>
          <a:p>
            <a:pPr marR="0" lvl="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3200" b="1" dirty="0">
                <a:solidFill>
                  <a:srgbClr val="0000FF"/>
                </a:solidFill>
              </a:rPr>
              <a:t>3</a:t>
            </a:r>
            <a:r>
              <a:rPr kumimoji="0" lang="nl-NL" sz="3200" b="1" i="0" u="none" strike="noStrike" kern="1200" cap="none" spc="0" normalizeH="0" baseline="0" noProof="0" dirty="0">
                <a:ln>
                  <a:noFill/>
                </a:ln>
                <a:solidFill>
                  <a:srgbClr val="0000FF"/>
                </a:solidFill>
                <a:effectLst/>
                <a:uLnTx/>
                <a:uFillTx/>
                <a:latin typeface="+mn-lt"/>
                <a:ea typeface="+mn-ea"/>
                <a:cs typeface="+mn-cs"/>
              </a:rPr>
              <a:t>) Lens buigt stralen verder naar</a:t>
            </a:r>
            <a:r>
              <a:rPr kumimoji="0" lang="nl-NL" sz="3200" b="1" i="0" u="none" strike="noStrike" kern="1200" cap="none" spc="0" normalizeH="0" noProof="0" dirty="0">
                <a:ln>
                  <a:noFill/>
                </a:ln>
                <a:solidFill>
                  <a:srgbClr val="0000FF"/>
                </a:solidFill>
                <a:effectLst/>
                <a:uLnTx/>
                <a:uFillTx/>
                <a:latin typeface="+mn-lt"/>
                <a:ea typeface="+mn-ea"/>
                <a:cs typeface="+mn-cs"/>
              </a:rPr>
              <a:t> elkaar en </a:t>
            </a:r>
            <a:r>
              <a:rPr lang="nl-NL" sz="3200" b="1" dirty="0">
                <a:solidFill>
                  <a:srgbClr val="0000FF"/>
                </a:solidFill>
              </a:rPr>
              <a:t>vormt een beeld, stelt scherp</a:t>
            </a:r>
            <a:endParaRPr kumimoji="0" lang="nl-NL" sz="3200" b="1" i="0" u="none" strike="noStrike" kern="1200" cap="none" spc="0" normalizeH="0" baseline="0" noProof="0" dirty="0">
              <a:ln>
                <a:noFill/>
              </a:ln>
              <a:solidFill>
                <a:srgbClr val="0000FF"/>
              </a:solidFill>
              <a:effectLst/>
              <a:uLnTx/>
              <a:uFillTx/>
              <a:latin typeface="+mn-lt"/>
              <a:ea typeface="+mn-ea"/>
              <a:cs typeface="+mn-cs"/>
            </a:endParaRPr>
          </a:p>
        </p:txBody>
      </p:sp>
      <p:cxnSp>
        <p:nvCxnSpPr>
          <p:cNvPr id="21" name="Rechte verbindingslijn met pijl 20"/>
          <p:cNvCxnSpPr/>
          <p:nvPr/>
        </p:nvCxnSpPr>
        <p:spPr>
          <a:xfrm flipV="1">
            <a:off x="611560" y="2780928"/>
            <a:ext cx="4032448" cy="20882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ijdelijke aanduiding voor inhoud 2"/>
          <p:cNvSpPr txBox="1">
            <a:spLocks/>
          </p:cNvSpPr>
          <p:nvPr/>
        </p:nvSpPr>
        <p:spPr>
          <a:xfrm>
            <a:off x="5724128" y="1376772"/>
            <a:ext cx="3096344" cy="396044"/>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2200" b="1" dirty="0">
                <a:solidFill>
                  <a:srgbClr val="0000FF"/>
                </a:solidFill>
              </a:rPr>
              <a:t>4</a:t>
            </a:r>
            <a:r>
              <a:rPr kumimoji="0" lang="nl-NL" sz="2200" b="1" i="0" u="none" strike="noStrike" kern="1200" cap="none" spc="0" normalizeH="0" baseline="0" noProof="0" dirty="0">
                <a:ln>
                  <a:noFill/>
                </a:ln>
                <a:solidFill>
                  <a:srgbClr val="0000FF"/>
                </a:solidFill>
                <a:effectLst/>
                <a:uLnTx/>
                <a:uFillTx/>
                <a:latin typeface="+mn-lt"/>
                <a:ea typeface="+mn-ea"/>
                <a:cs typeface="+mn-cs"/>
              </a:rPr>
              <a:t>) Omgekeerd beeld</a:t>
            </a:r>
          </a:p>
        </p:txBody>
      </p:sp>
      <p:sp>
        <p:nvSpPr>
          <p:cNvPr id="28" name="Tijdelijke aanduiding voor inhoud 2"/>
          <p:cNvSpPr txBox="1">
            <a:spLocks/>
          </p:cNvSpPr>
          <p:nvPr/>
        </p:nvSpPr>
        <p:spPr>
          <a:xfrm>
            <a:off x="5868144" y="2438890"/>
            <a:ext cx="3096344" cy="1008112"/>
          </a:xfrm>
          <a:prstGeom prst="rect">
            <a:avLst/>
          </a:prstGeom>
        </p:spPr>
        <p:txBody>
          <a:bodyPr vert="horz" lIns="91440" tIns="45720" rIns="91440" bIns="45720" rtlCol="0">
            <a:noAutofit/>
          </a:bodyPr>
          <a:lstStyle/>
          <a:p>
            <a:pPr marR="0" lvl="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2200" b="1" noProof="0" dirty="0">
                <a:solidFill>
                  <a:srgbClr val="0000FF"/>
                </a:solidFill>
              </a:rPr>
              <a:t>6</a:t>
            </a:r>
            <a:r>
              <a:rPr kumimoji="0" lang="nl-NL" sz="2200" b="1" i="0" u="none" strike="noStrike" kern="1200" cap="none" spc="0" normalizeH="0" baseline="0" noProof="0" dirty="0">
                <a:ln>
                  <a:noFill/>
                </a:ln>
                <a:solidFill>
                  <a:srgbClr val="0000FF"/>
                </a:solidFill>
                <a:effectLst/>
                <a:uLnTx/>
                <a:uFillTx/>
                <a:latin typeface="+mn-lt"/>
                <a:ea typeface="+mn-ea"/>
                <a:cs typeface="+mn-cs"/>
              </a:rPr>
              <a:t>) Licht wordt omgezet in chemische stofjes in zintuigcellen</a:t>
            </a:r>
          </a:p>
        </p:txBody>
      </p:sp>
      <p:sp>
        <p:nvSpPr>
          <p:cNvPr id="29" name="Tijdelijke aanduiding voor inhoud 2"/>
          <p:cNvSpPr txBox="1">
            <a:spLocks/>
          </p:cNvSpPr>
          <p:nvPr/>
        </p:nvSpPr>
        <p:spPr>
          <a:xfrm>
            <a:off x="4408735" y="5481228"/>
            <a:ext cx="1766689" cy="792088"/>
          </a:xfrm>
          <a:prstGeom prst="rect">
            <a:avLst/>
          </a:prstGeom>
        </p:spPr>
        <p:txBody>
          <a:bodyPr vert="horz" lIns="91440" tIns="45720" rIns="91440" bIns="45720" rtlCol="0">
            <a:noAutofit/>
          </a:bodyPr>
          <a:lstStyle/>
          <a:p>
            <a:pPr marR="0" lvl="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2200" b="1" noProof="0" dirty="0">
                <a:solidFill>
                  <a:srgbClr val="0000FF"/>
                </a:solidFill>
              </a:rPr>
              <a:t>7</a:t>
            </a:r>
            <a:r>
              <a:rPr kumimoji="0" lang="nl-NL" sz="2200" b="1" i="0" u="none" strike="noStrike" kern="1200" cap="none" spc="0" normalizeH="0" baseline="0" noProof="0" dirty="0">
                <a:ln>
                  <a:noFill/>
                </a:ln>
                <a:solidFill>
                  <a:srgbClr val="0000FF"/>
                </a:solidFill>
                <a:effectLst/>
                <a:uLnTx/>
                <a:uFillTx/>
                <a:latin typeface="+mn-lt"/>
                <a:ea typeface="+mn-ea"/>
                <a:cs typeface="+mn-cs"/>
              </a:rPr>
              <a:t>) Elektrische impulsen</a:t>
            </a:r>
          </a:p>
        </p:txBody>
      </p:sp>
      <p:cxnSp>
        <p:nvCxnSpPr>
          <p:cNvPr id="32" name="Rechte verbindingslijn met pijl 31"/>
          <p:cNvCxnSpPr>
            <a:cxnSpLocks/>
          </p:cNvCxnSpPr>
          <p:nvPr/>
        </p:nvCxnSpPr>
        <p:spPr>
          <a:xfrm>
            <a:off x="5004048" y="5193196"/>
            <a:ext cx="864096" cy="18002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ijdelijke aanduiding voor inhoud 2"/>
          <p:cNvSpPr txBox="1">
            <a:spLocks/>
          </p:cNvSpPr>
          <p:nvPr/>
        </p:nvSpPr>
        <p:spPr>
          <a:xfrm>
            <a:off x="6228184" y="5433764"/>
            <a:ext cx="3018881" cy="1088740"/>
          </a:xfrm>
          <a:prstGeom prst="rect">
            <a:avLst/>
          </a:prstGeom>
        </p:spPr>
        <p:txBody>
          <a:bodyPr vert="horz" lIns="91440" tIns="45720" rIns="91440" bIns="45720" rtlCol="0">
            <a:noAutofit/>
          </a:bodyPr>
          <a:lstStyle/>
          <a:p>
            <a:pPr marR="0" lvl="0" algn="l" defTabSz="914400" rtl="0" eaLnBrk="1" fontAlgn="auto" latinLnBrk="0" hangingPunct="1">
              <a:lnSpc>
                <a:spcPct val="100000"/>
              </a:lnSpc>
              <a:spcAft>
                <a:spcPts val="0"/>
              </a:spcAft>
              <a:buClrTx/>
              <a:buSzTx/>
              <a:buFont typeface="Arial" pitchFamily="34" charset="0"/>
              <a:buNone/>
              <a:tabLst/>
              <a:defRPr/>
            </a:pPr>
            <a:r>
              <a:rPr lang="nl-NL" sz="2200" b="1" dirty="0">
                <a:solidFill>
                  <a:srgbClr val="0000FF"/>
                </a:solidFill>
              </a:rPr>
              <a:t>8) Hersenen m</a:t>
            </a:r>
            <a:r>
              <a:rPr kumimoji="0" lang="nl-NL" sz="2200" b="1" i="0" u="none" strike="noStrike" kern="1200" cap="none" spc="0" normalizeH="0" baseline="0" noProof="0" dirty="0">
                <a:ln>
                  <a:noFill/>
                </a:ln>
                <a:solidFill>
                  <a:srgbClr val="0000FF"/>
                </a:solidFill>
                <a:effectLst/>
                <a:uLnTx/>
                <a:uFillTx/>
                <a:latin typeface="+mn-lt"/>
                <a:ea typeface="+mn-ea"/>
                <a:cs typeface="+mn-cs"/>
              </a:rPr>
              <a:t>aken een interne voorstelling = ‘de Kaart’</a:t>
            </a:r>
          </a:p>
        </p:txBody>
      </p:sp>
      <p:cxnSp>
        <p:nvCxnSpPr>
          <p:cNvPr id="20" name="Rechte verbindingslijn met pijl 19"/>
          <p:cNvCxnSpPr>
            <a:cxnSpLocks/>
            <a:endCxn id="1026" idx="3"/>
          </p:cNvCxnSpPr>
          <p:nvPr/>
        </p:nvCxnSpPr>
        <p:spPr>
          <a:xfrm flipH="1">
            <a:off x="5292080" y="2096852"/>
            <a:ext cx="648072" cy="198425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Rechte verbindingslijn met pijl 23"/>
          <p:cNvCxnSpPr/>
          <p:nvPr/>
        </p:nvCxnSpPr>
        <p:spPr>
          <a:xfrm flipH="1">
            <a:off x="4860032" y="1700808"/>
            <a:ext cx="944488" cy="18722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Rechte verbindingslijn met pijl 29"/>
          <p:cNvCxnSpPr/>
          <p:nvPr/>
        </p:nvCxnSpPr>
        <p:spPr>
          <a:xfrm flipH="1">
            <a:off x="2123728" y="1988840"/>
            <a:ext cx="432048" cy="1800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Rechte verbindingslijn met pijl 38"/>
          <p:cNvCxnSpPr/>
          <p:nvPr/>
        </p:nvCxnSpPr>
        <p:spPr>
          <a:xfrm>
            <a:off x="683568" y="4149080"/>
            <a:ext cx="648072"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Rechte verbindingslijn met pijl 41"/>
          <p:cNvCxnSpPr>
            <a:cxnSpLocks/>
            <a:stCxn id="44" idx="1"/>
          </p:cNvCxnSpPr>
          <p:nvPr/>
        </p:nvCxnSpPr>
        <p:spPr>
          <a:xfrm flipH="1">
            <a:off x="5355704" y="3825044"/>
            <a:ext cx="648072" cy="39604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ijdelijke aanduiding voor inhoud 2"/>
          <p:cNvSpPr txBox="1">
            <a:spLocks/>
          </p:cNvSpPr>
          <p:nvPr/>
        </p:nvSpPr>
        <p:spPr>
          <a:xfrm>
            <a:off x="6003776" y="3645024"/>
            <a:ext cx="3140224" cy="360040"/>
          </a:xfrm>
          <a:prstGeom prst="rect">
            <a:avLst/>
          </a:prstGeom>
        </p:spPr>
        <p:txBody>
          <a:bodyPr vert="horz" lIns="91440" tIns="45720" rIns="91440" bIns="45720" rtlCol="0">
            <a:noAutofit/>
          </a:bodyPr>
          <a:lstStyle/>
          <a:p>
            <a:pPr marR="0" lvl="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i="0" u="none" strike="noStrike" kern="1200" cap="none" spc="0" normalizeH="0" baseline="0" noProof="0" dirty="0">
                <a:ln>
                  <a:noFill/>
                </a:ln>
                <a:effectLst/>
                <a:uLnTx/>
                <a:uFillTx/>
                <a:latin typeface="+mn-lt"/>
                <a:ea typeface="+mn-ea"/>
                <a:cs typeface="+mn-cs"/>
              </a:rPr>
              <a:t>Gele vlek</a:t>
            </a:r>
            <a:r>
              <a:rPr kumimoji="0" lang="nl-NL" i="0" u="none" strike="noStrike" kern="1200" cap="none" spc="0" normalizeH="0" noProof="0" dirty="0">
                <a:ln>
                  <a:noFill/>
                </a:ln>
                <a:effectLst/>
                <a:uLnTx/>
                <a:uFillTx/>
                <a:latin typeface="+mn-lt"/>
                <a:ea typeface="+mn-ea"/>
                <a:cs typeface="+mn-cs"/>
              </a:rPr>
              <a:t> met veel zintuigcellen</a:t>
            </a:r>
            <a:endParaRPr kumimoji="0" lang="nl-NL" i="0" u="none" strike="noStrike" kern="1200" cap="none" spc="0" normalizeH="0" baseline="0" noProof="0" dirty="0">
              <a:ln>
                <a:noFill/>
              </a:ln>
              <a:effectLst/>
              <a:uLnTx/>
              <a:uFillTx/>
              <a:latin typeface="+mn-lt"/>
              <a:ea typeface="+mn-ea"/>
              <a:cs typeface="+mn-cs"/>
            </a:endParaRPr>
          </a:p>
        </p:txBody>
      </p:sp>
      <p:sp>
        <p:nvSpPr>
          <p:cNvPr id="46" name="Tijdelijke aanduiding voor inhoud 2"/>
          <p:cNvSpPr txBox="1">
            <a:spLocks/>
          </p:cNvSpPr>
          <p:nvPr/>
        </p:nvSpPr>
        <p:spPr>
          <a:xfrm>
            <a:off x="6154286" y="4293096"/>
            <a:ext cx="3026225" cy="360040"/>
          </a:xfrm>
          <a:prstGeom prst="rect">
            <a:avLst/>
          </a:prstGeom>
        </p:spPr>
        <p:txBody>
          <a:bodyPr vert="horz" lIns="91440" tIns="45720" rIns="91440" bIns="45720" rtlCol="0">
            <a:noAutofit/>
          </a:bodyPr>
          <a:lstStyle/>
          <a:p>
            <a:pPr marR="0" lvl="0" algn="l" defTabSz="914400" rtl="0" eaLnBrk="1" fontAlgn="auto" latinLnBrk="0" hangingPunct="1">
              <a:lnSpc>
                <a:spcPct val="100000"/>
              </a:lnSpc>
              <a:spcBef>
                <a:spcPct val="20000"/>
              </a:spcBef>
              <a:spcAft>
                <a:spcPts val="0"/>
              </a:spcAft>
              <a:buClrTx/>
              <a:buSzTx/>
              <a:buFont typeface="Arial" pitchFamily="34" charset="0"/>
              <a:buNone/>
              <a:tabLst/>
              <a:defRPr/>
            </a:pPr>
            <a:r>
              <a:rPr lang="nl-NL" dirty="0"/>
              <a:t>Blinde</a:t>
            </a:r>
            <a:r>
              <a:rPr kumimoji="0" lang="nl-NL" i="0" u="none" strike="noStrike" kern="1200" cap="none" spc="0" normalizeH="0" baseline="0" noProof="0" dirty="0">
                <a:ln>
                  <a:noFill/>
                </a:ln>
                <a:effectLst/>
                <a:uLnTx/>
                <a:uFillTx/>
              </a:rPr>
              <a:t> vlek</a:t>
            </a:r>
            <a:r>
              <a:rPr kumimoji="0" lang="nl-NL" i="0" u="none" strike="noStrike" kern="1200" cap="none" spc="0" normalizeH="0" noProof="0" dirty="0">
                <a:ln>
                  <a:noFill/>
                </a:ln>
                <a:effectLst/>
                <a:uLnTx/>
                <a:uFillTx/>
              </a:rPr>
              <a:t> zonder zintuigen</a:t>
            </a:r>
            <a:endParaRPr kumimoji="0" lang="nl-NL" i="0" u="none" strike="noStrike" kern="1200" cap="none" spc="0" normalizeH="0" baseline="0" noProof="0" dirty="0">
              <a:ln>
                <a:noFill/>
              </a:ln>
              <a:effectLst/>
              <a:uLnTx/>
              <a:uFillTx/>
            </a:endParaRPr>
          </a:p>
        </p:txBody>
      </p:sp>
      <p:cxnSp>
        <p:nvCxnSpPr>
          <p:cNvPr id="47" name="Rechte verbindingslijn met pijl 46"/>
          <p:cNvCxnSpPr>
            <a:cxnSpLocks/>
            <a:stCxn id="46" idx="1"/>
          </p:cNvCxnSpPr>
          <p:nvPr/>
        </p:nvCxnSpPr>
        <p:spPr>
          <a:xfrm flipH="1">
            <a:off x="5140643" y="4473116"/>
            <a:ext cx="1013643" cy="36004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ijdelijke aanduiding voor inhoud 2">
            <a:extLst>
              <a:ext uri="{FF2B5EF4-FFF2-40B4-BE49-F238E27FC236}">
                <a16:creationId xmlns:a16="http://schemas.microsoft.com/office/drawing/2014/main" id="{356724DD-13E5-433F-99A9-A1B087CD78EB}"/>
              </a:ext>
            </a:extLst>
          </p:cNvPr>
          <p:cNvSpPr txBox="1">
            <a:spLocks/>
          </p:cNvSpPr>
          <p:nvPr/>
        </p:nvSpPr>
        <p:spPr>
          <a:xfrm>
            <a:off x="16013" y="5341243"/>
            <a:ext cx="2170584"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nl-NL" sz="2200" b="1" dirty="0">
                <a:solidFill>
                  <a:srgbClr val="0000FF"/>
                </a:solidFill>
              </a:rPr>
              <a:t>2) Hoornvlies buigt het licht</a:t>
            </a:r>
          </a:p>
        </p:txBody>
      </p:sp>
      <p:cxnSp>
        <p:nvCxnSpPr>
          <p:cNvPr id="33" name="Rechte verbindingslijn met pijl 32">
            <a:extLst>
              <a:ext uri="{FF2B5EF4-FFF2-40B4-BE49-F238E27FC236}">
                <a16:creationId xmlns:a16="http://schemas.microsoft.com/office/drawing/2014/main" id="{DF643CCE-E368-4E9C-89AD-5BA3B7B3FCFB}"/>
              </a:ext>
            </a:extLst>
          </p:cNvPr>
          <p:cNvCxnSpPr>
            <a:cxnSpLocks/>
          </p:cNvCxnSpPr>
          <p:nvPr/>
        </p:nvCxnSpPr>
        <p:spPr>
          <a:xfrm flipV="1">
            <a:off x="500380" y="4365104"/>
            <a:ext cx="557808" cy="108012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Rechte verbindingslijn met pijl 34">
            <a:extLst>
              <a:ext uri="{FF2B5EF4-FFF2-40B4-BE49-F238E27FC236}">
                <a16:creationId xmlns:a16="http://schemas.microsoft.com/office/drawing/2014/main" id="{3B37EF34-F23C-40C9-A66B-505AD2E94663}"/>
              </a:ext>
            </a:extLst>
          </p:cNvPr>
          <p:cNvCxnSpPr>
            <a:cxnSpLocks/>
          </p:cNvCxnSpPr>
          <p:nvPr/>
        </p:nvCxnSpPr>
        <p:spPr>
          <a:xfrm>
            <a:off x="6154287" y="5373216"/>
            <a:ext cx="2162129" cy="3600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Tijdelijke aanduiding voor inhoud 2">
            <a:extLst>
              <a:ext uri="{FF2B5EF4-FFF2-40B4-BE49-F238E27FC236}">
                <a16:creationId xmlns:a16="http://schemas.microsoft.com/office/drawing/2014/main" id="{0FC315B4-A50B-4E94-BAA6-580E085B2D08}"/>
              </a:ext>
            </a:extLst>
          </p:cNvPr>
          <p:cNvSpPr txBox="1">
            <a:spLocks/>
          </p:cNvSpPr>
          <p:nvPr/>
        </p:nvSpPr>
        <p:spPr>
          <a:xfrm>
            <a:off x="5868144" y="1862826"/>
            <a:ext cx="3096344" cy="396044"/>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2200" b="1" noProof="0" dirty="0">
                <a:solidFill>
                  <a:srgbClr val="0000FF"/>
                </a:solidFill>
              </a:rPr>
              <a:t>5)</a:t>
            </a:r>
            <a:r>
              <a:rPr kumimoji="0" lang="nl-NL" sz="2200" b="1" i="0" u="none" strike="noStrike" kern="1200" cap="none" spc="0" normalizeH="0" baseline="0" noProof="0" dirty="0">
                <a:ln>
                  <a:noFill/>
                </a:ln>
                <a:solidFill>
                  <a:srgbClr val="0000FF"/>
                </a:solidFill>
                <a:effectLst/>
                <a:uLnTx/>
                <a:uFillTx/>
                <a:latin typeface="+mn-lt"/>
                <a:ea typeface="+mn-ea"/>
                <a:cs typeface="+mn-cs"/>
              </a:rPr>
              <a:t>Focus in gele vlek</a:t>
            </a:r>
          </a:p>
        </p:txBody>
      </p:sp>
      <p:cxnSp>
        <p:nvCxnSpPr>
          <p:cNvPr id="45" name="Rechte verbindingslijn met pijl 44">
            <a:extLst>
              <a:ext uri="{FF2B5EF4-FFF2-40B4-BE49-F238E27FC236}">
                <a16:creationId xmlns:a16="http://schemas.microsoft.com/office/drawing/2014/main" id="{E406AC34-D403-4922-8536-EECD16779607}"/>
              </a:ext>
            </a:extLst>
          </p:cNvPr>
          <p:cNvCxnSpPr>
            <a:cxnSpLocks/>
          </p:cNvCxnSpPr>
          <p:nvPr/>
        </p:nvCxnSpPr>
        <p:spPr>
          <a:xfrm flipH="1" flipV="1">
            <a:off x="4427984" y="2618910"/>
            <a:ext cx="1543980" cy="8799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Rechte verbindingslijn met pijl 47">
            <a:extLst>
              <a:ext uri="{FF2B5EF4-FFF2-40B4-BE49-F238E27FC236}">
                <a16:creationId xmlns:a16="http://schemas.microsoft.com/office/drawing/2014/main" id="{AE959D49-734C-409E-9DA0-71D8D3534A84}"/>
              </a:ext>
            </a:extLst>
          </p:cNvPr>
          <p:cNvCxnSpPr>
            <a:cxnSpLocks/>
          </p:cNvCxnSpPr>
          <p:nvPr/>
        </p:nvCxnSpPr>
        <p:spPr>
          <a:xfrm flipH="1">
            <a:off x="4724400" y="2726922"/>
            <a:ext cx="1220924" cy="264629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Rechte verbindingslijn met pijl 50">
            <a:extLst>
              <a:ext uri="{FF2B5EF4-FFF2-40B4-BE49-F238E27FC236}">
                <a16:creationId xmlns:a16="http://schemas.microsoft.com/office/drawing/2014/main" id="{42EBF8E3-3F5D-43B4-9F82-C2816FD3DE6C}"/>
              </a:ext>
            </a:extLst>
          </p:cNvPr>
          <p:cNvCxnSpPr>
            <a:cxnSpLocks/>
          </p:cNvCxnSpPr>
          <p:nvPr/>
        </p:nvCxnSpPr>
        <p:spPr>
          <a:xfrm>
            <a:off x="266428" y="2726922"/>
            <a:ext cx="969907"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0-#ppt_w/2"/>
                                          </p:val>
                                        </p:tav>
                                        <p:tav tm="100000">
                                          <p:val>
                                            <p:strVal val="#ppt_x"/>
                                          </p:val>
                                        </p:tav>
                                      </p:tavLst>
                                    </p:anim>
                                    <p:anim calcmode="lin" valueType="num">
                                      <p:cBhvr additive="base">
                                        <p:cTn id="12"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1">
                                            <p:txEl>
                                              <p:pRg st="0" end="0"/>
                                            </p:txEl>
                                          </p:spTgt>
                                        </p:tgtEl>
                                        <p:attrNameLst>
                                          <p:attrName>style.visibility</p:attrName>
                                        </p:attrNameLst>
                                      </p:cBhvr>
                                      <p:to>
                                        <p:strVal val="visible"/>
                                      </p:to>
                                    </p:set>
                                    <p:anim calcmode="lin" valueType="num">
                                      <p:cBhvr additive="base">
                                        <p:cTn id="17" dur="50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1">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0-#ppt_w/2"/>
                                          </p:val>
                                        </p:tav>
                                        <p:tav tm="100000">
                                          <p:val>
                                            <p:strVal val="#ppt_x"/>
                                          </p:val>
                                        </p:tav>
                                      </p:tavLst>
                                    </p:anim>
                                    <p:anim calcmode="lin" valueType="num">
                                      <p:cBhvr additive="base">
                                        <p:cTn id="22"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0-#ppt_w/2"/>
                                          </p:val>
                                        </p:tav>
                                        <p:tav tm="100000">
                                          <p:val>
                                            <p:strVal val="#ppt_x"/>
                                          </p:val>
                                        </p:tav>
                                      </p:tavLst>
                                    </p:anim>
                                    <p:anim calcmode="lin" valueType="num">
                                      <p:cBhvr additive="base">
                                        <p:cTn id="34" dur="5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additive="base">
                                        <p:cTn id="37" dur="500" fill="hold"/>
                                        <p:tgtEl>
                                          <p:spTgt spid="39"/>
                                        </p:tgtEl>
                                        <p:attrNameLst>
                                          <p:attrName>ppt_x</p:attrName>
                                        </p:attrNameLst>
                                      </p:cBhvr>
                                      <p:tavLst>
                                        <p:tav tm="0">
                                          <p:val>
                                            <p:strVal val="0-#ppt_w/2"/>
                                          </p:val>
                                        </p:tav>
                                        <p:tav tm="100000">
                                          <p:val>
                                            <p:strVal val="#ppt_x"/>
                                          </p:val>
                                        </p:tav>
                                      </p:tavLst>
                                    </p:anim>
                                    <p:anim calcmode="lin" valueType="num">
                                      <p:cBhvr additive="base">
                                        <p:cTn id="38" dur="500" fill="hold"/>
                                        <p:tgtEl>
                                          <p:spTgt spid="39"/>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0-#ppt_w/2"/>
                                          </p:val>
                                        </p:tav>
                                        <p:tav tm="100000">
                                          <p:val>
                                            <p:strVal val="#ppt_x"/>
                                          </p:val>
                                        </p:tav>
                                      </p:tavLst>
                                    </p:anim>
                                    <p:anim calcmode="lin" valueType="num">
                                      <p:cBhvr additive="base">
                                        <p:cTn id="4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0-#ppt_w/2"/>
                                          </p:val>
                                        </p:tav>
                                        <p:tav tm="100000">
                                          <p:val>
                                            <p:strVal val="#ppt_x"/>
                                          </p:val>
                                        </p:tav>
                                      </p:tavLst>
                                    </p:anim>
                                    <p:anim calcmode="lin" valueType="num">
                                      <p:cBhvr additive="base">
                                        <p:cTn id="4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0-#ppt_w/2"/>
                                          </p:val>
                                        </p:tav>
                                        <p:tav tm="100000">
                                          <p:val>
                                            <p:strVal val="#ppt_x"/>
                                          </p:val>
                                        </p:tav>
                                      </p:tavLst>
                                    </p:anim>
                                    <p:anim calcmode="lin" valueType="num">
                                      <p:cBhvr additive="base">
                                        <p:cTn id="54" dur="500" fill="hold"/>
                                        <p:tgtEl>
                                          <p:spTgt spid="10"/>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500" fill="hold"/>
                                        <p:tgtEl>
                                          <p:spTgt spid="30"/>
                                        </p:tgtEl>
                                        <p:attrNameLst>
                                          <p:attrName>ppt_x</p:attrName>
                                        </p:attrNameLst>
                                      </p:cBhvr>
                                      <p:tavLst>
                                        <p:tav tm="0">
                                          <p:val>
                                            <p:strVal val="0-#ppt_w/2"/>
                                          </p:val>
                                        </p:tav>
                                        <p:tav tm="100000">
                                          <p:val>
                                            <p:strVal val="#ppt_x"/>
                                          </p:val>
                                        </p:tav>
                                      </p:tavLst>
                                    </p:anim>
                                    <p:anim calcmode="lin" valueType="num">
                                      <p:cBhvr additive="base">
                                        <p:cTn id="58"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500" fill="hold"/>
                                        <p:tgtEl>
                                          <p:spTgt spid="25"/>
                                        </p:tgtEl>
                                        <p:attrNameLst>
                                          <p:attrName>ppt_x</p:attrName>
                                        </p:attrNameLst>
                                      </p:cBhvr>
                                      <p:tavLst>
                                        <p:tav tm="0">
                                          <p:val>
                                            <p:strVal val="0-#ppt_w/2"/>
                                          </p:val>
                                        </p:tav>
                                        <p:tav tm="100000">
                                          <p:val>
                                            <p:strVal val="#ppt_x"/>
                                          </p:val>
                                        </p:tav>
                                      </p:tavLst>
                                    </p:anim>
                                    <p:anim calcmode="lin" valueType="num">
                                      <p:cBhvr additive="base">
                                        <p:cTn id="64" dur="500" fill="hold"/>
                                        <p:tgtEl>
                                          <p:spTgt spid="25"/>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0-#ppt_w/2"/>
                                          </p:val>
                                        </p:tav>
                                        <p:tav tm="100000">
                                          <p:val>
                                            <p:strVal val="#ppt_x"/>
                                          </p:val>
                                        </p:tav>
                                      </p:tavLst>
                                    </p:anim>
                                    <p:anim calcmode="lin" valueType="num">
                                      <p:cBhvr additive="base">
                                        <p:cTn id="6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additive="base">
                                        <p:cTn id="73" dur="500" fill="hold"/>
                                        <p:tgtEl>
                                          <p:spTgt spid="41"/>
                                        </p:tgtEl>
                                        <p:attrNameLst>
                                          <p:attrName>ppt_x</p:attrName>
                                        </p:attrNameLst>
                                      </p:cBhvr>
                                      <p:tavLst>
                                        <p:tav tm="0">
                                          <p:val>
                                            <p:strVal val="0-#ppt_w/2"/>
                                          </p:val>
                                        </p:tav>
                                        <p:tav tm="100000">
                                          <p:val>
                                            <p:strVal val="#ppt_x"/>
                                          </p:val>
                                        </p:tav>
                                      </p:tavLst>
                                    </p:anim>
                                    <p:anim calcmode="lin" valueType="num">
                                      <p:cBhvr additive="base">
                                        <p:cTn id="74" dur="500" fill="hold"/>
                                        <p:tgtEl>
                                          <p:spTgt spid="41"/>
                                        </p:tgtEl>
                                        <p:attrNameLst>
                                          <p:attrName>ppt_y</p:attrName>
                                        </p:attrNameLst>
                                      </p:cBhvr>
                                      <p:tavLst>
                                        <p:tav tm="0">
                                          <p:val>
                                            <p:strVal val="#ppt_y"/>
                                          </p:val>
                                        </p:tav>
                                        <p:tav tm="100000">
                                          <p:val>
                                            <p:strVal val="#ppt_y"/>
                                          </p:val>
                                        </p:tav>
                                      </p:tavLst>
                                    </p:anim>
                                  </p:childTnLst>
                                </p:cTn>
                              </p:par>
                              <p:par>
                                <p:cTn id="75" presetID="2" presetClass="entr" presetSubtype="8" fill="hold" nodeType="with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fill="hold"/>
                                        <p:tgtEl>
                                          <p:spTgt spid="20"/>
                                        </p:tgtEl>
                                        <p:attrNameLst>
                                          <p:attrName>ppt_x</p:attrName>
                                        </p:attrNameLst>
                                      </p:cBhvr>
                                      <p:tavLst>
                                        <p:tav tm="0">
                                          <p:val>
                                            <p:strVal val="0-#ppt_w/2"/>
                                          </p:val>
                                        </p:tav>
                                        <p:tav tm="100000">
                                          <p:val>
                                            <p:strVal val="#ppt_x"/>
                                          </p:val>
                                        </p:tav>
                                      </p:tavLst>
                                    </p:anim>
                                    <p:anim calcmode="lin" valueType="num">
                                      <p:cBhvr additive="base">
                                        <p:cTn id="7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8" fill="hold" grpId="0" nodeType="click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additive="base">
                                        <p:cTn id="83" dur="500" fill="hold"/>
                                        <p:tgtEl>
                                          <p:spTgt spid="28"/>
                                        </p:tgtEl>
                                        <p:attrNameLst>
                                          <p:attrName>ppt_x</p:attrName>
                                        </p:attrNameLst>
                                      </p:cBhvr>
                                      <p:tavLst>
                                        <p:tav tm="0">
                                          <p:val>
                                            <p:strVal val="0-#ppt_w/2"/>
                                          </p:val>
                                        </p:tav>
                                        <p:tav tm="100000">
                                          <p:val>
                                            <p:strVal val="#ppt_x"/>
                                          </p:val>
                                        </p:tav>
                                      </p:tavLst>
                                    </p:anim>
                                    <p:anim calcmode="lin" valueType="num">
                                      <p:cBhvr additive="base">
                                        <p:cTn id="84" dur="500" fill="hold"/>
                                        <p:tgtEl>
                                          <p:spTgt spid="28"/>
                                        </p:tgtEl>
                                        <p:attrNameLst>
                                          <p:attrName>ppt_y</p:attrName>
                                        </p:attrNameLst>
                                      </p:cBhvr>
                                      <p:tavLst>
                                        <p:tav tm="0">
                                          <p:val>
                                            <p:strVal val="#ppt_y"/>
                                          </p:val>
                                        </p:tav>
                                        <p:tav tm="100000">
                                          <p:val>
                                            <p:strVal val="#ppt_y"/>
                                          </p:val>
                                        </p:tav>
                                      </p:tavLst>
                                    </p:anim>
                                  </p:childTnLst>
                                </p:cTn>
                              </p:par>
                              <p:par>
                                <p:cTn id="85" presetID="2" presetClass="entr" presetSubtype="8" fill="hold" nodeType="with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additive="base">
                                        <p:cTn id="87" dur="500" fill="hold"/>
                                        <p:tgtEl>
                                          <p:spTgt spid="48"/>
                                        </p:tgtEl>
                                        <p:attrNameLst>
                                          <p:attrName>ppt_x</p:attrName>
                                        </p:attrNameLst>
                                      </p:cBhvr>
                                      <p:tavLst>
                                        <p:tav tm="0">
                                          <p:val>
                                            <p:strVal val="0-#ppt_w/2"/>
                                          </p:val>
                                        </p:tav>
                                        <p:tav tm="100000">
                                          <p:val>
                                            <p:strVal val="#ppt_x"/>
                                          </p:val>
                                        </p:tav>
                                      </p:tavLst>
                                    </p:anim>
                                    <p:anim calcmode="lin" valueType="num">
                                      <p:cBhvr additive="base">
                                        <p:cTn id="88" dur="500" fill="hold"/>
                                        <p:tgtEl>
                                          <p:spTgt spid="48"/>
                                        </p:tgtEl>
                                        <p:attrNameLst>
                                          <p:attrName>ppt_y</p:attrName>
                                        </p:attrNameLst>
                                      </p:cBhvr>
                                      <p:tavLst>
                                        <p:tav tm="0">
                                          <p:val>
                                            <p:strVal val="#ppt_y"/>
                                          </p:val>
                                        </p:tav>
                                        <p:tav tm="100000">
                                          <p:val>
                                            <p:strVal val="#ppt_y"/>
                                          </p:val>
                                        </p:tav>
                                      </p:tavLst>
                                    </p:anim>
                                  </p:childTnLst>
                                </p:cTn>
                              </p:par>
                              <p:par>
                                <p:cTn id="89" presetID="2" presetClass="entr" presetSubtype="8" fill="hold" nodeType="withEffect">
                                  <p:stCondLst>
                                    <p:cond delay="0"/>
                                  </p:stCondLst>
                                  <p:childTnLst>
                                    <p:set>
                                      <p:cBhvr>
                                        <p:cTn id="90" dur="1" fill="hold">
                                          <p:stCondLst>
                                            <p:cond delay="0"/>
                                          </p:stCondLst>
                                        </p:cTn>
                                        <p:tgtEl>
                                          <p:spTgt spid="45"/>
                                        </p:tgtEl>
                                        <p:attrNameLst>
                                          <p:attrName>style.visibility</p:attrName>
                                        </p:attrNameLst>
                                      </p:cBhvr>
                                      <p:to>
                                        <p:strVal val="visible"/>
                                      </p:to>
                                    </p:set>
                                    <p:anim calcmode="lin" valueType="num">
                                      <p:cBhvr additive="base">
                                        <p:cTn id="91" dur="500" fill="hold"/>
                                        <p:tgtEl>
                                          <p:spTgt spid="45"/>
                                        </p:tgtEl>
                                        <p:attrNameLst>
                                          <p:attrName>ppt_x</p:attrName>
                                        </p:attrNameLst>
                                      </p:cBhvr>
                                      <p:tavLst>
                                        <p:tav tm="0">
                                          <p:val>
                                            <p:strVal val="0-#ppt_w/2"/>
                                          </p:val>
                                        </p:tav>
                                        <p:tav tm="100000">
                                          <p:val>
                                            <p:strVal val="#ppt_x"/>
                                          </p:val>
                                        </p:tav>
                                      </p:tavLst>
                                    </p:anim>
                                    <p:anim calcmode="lin" valueType="num">
                                      <p:cBhvr additive="base">
                                        <p:cTn id="92"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additive="base">
                                        <p:cTn id="97" dur="500" fill="hold"/>
                                        <p:tgtEl>
                                          <p:spTgt spid="29"/>
                                        </p:tgtEl>
                                        <p:attrNameLst>
                                          <p:attrName>ppt_x</p:attrName>
                                        </p:attrNameLst>
                                      </p:cBhvr>
                                      <p:tavLst>
                                        <p:tav tm="0">
                                          <p:val>
                                            <p:strVal val="0-#ppt_w/2"/>
                                          </p:val>
                                        </p:tav>
                                        <p:tav tm="100000">
                                          <p:val>
                                            <p:strVal val="#ppt_x"/>
                                          </p:val>
                                        </p:tav>
                                      </p:tavLst>
                                    </p:anim>
                                    <p:anim calcmode="lin" valueType="num">
                                      <p:cBhvr additive="base">
                                        <p:cTn id="98" dur="500" fill="hold"/>
                                        <p:tgtEl>
                                          <p:spTgt spid="29"/>
                                        </p:tgtEl>
                                        <p:attrNameLst>
                                          <p:attrName>ppt_y</p:attrName>
                                        </p:attrNameLst>
                                      </p:cBhvr>
                                      <p:tavLst>
                                        <p:tav tm="0">
                                          <p:val>
                                            <p:strVal val="#ppt_y"/>
                                          </p:val>
                                        </p:tav>
                                        <p:tav tm="100000">
                                          <p:val>
                                            <p:strVal val="#ppt_y"/>
                                          </p:val>
                                        </p:tav>
                                      </p:tavLst>
                                    </p:anim>
                                  </p:childTnLst>
                                </p:cTn>
                              </p:par>
                              <p:par>
                                <p:cTn id="99" presetID="2" presetClass="entr" presetSubtype="8" fill="hold" nodeType="withEffect">
                                  <p:stCondLst>
                                    <p:cond delay="0"/>
                                  </p:stCondLst>
                                  <p:childTnLst>
                                    <p:set>
                                      <p:cBhvr>
                                        <p:cTn id="100" dur="1" fill="hold">
                                          <p:stCondLst>
                                            <p:cond delay="0"/>
                                          </p:stCondLst>
                                        </p:cTn>
                                        <p:tgtEl>
                                          <p:spTgt spid="32"/>
                                        </p:tgtEl>
                                        <p:attrNameLst>
                                          <p:attrName>style.visibility</p:attrName>
                                        </p:attrNameLst>
                                      </p:cBhvr>
                                      <p:to>
                                        <p:strVal val="visible"/>
                                      </p:to>
                                    </p:set>
                                    <p:anim calcmode="lin" valueType="num">
                                      <p:cBhvr additive="base">
                                        <p:cTn id="101" dur="500" fill="hold"/>
                                        <p:tgtEl>
                                          <p:spTgt spid="32"/>
                                        </p:tgtEl>
                                        <p:attrNameLst>
                                          <p:attrName>ppt_x</p:attrName>
                                        </p:attrNameLst>
                                      </p:cBhvr>
                                      <p:tavLst>
                                        <p:tav tm="0">
                                          <p:val>
                                            <p:strVal val="0-#ppt_w/2"/>
                                          </p:val>
                                        </p:tav>
                                        <p:tav tm="100000">
                                          <p:val>
                                            <p:strVal val="#ppt_x"/>
                                          </p:val>
                                        </p:tav>
                                      </p:tavLst>
                                    </p:anim>
                                    <p:anim calcmode="lin" valueType="num">
                                      <p:cBhvr additive="base">
                                        <p:cTn id="102"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8" fill="hold" grpId="0" nodeType="clickEffect">
                                  <p:stCondLst>
                                    <p:cond delay="0"/>
                                  </p:stCondLst>
                                  <p:childTnLst>
                                    <p:set>
                                      <p:cBhvr>
                                        <p:cTn id="106" dur="1" fill="hold">
                                          <p:stCondLst>
                                            <p:cond delay="0"/>
                                          </p:stCondLst>
                                        </p:cTn>
                                        <p:tgtEl>
                                          <p:spTgt spid="34"/>
                                        </p:tgtEl>
                                        <p:attrNameLst>
                                          <p:attrName>style.visibility</p:attrName>
                                        </p:attrNameLst>
                                      </p:cBhvr>
                                      <p:to>
                                        <p:strVal val="visible"/>
                                      </p:to>
                                    </p:set>
                                    <p:anim calcmode="lin" valueType="num">
                                      <p:cBhvr additive="base">
                                        <p:cTn id="107" dur="500" fill="hold"/>
                                        <p:tgtEl>
                                          <p:spTgt spid="34"/>
                                        </p:tgtEl>
                                        <p:attrNameLst>
                                          <p:attrName>ppt_x</p:attrName>
                                        </p:attrNameLst>
                                      </p:cBhvr>
                                      <p:tavLst>
                                        <p:tav tm="0">
                                          <p:val>
                                            <p:strVal val="0-#ppt_w/2"/>
                                          </p:val>
                                        </p:tav>
                                        <p:tav tm="100000">
                                          <p:val>
                                            <p:strVal val="#ppt_x"/>
                                          </p:val>
                                        </p:tav>
                                      </p:tavLst>
                                    </p:anim>
                                    <p:anim calcmode="lin" valueType="num">
                                      <p:cBhvr additive="base">
                                        <p:cTn id="108" dur="500" fill="hold"/>
                                        <p:tgtEl>
                                          <p:spTgt spid="34"/>
                                        </p:tgtEl>
                                        <p:attrNameLst>
                                          <p:attrName>ppt_y</p:attrName>
                                        </p:attrNameLst>
                                      </p:cBhvr>
                                      <p:tavLst>
                                        <p:tav tm="0">
                                          <p:val>
                                            <p:strVal val="#ppt_y"/>
                                          </p:val>
                                        </p:tav>
                                        <p:tav tm="100000">
                                          <p:val>
                                            <p:strVal val="#ppt_y"/>
                                          </p:val>
                                        </p:tav>
                                      </p:tavLst>
                                    </p:anim>
                                  </p:childTnLst>
                                </p:cTn>
                              </p:par>
                              <p:par>
                                <p:cTn id="109" presetID="2" presetClass="entr" presetSubtype="8" fill="hold" nodeType="withEffect">
                                  <p:stCondLst>
                                    <p:cond delay="0"/>
                                  </p:stCondLst>
                                  <p:childTnLst>
                                    <p:set>
                                      <p:cBhvr>
                                        <p:cTn id="110" dur="1" fill="hold">
                                          <p:stCondLst>
                                            <p:cond delay="0"/>
                                          </p:stCondLst>
                                        </p:cTn>
                                        <p:tgtEl>
                                          <p:spTgt spid="35"/>
                                        </p:tgtEl>
                                        <p:attrNameLst>
                                          <p:attrName>style.visibility</p:attrName>
                                        </p:attrNameLst>
                                      </p:cBhvr>
                                      <p:to>
                                        <p:strVal val="visible"/>
                                      </p:to>
                                    </p:set>
                                    <p:anim calcmode="lin" valueType="num">
                                      <p:cBhvr additive="base">
                                        <p:cTn id="111" dur="500" fill="hold"/>
                                        <p:tgtEl>
                                          <p:spTgt spid="35"/>
                                        </p:tgtEl>
                                        <p:attrNameLst>
                                          <p:attrName>ppt_x</p:attrName>
                                        </p:attrNameLst>
                                      </p:cBhvr>
                                      <p:tavLst>
                                        <p:tav tm="0">
                                          <p:val>
                                            <p:strVal val="0-#ppt_w/2"/>
                                          </p:val>
                                        </p:tav>
                                        <p:tav tm="100000">
                                          <p:val>
                                            <p:strVal val="#ppt_x"/>
                                          </p:val>
                                        </p:tav>
                                      </p:tavLst>
                                    </p:anim>
                                    <p:anim calcmode="lin" valueType="num">
                                      <p:cBhvr additive="base">
                                        <p:cTn id="112"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25" grpId="0"/>
      <p:bldP spid="28" grpId="0"/>
      <p:bldP spid="29" grpId="0"/>
      <p:bldP spid="34" grpId="0"/>
      <p:bldP spid="31" grpId="0" build="p"/>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xfrm>
            <a:off x="457200" y="274638"/>
            <a:ext cx="8229600" cy="777875"/>
          </a:xfrm>
        </p:spPr>
        <p:txBody>
          <a:bodyPr>
            <a:noAutofit/>
          </a:bodyPr>
          <a:lstStyle/>
          <a:p>
            <a:pPr eaLnBrk="1" hangingPunct="1"/>
            <a:r>
              <a:rPr lang="nl-NL" sz="4800" b="1" dirty="0">
                <a:solidFill>
                  <a:srgbClr val="0000FF"/>
                </a:solidFill>
              </a:rPr>
              <a:t>Weglaten, door onze zintuigen</a:t>
            </a:r>
          </a:p>
        </p:txBody>
      </p:sp>
      <p:pic>
        <p:nvPicPr>
          <p:cNvPr id="5124" name="Afbeelding 3" descr="netvlies_blinde_vlek.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5842000" y="2060798"/>
            <a:ext cx="3302000" cy="2527300"/>
          </a:xfrm>
          <a:prstGeom prst="rect">
            <a:avLst/>
          </a:prstGeom>
          <a:noFill/>
          <a:ln w="9525">
            <a:noFill/>
            <a:miter lim="800000"/>
            <a:headEnd/>
            <a:tailEnd/>
          </a:ln>
        </p:spPr>
      </p:pic>
      <p:sp>
        <p:nvSpPr>
          <p:cNvPr id="5125" name="Tekstvak 4"/>
          <p:cNvSpPr txBox="1">
            <a:spLocks noChangeArrowheads="1"/>
          </p:cNvSpPr>
          <p:nvPr/>
        </p:nvSpPr>
        <p:spPr bwMode="auto">
          <a:xfrm>
            <a:off x="900113" y="5540598"/>
            <a:ext cx="7488237" cy="1200150"/>
          </a:xfrm>
          <a:prstGeom prst="rect">
            <a:avLst/>
          </a:prstGeom>
          <a:noFill/>
          <a:ln w="9525">
            <a:noFill/>
            <a:miter lim="800000"/>
            <a:headEnd/>
            <a:tailEnd/>
          </a:ln>
        </p:spPr>
        <p:txBody>
          <a:bodyPr>
            <a:spAutoFit/>
          </a:bodyPr>
          <a:lstStyle/>
          <a:p>
            <a:r>
              <a:rPr lang="nl-NL" sz="7200" b="1" dirty="0">
                <a:solidFill>
                  <a:srgbClr val="0000FF"/>
                </a:solidFill>
              </a:rPr>
              <a:t>+						    o</a:t>
            </a:r>
            <a:endParaRPr lang="nl-NL" b="1" dirty="0">
              <a:solidFill>
                <a:srgbClr val="0000FF"/>
              </a:solidFill>
            </a:endParaRPr>
          </a:p>
        </p:txBody>
      </p:sp>
      <p:cxnSp>
        <p:nvCxnSpPr>
          <p:cNvPr id="9" name="Rechte verbindingslijn met pijl 8"/>
          <p:cNvCxnSpPr/>
          <p:nvPr/>
        </p:nvCxnSpPr>
        <p:spPr>
          <a:xfrm>
            <a:off x="3816350" y="3284761"/>
            <a:ext cx="44640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p:cNvCxnSpPr/>
          <p:nvPr/>
        </p:nvCxnSpPr>
        <p:spPr>
          <a:xfrm flipH="1" flipV="1">
            <a:off x="8316913" y="3500661"/>
            <a:ext cx="142875" cy="1368425"/>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3" name="Tekstvak 12"/>
          <p:cNvSpPr txBox="1"/>
          <p:nvPr/>
        </p:nvSpPr>
        <p:spPr>
          <a:xfrm>
            <a:off x="7380288" y="4869086"/>
            <a:ext cx="1439862" cy="368300"/>
          </a:xfrm>
          <a:prstGeom prst="rect">
            <a:avLst/>
          </a:prstGeom>
          <a:solidFill>
            <a:schemeClr val="tx2">
              <a:lumMod val="60000"/>
              <a:lumOff val="40000"/>
            </a:schemeClr>
          </a:solidFill>
        </p:spPr>
        <p:txBody>
          <a:bodyPr>
            <a:spAutoFit/>
          </a:bodyPr>
          <a:lstStyle/>
          <a:p>
            <a:pPr>
              <a:defRPr/>
            </a:pPr>
            <a:r>
              <a:rPr lang="nl-NL" dirty="0"/>
              <a:t>Blinde vlek</a:t>
            </a:r>
          </a:p>
        </p:txBody>
      </p:sp>
      <p:pic>
        <p:nvPicPr>
          <p:cNvPr id="5129" name="Picture 2"/>
          <p:cNvPicPr>
            <a:picLocks noChangeAspect="1" noChangeArrowheads="1"/>
          </p:cNvPicPr>
          <p:nvPr/>
        </p:nvPicPr>
        <p:blipFill>
          <a:blip r:embed="rId3" cstate="screen">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17542" y="2872277"/>
            <a:ext cx="1085503" cy="2297721"/>
          </a:xfrm>
          <a:prstGeom prst="rect">
            <a:avLst/>
          </a:prstGeom>
          <a:noFill/>
          <a:ln w="9525">
            <a:noFill/>
            <a:miter lim="800000"/>
            <a:headEnd/>
            <a:tailEnd/>
          </a:ln>
        </p:spPr>
      </p:pic>
      <p:pic>
        <p:nvPicPr>
          <p:cNvPr id="5130" name="Picture 2"/>
          <p:cNvPicPr>
            <a:picLocks noChangeAspect="1" noChangeArrowheads="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12163" y="2636838"/>
            <a:ext cx="407987" cy="863600"/>
          </a:xfrm>
          <a:prstGeom prst="rect">
            <a:avLst/>
          </a:prstGeom>
          <a:noFill/>
          <a:ln w="9525">
            <a:noFill/>
            <a:miter lim="800000"/>
            <a:headEnd/>
            <a:tailEnd/>
          </a:ln>
        </p:spPr>
      </p:pic>
      <p:sp>
        <p:nvSpPr>
          <p:cNvPr id="11" name="Tijdelijke aanduiding voor inhoud 2"/>
          <p:cNvSpPr txBox="1">
            <a:spLocks/>
          </p:cNvSpPr>
          <p:nvPr/>
        </p:nvSpPr>
        <p:spPr bwMode="auto">
          <a:xfrm>
            <a:off x="585787" y="1124422"/>
            <a:ext cx="5256213" cy="19442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0FF"/>
                </a:solidFill>
                <a:effectLst/>
                <a:uLnTx/>
                <a:uFillTx/>
                <a:latin typeface="+mn-lt"/>
                <a:ea typeface="+mn-ea"/>
                <a:cs typeface="+mn-cs"/>
              </a:rPr>
              <a:t>Oefening om je blinde vlek te ontdekken:</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0FF"/>
                </a:solidFill>
                <a:effectLst/>
                <a:uLnTx/>
                <a:uFillTx/>
                <a:latin typeface="+mn-lt"/>
                <a:ea typeface="+mn-ea"/>
                <a:cs typeface="+mn-cs"/>
              </a:rPr>
              <a:t>Sluit je linker oog</a:t>
            </a:r>
          </a:p>
          <a:p>
            <a:pPr marL="0" marR="0" lvl="0" indent="0" algn="l" defTabSz="914400" rtl="0" eaLnBrk="1" fontAlgn="base" latinLnBrk="0" hangingPunct="1">
              <a:lnSpc>
                <a:spcPct val="100000"/>
              </a:lnSpc>
              <a:spcBef>
                <a:spcPts val="0"/>
              </a:spcBef>
              <a:spcAft>
                <a:spcPct val="0"/>
              </a:spcAft>
              <a:buClrTx/>
              <a:buSzTx/>
              <a:buFont typeface="Arial" charset="0"/>
              <a:buNone/>
              <a:tabLst/>
              <a:defRPr/>
            </a:pPr>
            <a:r>
              <a:rPr kumimoji="0" lang="nl-NL" sz="1800" b="1" i="0" u="none" strike="noStrike" kern="1200" cap="none" spc="0" normalizeH="0" baseline="0" noProof="0" dirty="0">
                <a:ln>
                  <a:noFill/>
                </a:ln>
                <a:solidFill>
                  <a:srgbClr val="0000FF"/>
                </a:solidFill>
                <a:effectLst/>
                <a:uLnTx/>
                <a:uFillTx/>
                <a:latin typeface="+mn-lt"/>
                <a:ea typeface="+mn-ea"/>
                <a:cs typeface="+mn-cs"/>
              </a:rPr>
              <a:t>Focus nu op </a:t>
            </a:r>
            <a:r>
              <a:rPr lang="nl-NL" b="1" dirty="0">
                <a:solidFill>
                  <a:srgbClr val="0000FF"/>
                </a:solidFill>
              </a:rPr>
              <a:t>het + met je rechter oog</a:t>
            </a:r>
          </a:p>
          <a:p>
            <a:pPr marL="0" marR="0" lvl="0" indent="0" algn="l" defTabSz="914400" rtl="0" eaLnBrk="1" fontAlgn="base" latinLnBrk="0" hangingPunct="1">
              <a:lnSpc>
                <a:spcPct val="100000"/>
              </a:lnSpc>
              <a:spcBef>
                <a:spcPts val="0"/>
              </a:spcBef>
              <a:spcAft>
                <a:spcPct val="0"/>
              </a:spcAft>
              <a:buClrTx/>
              <a:buSzTx/>
              <a:buFont typeface="Arial" charset="0"/>
              <a:buNone/>
              <a:tabLst/>
              <a:defRPr/>
            </a:pPr>
            <a:r>
              <a:rPr kumimoji="0" lang="nl-NL" sz="1800" b="1" i="0" u="none" strike="noStrike" kern="1200" cap="none" spc="0" normalizeH="0" baseline="0" noProof="0" dirty="0">
                <a:ln>
                  <a:noFill/>
                </a:ln>
                <a:solidFill>
                  <a:srgbClr val="0000FF"/>
                </a:solidFill>
                <a:effectLst/>
                <a:uLnTx/>
                <a:uFillTx/>
                <a:latin typeface="+mn-lt"/>
                <a:ea typeface="+mn-ea"/>
                <a:cs typeface="+mn-cs"/>
              </a:rPr>
              <a:t>Beweeg naar het scherm toe en er weer vanaf, </a:t>
            </a:r>
          </a:p>
          <a:p>
            <a:pPr marL="0" marR="0" lvl="0" indent="0" algn="l" defTabSz="914400" rtl="0" eaLnBrk="1" fontAlgn="base" latinLnBrk="0" hangingPunct="1">
              <a:lnSpc>
                <a:spcPct val="100000"/>
              </a:lnSpc>
              <a:spcBef>
                <a:spcPts val="0"/>
              </a:spcBef>
              <a:spcAft>
                <a:spcPct val="0"/>
              </a:spcAft>
              <a:buClrTx/>
              <a:buSzTx/>
              <a:buFont typeface="Arial" charset="0"/>
              <a:buNone/>
              <a:tabLst/>
              <a:defRPr/>
            </a:pPr>
            <a:r>
              <a:rPr kumimoji="0" lang="nl-NL" sz="1800" b="1" i="0" u="none" strike="noStrike" kern="1200" cap="none" spc="0" normalizeH="0" baseline="0" noProof="0" dirty="0">
                <a:ln>
                  <a:noFill/>
                </a:ln>
                <a:solidFill>
                  <a:srgbClr val="0000FF"/>
                </a:solidFill>
                <a:effectLst/>
                <a:uLnTx/>
                <a:uFillTx/>
                <a:latin typeface="+mn-lt"/>
                <a:ea typeface="+mn-ea"/>
                <a:cs typeface="+mn-cs"/>
              </a:rPr>
              <a:t>wees je er van bewust wat er met de </a:t>
            </a:r>
            <a:r>
              <a:rPr kumimoji="0" lang="nl-NL" sz="3600" b="1" i="0" u="none" strike="noStrike" kern="1200" cap="none" spc="0" normalizeH="0" baseline="0" noProof="0" dirty="0">
                <a:ln>
                  <a:noFill/>
                </a:ln>
                <a:solidFill>
                  <a:srgbClr val="0000FF"/>
                </a:solidFill>
                <a:effectLst/>
                <a:uLnTx/>
                <a:uFillTx/>
                <a:latin typeface="+mn-lt"/>
                <a:ea typeface="+mn-ea"/>
                <a:cs typeface="+mn-cs"/>
              </a:rPr>
              <a:t>o</a:t>
            </a:r>
            <a:r>
              <a:rPr kumimoji="0" lang="nl-NL" sz="2800" b="1" i="0" u="none" strike="noStrike" kern="1200" cap="none" spc="0" normalizeH="0" baseline="0" noProof="0" dirty="0">
                <a:ln>
                  <a:noFill/>
                </a:ln>
                <a:solidFill>
                  <a:srgbClr val="0000FF"/>
                </a:solidFill>
                <a:effectLst/>
                <a:uLnTx/>
                <a:uFillTx/>
                <a:latin typeface="+mn-lt"/>
                <a:ea typeface="+mn-ea"/>
                <a:cs typeface="+mn-cs"/>
              </a:rPr>
              <a:t> </a:t>
            </a:r>
            <a:r>
              <a:rPr kumimoji="0" lang="nl-NL" sz="1800" b="1" i="0" u="none" strike="noStrike" kern="1200" cap="none" spc="0" normalizeH="0" baseline="0" noProof="0" dirty="0">
                <a:ln>
                  <a:noFill/>
                </a:ln>
                <a:solidFill>
                  <a:srgbClr val="0000FF"/>
                </a:solidFill>
                <a:effectLst/>
                <a:uLnTx/>
                <a:uFillTx/>
                <a:latin typeface="+mn-lt"/>
                <a:ea typeface="+mn-ea"/>
                <a:cs typeface="+mn-cs"/>
              </a:rPr>
              <a:t>gebeurt.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0-#ppt_w/2"/>
                                          </p:val>
                                        </p:tav>
                                        <p:tav tm="100000">
                                          <p:val>
                                            <p:strVal val="#ppt_x"/>
                                          </p:val>
                                        </p:tav>
                                      </p:tavLst>
                                    </p:anim>
                                    <p:anim calcmode="lin" valueType="num">
                                      <p:cBhvr additive="base">
                                        <p:cTn id="8" dur="500" fill="hold"/>
                                        <p:tgtEl>
                                          <p:spTgt spid="51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5129"/>
                                        </p:tgtEl>
                                        <p:attrNameLst>
                                          <p:attrName>style.visibility</p:attrName>
                                        </p:attrNameLst>
                                      </p:cBhvr>
                                      <p:to>
                                        <p:strVal val="visible"/>
                                      </p:to>
                                    </p:set>
                                    <p:anim calcmode="lin" valueType="num">
                                      <p:cBhvr additive="base">
                                        <p:cTn id="27" dur="500" fill="hold"/>
                                        <p:tgtEl>
                                          <p:spTgt spid="5129"/>
                                        </p:tgtEl>
                                        <p:attrNameLst>
                                          <p:attrName>ppt_x</p:attrName>
                                        </p:attrNameLst>
                                      </p:cBhvr>
                                      <p:tavLst>
                                        <p:tav tm="0">
                                          <p:val>
                                            <p:strVal val="0-#ppt_w/2"/>
                                          </p:val>
                                        </p:tav>
                                        <p:tav tm="100000">
                                          <p:val>
                                            <p:strVal val="#ppt_x"/>
                                          </p:val>
                                        </p:tav>
                                      </p:tavLst>
                                    </p:anim>
                                    <p:anim calcmode="lin" valueType="num">
                                      <p:cBhvr additive="base">
                                        <p:cTn id="28" dur="500" fill="hold"/>
                                        <p:tgtEl>
                                          <p:spTgt spid="512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5130"/>
                                        </p:tgtEl>
                                        <p:attrNameLst>
                                          <p:attrName>style.visibility</p:attrName>
                                        </p:attrNameLst>
                                      </p:cBhvr>
                                      <p:to>
                                        <p:strVal val="visible"/>
                                      </p:to>
                                    </p:set>
                                    <p:anim calcmode="lin" valueType="num">
                                      <p:cBhvr additive="base">
                                        <p:cTn id="33" dur="500" fill="hold"/>
                                        <p:tgtEl>
                                          <p:spTgt spid="5130"/>
                                        </p:tgtEl>
                                        <p:attrNameLst>
                                          <p:attrName>ppt_x</p:attrName>
                                        </p:attrNameLst>
                                      </p:cBhvr>
                                      <p:tavLst>
                                        <p:tav tm="0">
                                          <p:val>
                                            <p:strVal val="0-#ppt_w/2"/>
                                          </p:val>
                                        </p:tav>
                                        <p:tav tm="100000">
                                          <p:val>
                                            <p:strVal val="#ppt_x"/>
                                          </p:val>
                                        </p:tav>
                                      </p:tavLst>
                                    </p:anim>
                                    <p:anim calcmode="lin" valueType="num">
                                      <p:cBhvr additive="base">
                                        <p:cTn id="34" dur="500" fill="hold"/>
                                        <p:tgtEl>
                                          <p:spTgt spid="5130"/>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anim calcmode="lin" valueType="num">
                                      <p:cBhvr additive="base">
                                        <p:cTn id="39"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1">
                                            <p:txEl>
                                              <p:pRg st="1" end="1"/>
                                            </p:txEl>
                                          </p:spTgt>
                                        </p:tgtEl>
                                        <p:attrNameLst>
                                          <p:attrName>style.visibility</p:attrName>
                                        </p:attrNameLst>
                                      </p:cBhvr>
                                      <p:to>
                                        <p:strVal val="visible"/>
                                      </p:to>
                                    </p:set>
                                    <p:anim calcmode="lin" valueType="num">
                                      <p:cBhvr additive="base">
                                        <p:cTn id="45"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11">
                                            <p:txEl>
                                              <p:pRg st="2" end="2"/>
                                            </p:txEl>
                                          </p:spTgt>
                                        </p:tgtEl>
                                        <p:attrNameLst>
                                          <p:attrName>style.visibility</p:attrName>
                                        </p:attrNameLst>
                                      </p:cBhvr>
                                      <p:to>
                                        <p:strVal val="visible"/>
                                      </p:to>
                                    </p:set>
                                    <p:anim calcmode="lin" valueType="num">
                                      <p:cBhvr additive="base">
                                        <p:cTn id="51"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1">
                                            <p:txEl>
                                              <p:pRg st="2" end="2"/>
                                            </p:txEl>
                                          </p:spTgt>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5125"/>
                                        </p:tgtEl>
                                        <p:attrNameLst>
                                          <p:attrName>style.visibility</p:attrName>
                                        </p:attrNameLst>
                                      </p:cBhvr>
                                      <p:to>
                                        <p:strVal val="visible"/>
                                      </p:to>
                                    </p:set>
                                    <p:anim calcmode="lin" valueType="num">
                                      <p:cBhvr additive="base">
                                        <p:cTn id="55" dur="500" fill="hold"/>
                                        <p:tgtEl>
                                          <p:spTgt spid="5125"/>
                                        </p:tgtEl>
                                        <p:attrNameLst>
                                          <p:attrName>ppt_x</p:attrName>
                                        </p:attrNameLst>
                                      </p:cBhvr>
                                      <p:tavLst>
                                        <p:tav tm="0">
                                          <p:val>
                                            <p:strVal val="0-#ppt_w/2"/>
                                          </p:val>
                                        </p:tav>
                                        <p:tav tm="100000">
                                          <p:val>
                                            <p:strVal val="#ppt_x"/>
                                          </p:val>
                                        </p:tav>
                                      </p:tavLst>
                                    </p:anim>
                                    <p:anim calcmode="lin" valueType="num">
                                      <p:cBhvr additive="base">
                                        <p:cTn id="56" dur="500" fill="hold"/>
                                        <p:tgtEl>
                                          <p:spTgt spid="5125"/>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1">
                                            <p:txEl>
                                              <p:pRg st="3" end="3"/>
                                            </p:txEl>
                                          </p:spTgt>
                                        </p:tgtEl>
                                        <p:attrNameLst>
                                          <p:attrName>style.visibility</p:attrName>
                                        </p:attrNameLst>
                                      </p:cBhvr>
                                      <p:to>
                                        <p:strVal val="visible"/>
                                      </p:to>
                                    </p:set>
                                    <p:anim calcmode="lin" valueType="num">
                                      <p:cBhvr additive="base">
                                        <p:cTn id="61" dur="5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1">
                                            <p:txEl>
                                              <p:pRg st="4" end="4"/>
                                            </p:txEl>
                                          </p:spTgt>
                                        </p:tgtEl>
                                        <p:attrNameLst>
                                          <p:attrName>style.visibility</p:attrName>
                                        </p:attrNameLst>
                                      </p:cBhvr>
                                      <p:to>
                                        <p:strVal val="visible"/>
                                      </p:to>
                                    </p:set>
                                    <p:anim calcmode="lin" valueType="num">
                                      <p:cBhvr additive="base">
                                        <p:cTn id="67" dur="5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uiExpand="1"/>
      <p:bldP spid="13" grpId="0" animBg="1"/>
      <p:bldP spid="11" grpId="0" uiExpand="1" build="p"/>
    </p:bld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12622</TotalTime>
  <Words>1383</Words>
  <Application>Microsoft Office PowerPoint</Application>
  <PresentationFormat>Diavoorstelling (4:3)</PresentationFormat>
  <Paragraphs>279</Paragraphs>
  <Slides>35</Slides>
  <Notes>3</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35</vt:i4>
      </vt:variant>
    </vt:vector>
  </HeadingPairs>
  <TitlesOfParts>
    <vt:vector size="42" baseType="lpstr">
      <vt:lpstr>Arial</vt:lpstr>
      <vt:lpstr>Arial Black</vt:lpstr>
      <vt:lpstr>Brush Script MT</vt:lpstr>
      <vt:lpstr>Calibri</vt:lpstr>
      <vt:lpstr>Cambria</vt:lpstr>
      <vt:lpstr>Times New Roman</vt:lpstr>
      <vt:lpstr>Office-thema</vt:lpstr>
      <vt:lpstr>bij de NLP-basiscursus “Je ongekende vermogens”</vt:lpstr>
      <vt:lpstr>Zonnestraaltjes</vt:lpstr>
      <vt:lpstr>Open Frame</vt:lpstr>
      <vt:lpstr>Zin-tuig-lijke scherp-zinnig-heid</vt:lpstr>
      <vt:lpstr>Wat laten we weg?</vt:lpstr>
      <vt:lpstr>Weglaten</vt:lpstr>
      <vt:lpstr>PowerPoint-presentatie</vt:lpstr>
      <vt:lpstr>8 x vertalen van prikkels van het ‘gebied’, voor je de ‘kaart’ krijgt</vt:lpstr>
      <vt:lpstr>Weglaten, door onze zintuigen</vt:lpstr>
      <vt:lpstr>Weglaten, vervormen, generaliseren</vt:lpstr>
      <vt:lpstr>De  Hoofden- boom</vt:lpstr>
      <vt:lpstr>Hoe veel hoofden heb je gezien?</vt:lpstr>
      <vt:lpstr>Hoe Zintuiglijk Scherpzinnig ben je?</vt:lpstr>
      <vt:lpstr>Focussen met Zintuiglijke Scherpzinnigheid!</vt:lpstr>
      <vt:lpstr>Heel Zintuiglijk Scherpzinnig! </vt:lpstr>
      <vt:lpstr>PowerPoint-presentatie</vt:lpstr>
      <vt:lpstr>Wat hebben we nodig om een compleet beeld te krijgen?</vt:lpstr>
      <vt:lpstr>Soms werkt het anders ……..</vt:lpstr>
      <vt:lpstr>Misleiding?</vt:lpstr>
      <vt:lpstr>Zo was de oorspronkelijke foto</vt:lpstr>
      <vt:lpstr>Waarin herken je een gezicht?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Tot slot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toolkit van NLP:Neuro Linguïstisch Programmeren</dc:title>
  <dc:creator>Sytse</dc:creator>
  <cp:lastModifiedBy>sytse tjallingii</cp:lastModifiedBy>
  <cp:revision>266</cp:revision>
  <dcterms:created xsi:type="dcterms:W3CDTF">2011-10-04T15:00:10Z</dcterms:created>
  <dcterms:modified xsi:type="dcterms:W3CDTF">2023-10-09T14:06:33Z</dcterms:modified>
</cp:coreProperties>
</file>